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6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594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50269-36D0-4285-9D4A-F8BB86EA0DA2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D7DF6-9304-4DE0-8802-927F485061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E6BD-8083-45A8-B512-44BBB71DCAF7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3E6BD-8083-45A8-B512-44BBB71DCAF7}" type="datetimeFigureOut">
              <a:rPr lang="ru-RU" smtClean="0"/>
              <a:pPr/>
              <a:t>10.02.2017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3F648-FE29-4FC0-A327-39FA0D23054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7.jpeg"/><Relationship Id="rId18" Type="http://schemas.openxmlformats.org/officeDocument/2006/relationships/slide" Target="slide26.xml"/><Relationship Id="rId26" Type="http://schemas.openxmlformats.org/officeDocument/2006/relationships/slide" Target="slide49.xml"/><Relationship Id="rId3" Type="http://schemas.openxmlformats.org/officeDocument/2006/relationships/image" Target="../media/image2.jpeg"/><Relationship Id="rId21" Type="http://schemas.openxmlformats.org/officeDocument/2006/relationships/image" Target="../media/image11.jpeg"/><Relationship Id="rId7" Type="http://schemas.openxmlformats.org/officeDocument/2006/relationships/image" Target="../media/image4.jpeg"/><Relationship Id="rId12" Type="http://schemas.openxmlformats.org/officeDocument/2006/relationships/slide" Target="slide9.xml"/><Relationship Id="rId17" Type="http://schemas.openxmlformats.org/officeDocument/2006/relationships/image" Target="../media/image9.jpeg"/><Relationship Id="rId25" Type="http://schemas.openxmlformats.org/officeDocument/2006/relationships/image" Target="../media/image13.jpeg"/><Relationship Id="rId2" Type="http://schemas.openxmlformats.org/officeDocument/2006/relationships/image" Target="../media/image1.jpeg"/><Relationship Id="rId16" Type="http://schemas.openxmlformats.org/officeDocument/2006/relationships/slide" Target="slide18.xml"/><Relationship Id="rId20" Type="http://schemas.openxmlformats.org/officeDocument/2006/relationships/slide" Target="slide3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openxmlformats.org/officeDocument/2006/relationships/image" Target="../media/image6.jpeg"/><Relationship Id="rId24" Type="http://schemas.openxmlformats.org/officeDocument/2006/relationships/slide" Target="slide42.xml"/><Relationship Id="rId5" Type="http://schemas.openxmlformats.org/officeDocument/2006/relationships/image" Target="../media/image3.jpeg"/><Relationship Id="rId15" Type="http://schemas.openxmlformats.org/officeDocument/2006/relationships/image" Target="../media/image8.jpeg"/><Relationship Id="rId23" Type="http://schemas.openxmlformats.org/officeDocument/2006/relationships/image" Target="../media/image12.jpeg"/><Relationship Id="rId10" Type="http://schemas.openxmlformats.org/officeDocument/2006/relationships/slide" Target="slide38.xml"/><Relationship Id="rId19" Type="http://schemas.openxmlformats.org/officeDocument/2006/relationships/image" Target="../media/image10.jpeg"/><Relationship Id="rId4" Type="http://schemas.openxmlformats.org/officeDocument/2006/relationships/slide" Target="slide2.xml"/><Relationship Id="rId9" Type="http://schemas.openxmlformats.org/officeDocument/2006/relationships/image" Target="../media/image5.jpeg"/><Relationship Id="rId14" Type="http://schemas.openxmlformats.org/officeDocument/2006/relationships/slide" Target="slide14.xml"/><Relationship Id="rId22" Type="http://schemas.openxmlformats.org/officeDocument/2006/relationships/slide" Target="slide56.xml"/><Relationship Id="rId27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slide" Target="slide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slide" Target="slide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slide" Target="slide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13.xml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slide" Target="slide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15.xml"/><Relationship Id="rId4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14.xml"/><Relationship Id="rId7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6.xml"/><Relationship Id="rId5" Type="http://schemas.openxmlformats.org/officeDocument/2006/relationships/slide" Target="slide17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15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15.xml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21.xml"/><Relationship Id="rId7" Type="http://schemas.openxmlformats.org/officeDocument/2006/relationships/slide" Target="slide20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25.xml"/><Relationship Id="rId5" Type="http://schemas.openxmlformats.org/officeDocument/2006/relationships/slide" Target="slide67.xml"/><Relationship Id="rId10" Type="http://schemas.openxmlformats.org/officeDocument/2006/relationships/slide" Target="slide24.xml"/><Relationship Id="rId4" Type="http://schemas.openxmlformats.org/officeDocument/2006/relationships/slide" Target="slide22.xml"/><Relationship Id="rId9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4.xml"/><Relationship Id="rId7" Type="http://schemas.openxmlformats.org/officeDocument/2006/relationships/slide" Target="slide77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.xml"/><Relationship Id="rId5" Type="http://schemas.openxmlformats.org/officeDocument/2006/relationships/slide" Target="slide6.xml"/><Relationship Id="rId10" Type="http://schemas.openxmlformats.org/officeDocument/2006/relationships/slide" Target="slide3.xml"/><Relationship Id="rId4" Type="http://schemas.openxmlformats.org/officeDocument/2006/relationships/slide" Target="slide5.xml"/><Relationship Id="rId9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19.xml"/><Relationship Id="rId7" Type="http://schemas.openxmlformats.org/officeDocument/2006/relationships/slide" Target="slide2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22.xml"/><Relationship Id="rId4" Type="http://schemas.openxmlformats.org/officeDocument/2006/relationships/slide" Target="slide21.xml"/><Relationship Id="rId9" Type="http://schemas.openxmlformats.org/officeDocument/2006/relationships/slide" Target="slide2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19.xml"/><Relationship Id="rId7" Type="http://schemas.openxmlformats.org/officeDocument/2006/relationships/slide" Target="slide2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20.xml"/><Relationship Id="rId4" Type="http://schemas.openxmlformats.org/officeDocument/2006/relationships/slide" Target="slide22.xml"/><Relationship Id="rId9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19.xml"/><Relationship Id="rId7" Type="http://schemas.openxmlformats.org/officeDocument/2006/relationships/slide" Target="slide2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20.xml"/><Relationship Id="rId4" Type="http://schemas.openxmlformats.org/officeDocument/2006/relationships/slide" Target="slide21.xml"/><Relationship Id="rId9" Type="http://schemas.openxmlformats.org/officeDocument/2006/relationships/slide" Target="slide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19.xml"/><Relationship Id="rId7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8.xml"/><Relationship Id="rId11" Type="http://schemas.openxmlformats.org/officeDocument/2006/relationships/slide" Target="slide25.xml"/><Relationship Id="rId5" Type="http://schemas.openxmlformats.org/officeDocument/2006/relationships/slide" Target="slide22.xml"/><Relationship Id="rId10" Type="http://schemas.openxmlformats.org/officeDocument/2006/relationships/slide" Target="slide24.xml"/><Relationship Id="rId4" Type="http://schemas.openxmlformats.org/officeDocument/2006/relationships/slide" Target="slide21.xml"/><Relationship Id="rId9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19.xml"/><Relationship Id="rId7" Type="http://schemas.openxmlformats.org/officeDocument/2006/relationships/slide" Target="slide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2.xml"/><Relationship Id="rId4" Type="http://schemas.openxmlformats.org/officeDocument/2006/relationships/slide" Target="slide21.xml"/><Relationship Id="rId9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19.xml"/><Relationship Id="rId7" Type="http://schemas.openxmlformats.org/officeDocument/2006/relationships/slide" Target="slide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2.xml"/><Relationship Id="rId4" Type="http://schemas.openxmlformats.org/officeDocument/2006/relationships/slide" Target="slide21.xml"/><Relationship Id="rId9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28.xml"/><Relationship Id="rId7" Type="http://schemas.openxmlformats.org/officeDocument/2006/relationships/slide" Target="slide27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69.xml"/><Relationship Id="rId4" Type="http://schemas.openxmlformats.org/officeDocument/2006/relationships/slide" Target="slide29.xml"/><Relationship Id="rId9" Type="http://schemas.openxmlformats.org/officeDocument/2006/relationships/slide" Target="slide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7" Type="http://schemas.openxmlformats.org/officeDocument/2006/relationships/slide" Target="slide30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29.xml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26.xml"/><Relationship Id="rId7" Type="http://schemas.openxmlformats.org/officeDocument/2006/relationships/slide" Target="slide27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70.xml"/><Relationship Id="rId4" Type="http://schemas.openxmlformats.org/officeDocument/2006/relationships/slide" Target="slide29.xml"/><Relationship Id="rId9" Type="http://schemas.openxmlformats.org/officeDocument/2006/relationships/slide" Target="slide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7" Type="http://schemas.openxmlformats.org/officeDocument/2006/relationships/slide" Target="slide30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27.xml"/><Relationship Id="rId4" Type="http://schemas.openxmlformats.org/officeDocument/2006/relationships/slide" Target="slide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3.xml"/><Relationship Id="rId3" Type="http://schemas.openxmlformats.org/officeDocument/2006/relationships/slide" Target="slide2.xml"/><Relationship Id="rId7" Type="http://schemas.openxmlformats.org/officeDocument/2006/relationships/slide" Target="slide7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.xml"/><Relationship Id="rId5" Type="http://schemas.openxmlformats.org/officeDocument/2006/relationships/slide" Target="slide5.xml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7" Type="http://schemas.openxmlformats.org/officeDocument/2006/relationships/slide" Target="slide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29.xml"/><Relationship Id="rId4" Type="http://schemas.openxmlformats.org/officeDocument/2006/relationships/slide" Target="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3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openxmlformats.org/officeDocument/2006/relationships/slide" Target="slide35.xml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slide" Target="slide33.xml"/><Relationship Id="rId7" Type="http://schemas.openxmlformats.org/officeDocument/2006/relationships/slide" Target="slide35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6.png"/><Relationship Id="rId4" Type="http://schemas.openxmlformats.org/officeDocument/2006/relationships/slide" Target="slide71.xml"/><Relationship Id="rId9" Type="http://schemas.openxmlformats.org/officeDocument/2006/relationships/slide" Target="slide3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33.xml"/><Relationship Id="rId7" Type="http://schemas.openxmlformats.org/officeDocument/2006/relationships/slide" Target="slide34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6.png"/><Relationship Id="rId10" Type="http://schemas.openxmlformats.org/officeDocument/2006/relationships/slide" Target="slide37.xml"/><Relationship Id="rId4" Type="http://schemas.openxmlformats.org/officeDocument/2006/relationships/slide" Target="slide79.xml"/><Relationship Id="rId9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33.xml"/><Relationship Id="rId7" Type="http://schemas.openxmlformats.org/officeDocument/2006/relationships/slide" Target="slide34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6.png"/><Relationship Id="rId4" Type="http://schemas.openxmlformats.org/officeDocument/2006/relationships/slide" Target="slide78.xml"/><Relationship Id="rId9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slide" Target="slide33.xml"/><Relationship Id="rId7" Type="http://schemas.openxmlformats.org/officeDocument/2006/relationships/slide" Target="slide3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34.xml"/><Relationship Id="rId4" Type="http://schemas.openxmlformats.org/officeDocument/2006/relationships/slide" Target="slid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1.xml"/><Relationship Id="rId5" Type="http://schemas.openxmlformats.org/officeDocument/2006/relationships/slide" Target="slide40.xml"/><Relationship Id="rId4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slide" Target="slide38.xml"/><Relationship Id="rId7" Type="http://schemas.openxmlformats.org/officeDocument/2006/relationships/slide" Target="slide40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6.png"/><Relationship Id="rId4" Type="http://schemas.openxmlformats.org/officeDocument/2006/relationships/slide" Target="slide7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2.xml"/><Relationship Id="rId7" Type="http://schemas.openxmlformats.org/officeDocument/2006/relationships/slide" Target="slide76.xml"/><Relationship Id="rId12" Type="http://schemas.openxmlformats.org/officeDocument/2006/relationships/slide" Target="slide75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.xml"/><Relationship Id="rId5" Type="http://schemas.openxmlformats.org/officeDocument/2006/relationships/slide" Target="slide6.xml"/><Relationship Id="rId10" Type="http://schemas.openxmlformats.org/officeDocument/2006/relationships/slide" Target="slide3.xml"/><Relationship Id="rId4" Type="http://schemas.openxmlformats.org/officeDocument/2006/relationships/slide" Target="slide5.xml"/><Relationship Id="rId9" Type="http://schemas.openxmlformats.org/officeDocument/2006/relationships/slide" Target="slide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1.xml"/><Relationship Id="rId5" Type="http://schemas.openxmlformats.org/officeDocument/2006/relationships/slide" Target="slide39.xml"/><Relationship Id="rId4" Type="http://schemas.openxmlformats.org/officeDocument/2006/relationships/slide" Target="slide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slide" Target="slide39.xml"/><Relationship Id="rId4" Type="http://schemas.openxmlformats.org/officeDocument/2006/relationships/slide" Target="slide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slide" Target="slide80.xml"/><Relationship Id="rId7" Type="http://schemas.openxmlformats.org/officeDocument/2006/relationships/slide" Target="slide45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3.xml"/><Relationship Id="rId11" Type="http://schemas.openxmlformats.org/officeDocument/2006/relationships/slide" Target="slide48.xml"/><Relationship Id="rId5" Type="http://schemas.openxmlformats.org/officeDocument/2006/relationships/slide" Target="slide1.xml"/><Relationship Id="rId10" Type="http://schemas.openxmlformats.org/officeDocument/2006/relationships/slide" Target="slide44.xml"/><Relationship Id="rId4" Type="http://schemas.openxmlformats.org/officeDocument/2006/relationships/image" Target="../media/image16.png"/><Relationship Id="rId9" Type="http://schemas.openxmlformats.org/officeDocument/2006/relationships/slide" Target="slide4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slide" Target="slide42.xml"/><Relationship Id="rId7" Type="http://schemas.openxmlformats.org/officeDocument/2006/relationships/slide" Target="slide47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slide" Target="slide45.xml"/><Relationship Id="rId4" Type="http://schemas.openxmlformats.org/officeDocument/2006/relationships/slide" Target="slide1.xml"/><Relationship Id="rId9" Type="http://schemas.openxmlformats.org/officeDocument/2006/relationships/slide" Target="slide4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3" Type="http://schemas.openxmlformats.org/officeDocument/2006/relationships/slide" Target="slide42.xml"/><Relationship Id="rId7" Type="http://schemas.openxmlformats.org/officeDocument/2006/relationships/slide" Target="slide46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11" Type="http://schemas.openxmlformats.org/officeDocument/2006/relationships/image" Target="../media/image16.png"/><Relationship Id="rId5" Type="http://schemas.openxmlformats.org/officeDocument/2006/relationships/slide" Target="slide43.xml"/><Relationship Id="rId10" Type="http://schemas.openxmlformats.org/officeDocument/2006/relationships/slide" Target="slide83.xml"/><Relationship Id="rId4" Type="http://schemas.openxmlformats.org/officeDocument/2006/relationships/slide" Target="slide1.xml"/><Relationship Id="rId9" Type="http://schemas.openxmlformats.org/officeDocument/2006/relationships/slide" Target="slide4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slide" Target="slide42.xml"/><Relationship Id="rId7" Type="http://schemas.openxmlformats.org/officeDocument/2006/relationships/slide" Target="slide47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6.xml"/><Relationship Id="rId5" Type="http://schemas.openxmlformats.org/officeDocument/2006/relationships/slide" Target="slide43.xml"/><Relationship Id="rId4" Type="http://schemas.openxmlformats.org/officeDocument/2006/relationships/slide" Target="slide1.xml"/><Relationship Id="rId9" Type="http://schemas.openxmlformats.org/officeDocument/2006/relationships/slide" Target="slide4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slide" Target="slide42.xml"/><Relationship Id="rId7" Type="http://schemas.openxmlformats.org/officeDocument/2006/relationships/slide" Target="slide47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slide" Target="slide43.xml"/><Relationship Id="rId4" Type="http://schemas.openxmlformats.org/officeDocument/2006/relationships/slide" Target="slide1.xml"/><Relationship Id="rId9" Type="http://schemas.openxmlformats.org/officeDocument/2006/relationships/slide" Target="slide4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slide" Target="slide42.xml"/><Relationship Id="rId7" Type="http://schemas.openxmlformats.org/officeDocument/2006/relationships/slide" Target="slide46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slide" Target="slide43.xml"/><Relationship Id="rId4" Type="http://schemas.openxmlformats.org/officeDocument/2006/relationships/slide" Target="slide1.xml"/><Relationship Id="rId9" Type="http://schemas.openxmlformats.org/officeDocument/2006/relationships/slide" Target="slide4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3" Type="http://schemas.openxmlformats.org/officeDocument/2006/relationships/slide" Target="slide42.xml"/><Relationship Id="rId7" Type="http://schemas.openxmlformats.org/officeDocument/2006/relationships/slide" Target="slide46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slide" Target="slide43.xml"/><Relationship Id="rId4" Type="http://schemas.openxmlformats.org/officeDocument/2006/relationships/slide" Target="slide1.xml"/><Relationship Id="rId9" Type="http://schemas.openxmlformats.org/officeDocument/2006/relationships/slide" Target="slide4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3" Type="http://schemas.openxmlformats.org/officeDocument/2006/relationships/slide" Target="slide81.xml"/><Relationship Id="rId7" Type="http://schemas.openxmlformats.org/officeDocument/2006/relationships/slide" Target="slide5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0.xml"/><Relationship Id="rId11" Type="http://schemas.openxmlformats.org/officeDocument/2006/relationships/slide" Target="slide55.xml"/><Relationship Id="rId5" Type="http://schemas.openxmlformats.org/officeDocument/2006/relationships/slide" Target="slide1.xml"/><Relationship Id="rId10" Type="http://schemas.openxmlformats.org/officeDocument/2006/relationships/slide" Target="slide51.xml"/><Relationship Id="rId4" Type="http://schemas.openxmlformats.org/officeDocument/2006/relationships/image" Target="../media/image16.png"/><Relationship Id="rId9" Type="http://schemas.openxmlformats.org/officeDocument/2006/relationships/slide" Target="slide5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2.xml"/><Relationship Id="rId7" Type="http://schemas.openxmlformats.org/officeDocument/2006/relationships/slide" Target="slide64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.xml"/><Relationship Id="rId5" Type="http://schemas.openxmlformats.org/officeDocument/2006/relationships/slide" Target="slide6.xml"/><Relationship Id="rId10" Type="http://schemas.openxmlformats.org/officeDocument/2006/relationships/slide" Target="slide3.xml"/><Relationship Id="rId4" Type="http://schemas.openxmlformats.org/officeDocument/2006/relationships/slide" Target="slide4.xml"/><Relationship Id="rId9" Type="http://schemas.openxmlformats.org/officeDocument/2006/relationships/slide" Target="slide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3" Type="http://schemas.openxmlformats.org/officeDocument/2006/relationships/slide" Target="slide49.xml"/><Relationship Id="rId7" Type="http://schemas.openxmlformats.org/officeDocument/2006/relationships/slide" Target="slide5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slide" Target="slide55.xml"/><Relationship Id="rId5" Type="http://schemas.openxmlformats.org/officeDocument/2006/relationships/image" Target="../media/image16.png"/><Relationship Id="rId10" Type="http://schemas.openxmlformats.org/officeDocument/2006/relationships/slide" Target="slide51.xml"/><Relationship Id="rId4" Type="http://schemas.openxmlformats.org/officeDocument/2006/relationships/slide" Target="slide73.xml"/><Relationship Id="rId9" Type="http://schemas.openxmlformats.org/officeDocument/2006/relationships/slide" Target="slide5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3" Type="http://schemas.openxmlformats.org/officeDocument/2006/relationships/slide" Target="slide49.xml"/><Relationship Id="rId7" Type="http://schemas.openxmlformats.org/officeDocument/2006/relationships/slide" Target="slide5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5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slide" Target="slide49.xml"/><Relationship Id="rId7" Type="http://schemas.openxmlformats.org/officeDocument/2006/relationships/slide" Target="slide5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slide" Target="slide49.xml"/><Relationship Id="rId7" Type="http://schemas.openxmlformats.org/officeDocument/2006/relationships/slide" Target="slide5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5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slide" Target="slide49.xml"/><Relationship Id="rId7" Type="http://schemas.openxmlformats.org/officeDocument/2006/relationships/slide" Target="slide5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5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3" Type="http://schemas.openxmlformats.org/officeDocument/2006/relationships/slide" Target="slide49.xml"/><Relationship Id="rId7" Type="http://schemas.openxmlformats.org/officeDocument/2006/relationships/slide" Target="slide5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5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3" Type="http://schemas.openxmlformats.org/officeDocument/2006/relationships/slide" Target="slide82.xml"/><Relationship Id="rId7" Type="http://schemas.openxmlformats.org/officeDocument/2006/relationships/slide" Target="slide59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7.xml"/><Relationship Id="rId11" Type="http://schemas.openxmlformats.org/officeDocument/2006/relationships/slide" Target="slide62.xml"/><Relationship Id="rId5" Type="http://schemas.openxmlformats.org/officeDocument/2006/relationships/slide" Target="slide1.xml"/><Relationship Id="rId10" Type="http://schemas.openxmlformats.org/officeDocument/2006/relationships/slide" Target="slide58.xml"/><Relationship Id="rId4" Type="http://schemas.openxmlformats.org/officeDocument/2006/relationships/image" Target="../media/image16.png"/><Relationship Id="rId9" Type="http://schemas.openxmlformats.org/officeDocument/2006/relationships/slide" Target="slide6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3" Type="http://schemas.openxmlformats.org/officeDocument/2006/relationships/slide" Target="slide56.xml"/><Relationship Id="rId7" Type="http://schemas.openxmlformats.org/officeDocument/2006/relationships/slide" Target="slide59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slide" Target="slide62.xml"/><Relationship Id="rId5" Type="http://schemas.openxmlformats.org/officeDocument/2006/relationships/image" Target="../media/image16.png"/><Relationship Id="rId10" Type="http://schemas.openxmlformats.org/officeDocument/2006/relationships/slide" Target="slide58.xml"/><Relationship Id="rId4" Type="http://schemas.openxmlformats.org/officeDocument/2006/relationships/slide" Target="slide74.xml"/><Relationship Id="rId9" Type="http://schemas.openxmlformats.org/officeDocument/2006/relationships/slide" Target="slide6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3" Type="http://schemas.openxmlformats.org/officeDocument/2006/relationships/slide" Target="slide56.xml"/><Relationship Id="rId7" Type="http://schemas.openxmlformats.org/officeDocument/2006/relationships/slide" Target="slide60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5" Type="http://schemas.openxmlformats.org/officeDocument/2006/relationships/slide" Target="slide57.xml"/><Relationship Id="rId4" Type="http://schemas.openxmlformats.org/officeDocument/2006/relationships/slide" Target="slide1.xml"/><Relationship Id="rId9" Type="http://schemas.openxmlformats.org/officeDocument/2006/relationships/slide" Target="slide6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3" Type="http://schemas.openxmlformats.org/officeDocument/2006/relationships/slide" Target="slide56.xml"/><Relationship Id="rId7" Type="http://schemas.openxmlformats.org/officeDocument/2006/relationships/slide" Target="slide6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0.xml"/><Relationship Id="rId5" Type="http://schemas.openxmlformats.org/officeDocument/2006/relationships/slide" Target="slide57.xml"/><Relationship Id="rId4" Type="http://schemas.openxmlformats.org/officeDocument/2006/relationships/slide" Target="slide1.xml"/><Relationship Id="rId9" Type="http://schemas.openxmlformats.org/officeDocument/2006/relationships/slide" Target="slide6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2.xml"/><Relationship Id="rId7" Type="http://schemas.openxmlformats.org/officeDocument/2006/relationships/slide" Target="slide65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.xml"/><Relationship Id="rId5" Type="http://schemas.openxmlformats.org/officeDocument/2006/relationships/slide" Target="slide5.xml"/><Relationship Id="rId10" Type="http://schemas.openxmlformats.org/officeDocument/2006/relationships/slide" Target="slide3.xml"/><Relationship Id="rId4" Type="http://schemas.openxmlformats.org/officeDocument/2006/relationships/slide" Target="slide4.xml"/><Relationship Id="rId9" Type="http://schemas.openxmlformats.org/officeDocument/2006/relationships/slide" Target="slide8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3" Type="http://schemas.openxmlformats.org/officeDocument/2006/relationships/slide" Target="slide56.xml"/><Relationship Id="rId7" Type="http://schemas.openxmlformats.org/officeDocument/2006/relationships/slide" Target="slide6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5" Type="http://schemas.openxmlformats.org/officeDocument/2006/relationships/slide" Target="slide57.xml"/><Relationship Id="rId4" Type="http://schemas.openxmlformats.org/officeDocument/2006/relationships/slide" Target="slide1.xml"/><Relationship Id="rId9" Type="http://schemas.openxmlformats.org/officeDocument/2006/relationships/slide" Target="slide6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3" Type="http://schemas.openxmlformats.org/officeDocument/2006/relationships/slide" Target="slide56.xml"/><Relationship Id="rId7" Type="http://schemas.openxmlformats.org/officeDocument/2006/relationships/slide" Target="slide60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5" Type="http://schemas.openxmlformats.org/officeDocument/2006/relationships/slide" Target="slide57.xml"/><Relationship Id="rId4" Type="http://schemas.openxmlformats.org/officeDocument/2006/relationships/slide" Target="slide1.xml"/><Relationship Id="rId9" Type="http://schemas.openxmlformats.org/officeDocument/2006/relationships/slide" Target="slide6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3" Type="http://schemas.openxmlformats.org/officeDocument/2006/relationships/slide" Target="slide56.xml"/><Relationship Id="rId7" Type="http://schemas.openxmlformats.org/officeDocument/2006/relationships/slide" Target="slide60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5" Type="http://schemas.openxmlformats.org/officeDocument/2006/relationships/slide" Target="slide57.xml"/><Relationship Id="rId4" Type="http://schemas.openxmlformats.org/officeDocument/2006/relationships/slide" Target="slide1.xml"/><Relationship Id="rId9" Type="http://schemas.openxmlformats.org/officeDocument/2006/relationships/slide" Target="slide5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.xml"/><Relationship Id="rId7" Type="http://schemas.openxmlformats.org/officeDocument/2006/relationships/slide" Target="slide8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Relationship Id="rId9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.xml"/><Relationship Id="rId7" Type="http://schemas.openxmlformats.org/officeDocument/2006/relationships/slide" Target="slide7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Relationship Id="rId9" Type="http://schemas.openxmlformats.org/officeDocument/2006/relationships/slide" Target="slid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2.xml"/><Relationship Id="rId7" Type="http://schemas.openxmlformats.org/officeDocument/2006/relationships/slide" Target="slide10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photovisi-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121" y="1785926"/>
            <a:ext cx="4525895" cy="3342199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2357422" y="2786058"/>
            <a:ext cx="4500594" cy="114300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КАЛЕНДАРЬ ЗНАМЕНАТЕЛЬНЫХ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ДАТ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2017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27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8" y="44067"/>
            <a:ext cx="2143108" cy="159898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0" name="Рисунок 9" descr="27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135" y="1755984"/>
            <a:ext cx="2126255" cy="16314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1" name="Рисунок 10" descr="27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438" y="3559827"/>
            <a:ext cx="2143108" cy="14294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2" name="Рисунок 11" descr="27.jp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005" y="5177928"/>
            <a:ext cx="2185974" cy="16304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3" name="Рисунок 12" descr="27.jp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357390" y="66101"/>
            <a:ext cx="2143172" cy="158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4" name="Рисунок 13" descr="27.jp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671152" y="30825"/>
            <a:ext cx="2115238" cy="16349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5" name="Рисунок 14" descr="27.jp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957275" y="33052"/>
            <a:ext cx="2087466" cy="16415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6" name="Рисунок 15" descr="27.jp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929454" y="1768226"/>
            <a:ext cx="2143108" cy="15974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7" name="Рисунок 16" descr="27.jpg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6929454" y="3492347"/>
            <a:ext cx="2143108" cy="15864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8" name="Рисунок 17" descr="27.jpg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6929454" y="5210977"/>
            <a:ext cx="2143108" cy="15754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9" name="Рисунок 18" descr="27.jpg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2357422" y="5197090"/>
            <a:ext cx="2143140" cy="1607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20" name="Рисунок 19" descr="27.jpg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4643438" y="5188945"/>
            <a:ext cx="2143108" cy="16194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21" name="Прямоугольник 20">
            <a:hlinkClick r:id="rId4" action="ppaction://hlinksldjump"/>
          </p:cNvPr>
          <p:cNvSpPr/>
          <p:nvPr/>
        </p:nvSpPr>
        <p:spPr>
          <a:xfrm rot="20990718">
            <a:off x="956529" y="1183134"/>
            <a:ext cx="1304226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ЯНВАРЬ</a:t>
            </a:r>
            <a:endParaRPr lang="ru-RU" dirty="0"/>
          </a:p>
        </p:txBody>
      </p:sp>
      <p:sp>
        <p:nvSpPr>
          <p:cNvPr id="22" name="Прямоугольник 21">
            <a:hlinkClick r:id="rId12" action="ppaction://hlinksldjump"/>
          </p:cNvPr>
          <p:cNvSpPr/>
          <p:nvPr/>
        </p:nvSpPr>
        <p:spPr>
          <a:xfrm rot="20990718">
            <a:off x="3242545" y="1183135"/>
            <a:ext cx="1304226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ФЕВРАЛЬ</a:t>
            </a:r>
            <a:endParaRPr lang="ru-RU" dirty="0"/>
          </a:p>
        </p:txBody>
      </p:sp>
      <p:sp>
        <p:nvSpPr>
          <p:cNvPr id="23" name="Прямоугольник 22">
            <a:hlinkClick r:id="rId14" action="ppaction://hlinksldjump"/>
          </p:cNvPr>
          <p:cNvSpPr/>
          <p:nvPr/>
        </p:nvSpPr>
        <p:spPr>
          <a:xfrm rot="20990718">
            <a:off x="5528560" y="1183135"/>
            <a:ext cx="1304226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МАРТ</a:t>
            </a:r>
            <a:endParaRPr lang="ru-RU" dirty="0"/>
          </a:p>
        </p:txBody>
      </p:sp>
      <p:sp>
        <p:nvSpPr>
          <p:cNvPr id="24" name="Прямоугольник 23">
            <a:hlinkClick r:id="rId16" action="ppaction://hlinksldjump"/>
          </p:cNvPr>
          <p:cNvSpPr/>
          <p:nvPr/>
        </p:nvSpPr>
        <p:spPr>
          <a:xfrm rot="20990718">
            <a:off x="7811906" y="1183134"/>
            <a:ext cx="1304226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АПРЕЛЬ</a:t>
            </a:r>
            <a:endParaRPr lang="ru-RU" dirty="0"/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/>
        </p:nvSpPr>
        <p:spPr>
          <a:xfrm rot="20990718">
            <a:off x="956529" y="2897646"/>
            <a:ext cx="1304226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</a:t>
            </a:r>
            <a:endParaRPr lang="ru-RU" dirty="0"/>
          </a:p>
        </p:txBody>
      </p:sp>
      <p:sp>
        <p:nvSpPr>
          <p:cNvPr id="26" name="Прямоугольник 25">
            <a:hlinkClick r:id="rId18" action="ppaction://hlinksldjump"/>
          </p:cNvPr>
          <p:cNvSpPr/>
          <p:nvPr/>
        </p:nvSpPr>
        <p:spPr>
          <a:xfrm rot="20990718">
            <a:off x="7811907" y="2826209"/>
            <a:ext cx="1304226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ИЮНЬ</a:t>
            </a:r>
            <a:endParaRPr lang="ru-RU" dirty="0"/>
          </a:p>
        </p:txBody>
      </p:sp>
      <p:sp>
        <p:nvSpPr>
          <p:cNvPr id="27" name="Прямоугольник 26">
            <a:hlinkClick r:id="rId8" action="ppaction://hlinksldjump"/>
          </p:cNvPr>
          <p:cNvSpPr/>
          <p:nvPr/>
        </p:nvSpPr>
        <p:spPr>
          <a:xfrm rot="20990718">
            <a:off x="956528" y="4540721"/>
            <a:ext cx="1304226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ИЮЛЬ</a:t>
            </a:r>
            <a:endParaRPr lang="ru-RU" dirty="0"/>
          </a:p>
        </p:txBody>
      </p:sp>
      <p:sp>
        <p:nvSpPr>
          <p:cNvPr id="28" name="Прямоугольник 27">
            <a:hlinkClick r:id="rId20" action="ppaction://hlinksldjump"/>
          </p:cNvPr>
          <p:cNvSpPr/>
          <p:nvPr/>
        </p:nvSpPr>
        <p:spPr>
          <a:xfrm rot="20990718">
            <a:off x="7811908" y="4540721"/>
            <a:ext cx="1304226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АВГУСТ</a:t>
            </a:r>
            <a:endParaRPr lang="ru-RU" dirty="0"/>
          </a:p>
        </p:txBody>
      </p:sp>
      <p:sp>
        <p:nvSpPr>
          <p:cNvPr id="29" name="Прямоугольник 28">
            <a:hlinkClick r:id="rId10" action="ppaction://hlinksldjump"/>
          </p:cNvPr>
          <p:cNvSpPr/>
          <p:nvPr/>
        </p:nvSpPr>
        <p:spPr>
          <a:xfrm rot="20990718">
            <a:off x="956529" y="6314412"/>
            <a:ext cx="1304226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СЕНТЯБРЬ</a:t>
            </a:r>
            <a:endParaRPr lang="ru-RU" dirty="0"/>
          </a:p>
        </p:txBody>
      </p:sp>
      <p:sp>
        <p:nvSpPr>
          <p:cNvPr id="30" name="Прямоугольник 29">
            <a:hlinkClick r:id="rId24" action="ppaction://hlinksldjump"/>
          </p:cNvPr>
          <p:cNvSpPr/>
          <p:nvPr/>
        </p:nvSpPr>
        <p:spPr>
          <a:xfrm rot="20990718">
            <a:off x="3171108" y="6314412"/>
            <a:ext cx="1304226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ОКТЯБРЬ</a:t>
            </a:r>
            <a:endParaRPr lang="ru-RU" dirty="0"/>
          </a:p>
        </p:txBody>
      </p:sp>
      <p:sp>
        <p:nvSpPr>
          <p:cNvPr id="31" name="Прямоугольник 30">
            <a:hlinkClick r:id="rId26" action="ppaction://hlinksldjump"/>
          </p:cNvPr>
          <p:cNvSpPr/>
          <p:nvPr/>
        </p:nvSpPr>
        <p:spPr>
          <a:xfrm rot="20990718">
            <a:off x="5457122" y="6314413"/>
            <a:ext cx="1304226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НОЯБРЬ</a:t>
            </a:r>
            <a:endParaRPr lang="ru-RU" dirty="0"/>
          </a:p>
        </p:txBody>
      </p:sp>
      <p:sp>
        <p:nvSpPr>
          <p:cNvPr id="32" name="Прямоугольник 31">
            <a:hlinkClick r:id="rId22" action="ppaction://hlinksldjump"/>
          </p:cNvPr>
          <p:cNvSpPr/>
          <p:nvPr/>
        </p:nvSpPr>
        <p:spPr>
          <a:xfrm rot="20990718">
            <a:off x="7811907" y="6314412"/>
            <a:ext cx="1304226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ДЕКАБРЬ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ФЕВРАЛЬ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9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97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5357818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2002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001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45 лет  тому назад было создано ПМК-186 треста «</a:t>
            </a:r>
            <a:r>
              <a:rPr lang="ru-RU" sz="1400" dirty="0" err="1" smtClean="0"/>
              <a:t>Строймеханизация</a:t>
            </a:r>
            <a:r>
              <a:rPr lang="ru-RU" sz="1400" dirty="0" smtClean="0"/>
              <a:t>» </a:t>
            </a:r>
            <a:endParaRPr lang="en-US" sz="1400" dirty="0" smtClean="0"/>
          </a:p>
          <a:p>
            <a:pPr algn="r"/>
            <a:r>
              <a:rPr lang="ru-RU" sz="1000" dirty="0" smtClean="0"/>
              <a:t>Уральский шахтер</a:t>
            </a:r>
          </a:p>
          <a:p>
            <a:pPr algn="r"/>
            <a:r>
              <a:rPr lang="ru-RU" sz="1000" dirty="0" smtClean="0"/>
              <a:t>6 февраля 1982 год</a:t>
            </a:r>
          </a:p>
          <a:p>
            <a:pPr algn="r"/>
            <a:r>
              <a:rPr lang="ru-RU" sz="1000" dirty="0" smtClean="0"/>
              <a:t>Ф.43.Оп.1Д.96.Л.31.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</a:t>
            </a:r>
            <a:r>
              <a:rPr lang="en-US" sz="2400" b="1" dirty="0" smtClean="0">
                <a:solidFill>
                  <a:schemeClr val="tx1"/>
                </a:solidFill>
              </a:rPr>
              <a:t>72</a:t>
            </a:r>
            <a:r>
              <a:rPr lang="ru-RU" sz="2400" b="1" dirty="0" smtClean="0">
                <a:solidFill>
                  <a:schemeClr val="tx1"/>
                </a:solidFill>
              </a:rPr>
              <a:t>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hlinkClick r:id="rId7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2" name="Прямоугольник 11">
            <a:hlinkClick r:id="rId3" action="ppaction://hlinksldjump"/>
          </p:cNvPr>
          <p:cNvSpPr/>
          <p:nvPr/>
        </p:nvSpPr>
        <p:spPr>
          <a:xfrm>
            <a:off x="214282" y="642918"/>
            <a:ext cx="1161350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65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hlinkClick r:id="rId4" action="ppaction://hlinksldjump"/>
          </p:cNvPr>
          <p:cNvSpPr/>
          <p:nvPr/>
        </p:nvSpPr>
        <p:spPr>
          <a:xfrm>
            <a:off x="2786050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5" action="ppaction://hlinksldjump"/>
          </p:cNvPr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20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hlinkClick r:id="rId6" action="ppaction://hlinksldjump"/>
          </p:cNvPr>
          <p:cNvSpPr/>
          <p:nvPr/>
        </p:nvSpPr>
        <p:spPr>
          <a:xfrm>
            <a:off x="5357818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ФЕВРАЛЬ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</a:t>
            </a:r>
            <a:r>
              <a:rPr lang="en-US" sz="2400" b="1" dirty="0" smtClean="0">
                <a:solidFill>
                  <a:schemeClr val="tx1"/>
                </a:solidFill>
              </a:rPr>
              <a:t>9</a:t>
            </a:r>
            <a:r>
              <a:rPr lang="ru-RU" sz="2400" b="1" dirty="0" smtClean="0">
                <a:solidFill>
                  <a:schemeClr val="tx1"/>
                </a:solidFill>
              </a:rPr>
              <a:t>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97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5357818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2002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001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Из МПО ЖКХ выделяются в самостоятельные структуры банный комбинат, механизированная прачечная, химчистка «Снежинка», гостиница «Алмаз»</a:t>
            </a:r>
            <a:endParaRPr lang="en-US" sz="1400" dirty="0" smtClean="0"/>
          </a:p>
          <a:p>
            <a:pPr algn="r"/>
            <a:r>
              <a:rPr lang="ru-RU" sz="1000" dirty="0" smtClean="0"/>
              <a:t>Предисловие к описи Ф.16.Оп.1</a:t>
            </a:r>
          </a:p>
          <a:p>
            <a:pPr algn="r"/>
            <a:r>
              <a:rPr lang="ru-RU" sz="1000" dirty="0" smtClean="0"/>
              <a:t>Ф.101.Оп.1.Д.26.Л.112</a:t>
            </a:r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72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7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2" name="Прямоугольник 11">
            <a:hlinkClick r:id="rId3" action="ppaction://hlinksldjump"/>
          </p:cNvPr>
          <p:cNvSpPr/>
          <p:nvPr/>
        </p:nvSpPr>
        <p:spPr>
          <a:xfrm>
            <a:off x="214282" y="642918"/>
            <a:ext cx="1161350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65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hlinkClick r:id="rId6" action="ppaction://hlinksldjump"/>
          </p:cNvPr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86050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4" action="ppaction://hlinksldjump"/>
          </p:cNvPr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20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hlinkClick r:id="rId5" action="ppaction://hlinksldjump"/>
          </p:cNvPr>
          <p:cNvSpPr/>
          <p:nvPr/>
        </p:nvSpPr>
        <p:spPr>
          <a:xfrm>
            <a:off x="5357818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ФЕВРАЛЬ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9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</a:t>
            </a:r>
            <a:r>
              <a:rPr lang="en-US" sz="2400" b="1" dirty="0" smtClean="0">
                <a:solidFill>
                  <a:schemeClr val="tx1"/>
                </a:solidFill>
              </a:rPr>
              <a:t>97</a:t>
            </a:r>
            <a:r>
              <a:rPr lang="ru-RU" sz="2400" b="1" dirty="0" smtClean="0">
                <a:solidFill>
                  <a:schemeClr val="tx1"/>
                </a:solidFill>
              </a:rPr>
              <a:t>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5357818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2002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78581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Ликвидировано МП «</a:t>
            </a:r>
            <a:r>
              <a:rPr lang="ru-RU" sz="1400" dirty="0" err="1" smtClean="0"/>
              <a:t>Киновидеосеть</a:t>
            </a:r>
            <a:r>
              <a:rPr lang="ru-RU" sz="1400" dirty="0" smtClean="0"/>
              <a:t>», его функции переданы управлению культуры администрации города </a:t>
            </a:r>
            <a:r>
              <a:rPr lang="ru-RU" sz="1400" dirty="0" err="1" smtClean="0"/>
              <a:t>Губахи</a:t>
            </a:r>
            <a:r>
              <a:rPr lang="ru-RU" sz="1400" dirty="0" smtClean="0"/>
              <a:t> </a:t>
            </a:r>
            <a:endParaRPr lang="en-US" sz="1400" dirty="0" smtClean="0"/>
          </a:p>
          <a:p>
            <a:pPr algn="r"/>
            <a:r>
              <a:rPr lang="ru-RU" sz="1000" dirty="0" smtClean="0"/>
              <a:t>Предисловие к описи Ф.30 Оп.1.Д.217.Л.74</a:t>
            </a:r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72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7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2071678"/>
            <a:ext cx="6572296" cy="135732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В результате реорганизации производственно-экономического управления (ПЭУ) администрации города создан отдел социально-экономического развития и отдел малого и среднего бизнеса, торговли, лицензирования, защиты прав потребителей и регистрации физических и юридических лиц</a:t>
            </a:r>
          </a:p>
          <a:p>
            <a:pPr algn="r"/>
            <a:r>
              <a:rPr lang="ru-RU" sz="1000" dirty="0" smtClean="0"/>
              <a:t>Предисловие к описи Ф.19</a:t>
            </a:r>
          </a:p>
          <a:p>
            <a:pPr algn="r"/>
            <a:r>
              <a:rPr lang="ru-RU" sz="1000" dirty="0" smtClean="0"/>
              <a:t>Ф.101.Оп.1.Д.217.Л.130</a:t>
            </a:r>
          </a:p>
        </p:txBody>
      </p:sp>
      <p:sp>
        <p:nvSpPr>
          <p:cNvPr id="14" name="Прямоугольник 13">
            <a:hlinkClick r:id="rId3" action="ppaction://hlinksldjump"/>
          </p:cNvPr>
          <p:cNvSpPr/>
          <p:nvPr/>
        </p:nvSpPr>
        <p:spPr>
          <a:xfrm>
            <a:off x="214282" y="642918"/>
            <a:ext cx="1161350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65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hlinkClick r:id="rId6" action="ppaction://hlinksldjump"/>
          </p:cNvPr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4" action="ppaction://hlinksldjump"/>
          </p:cNvPr>
          <p:cNvSpPr/>
          <p:nvPr/>
        </p:nvSpPr>
        <p:spPr>
          <a:xfrm>
            <a:off x="2786050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20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hlinkClick r:id="rId5" action="ppaction://hlinksldjump"/>
          </p:cNvPr>
          <p:cNvSpPr/>
          <p:nvPr/>
        </p:nvSpPr>
        <p:spPr>
          <a:xfrm>
            <a:off x="5357818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ФЕВРАЛЬ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9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97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57818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2002</a:t>
            </a:r>
            <a:r>
              <a:rPr lang="ru-RU" sz="2400" b="1" dirty="0" smtClean="0">
                <a:solidFill>
                  <a:schemeClr val="tx1"/>
                </a:solidFill>
              </a:rPr>
              <a:t>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14300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Внесено изменение в структуру управления экономики. Создан отдел экономики, отдел предпринимательства и торговли, сектор по защите прав потребителей, сектор по реструктуризации угольных предприятий</a:t>
            </a:r>
          </a:p>
          <a:p>
            <a:pPr algn="r"/>
            <a:r>
              <a:rPr lang="ru-RU" sz="1000" dirty="0" smtClean="0"/>
              <a:t>Предисловие к описи Ф.19</a:t>
            </a:r>
          </a:p>
          <a:p>
            <a:pPr algn="r"/>
            <a:r>
              <a:rPr lang="ru-RU" sz="1000" dirty="0" smtClean="0"/>
              <a:t>Ф.101.Оп.1.Д.458</a:t>
            </a:r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72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7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2" name="Прямоугольник 11">
            <a:hlinkClick r:id="rId3" action="ppaction://hlinksldjump"/>
          </p:cNvPr>
          <p:cNvSpPr/>
          <p:nvPr/>
        </p:nvSpPr>
        <p:spPr>
          <a:xfrm>
            <a:off x="214282" y="642918"/>
            <a:ext cx="1161350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65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hlinkClick r:id="rId6" action="ppaction://hlinksldjump"/>
          </p:cNvPr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hlinkClick r:id="rId4" action="ppaction://hlinksldjump"/>
          </p:cNvPr>
          <p:cNvSpPr/>
          <p:nvPr/>
        </p:nvSpPr>
        <p:spPr>
          <a:xfrm>
            <a:off x="2786050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5" action="ppaction://hlinksldjump"/>
          </p:cNvPr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20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57818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МАРТ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1947г.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hlinkClick r:id="rId3" action="ppaction://hlinksldjump"/>
          </p:cNvPr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9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14300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Было создано </a:t>
            </a:r>
            <a:r>
              <a:rPr lang="ru-RU" sz="1400" dirty="0" err="1" smtClean="0"/>
              <a:t>Половинковское</a:t>
            </a:r>
            <a:r>
              <a:rPr lang="ru-RU" sz="1400" dirty="0" smtClean="0"/>
              <a:t> профессионально – техническое училище № 24 (ПТУ №24) с подчинением </a:t>
            </a:r>
            <a:r>
              <a:rPr lang="ru-RU" sz="1400" dirty="0" err="1" smtClean="0"/>
              <a:t>Молотовскому</a:t>
            </a:r>
            <a:r>
              <a:rPr lang="ru-RU" sz="1400" dirty="0" smtClean="0"/>
              <a:t> управлению трудовых резервов. </a:t>
            </a:r>
          </a:p>
          <a:p>
            <a:endParaRPr lang="ru-RU" sz="1400" dirty="0" smtClean="0"/>
          </a:p>
          <a:p>
            <a:pPr algn="r"/>
            <a:r>
              <a:rPr lang="ru-RU" sz="1000" dirty="0" smtClean="0"/>
              <a:t>Историческая справка Ф.60 </a:t>
            </a:r>
            <a:r>
              <a:rPr lang="ru-RU" sz="1000" dirty="0" err="1" smtClean="0"/>
              <a:t>Губахинского</a:t>
            </a:r>
            <a:r>
              <a:rPr lang="ru-RU" sz="1000" dirty="0" smtClean="0"/>
              <a:t> среднего профессионально – </a:t>
            </a:r>
          </a:p>
          <a:p>
            <a:pPr algn="r"/>
            <a:r>
              <a:rPr lang="ru-RU" sz="1000" dirty="0" smtClean="0"/>
              <a:t>технического училища № 24 Дело фонда № 60. Л.1</a:t>
            </a:r>
          </a:p>
        </p:txBody>
      </p:sp>
      <p:sp>
        <p:nvSpPr>
          <p:cNvPr id="21" name="Прямоугольник 20">
            <a:hlinkClick r:id="rId5" action="ppaction://hlinksldjump"/>
          </p:cNvPr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95940" y="642918"/>
            <a:ext cx="1161350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hlinkClick r:id="rId5" action="ppaction://hlinksldjump"/>
          </p:cNvPr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hlinkClick r:id="rId3" action="ppaction://hlinksldjump"/>
          </p:cNvPr>
          <p:cNvSpPr/>
          <p:nvPr/>
        </p:nvSpPr>
        <p:spPr>
          <a:xfrm>
            <a:off x="2786050" y="642918"/>
            <a:ext cx="1143008" cy="2176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4" action="ppaction://hlinksldjump"/>
          </p:cNvPr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МАРТ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9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78581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Вновь введенная гостиница «Алмаз» отнесена к первому разряду </a:t>
            </a:r>
          </a:p>
          <a:p>
            <a:endParaRPr lang="ru-RU" sz="1400" dirty="0" smtClean="0"/>
          </a:p>
          <a:p>
            <a:pPr algn="r"/>
            <a:r>
              <a:rPr lang="ru-RU" sz="1000" dirty="0" smtClean="0"/>
              <a:t>Ф.14. Оп 1. Д.499. Л.203</a:t>
            </a:r>
          </a:p>
        </p:txBody>
      </p:sp>
      <p:pic>
        <p:nvPicPr>
          <p:cNvPr id="18" name="Рисунок 17" descr="Photos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15206" y="1071546"/>
            <a:ext cx="857256" cy="85725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</a:t>
            </a:r>
            <a:r>
              <a:rPr lang="en-US" sz="2400" b="1" dirty="0" smtClean="0">
                <a:solidFill>
                  <a:schemeClr val="tx1"/>
                </a:solidFill>
              </a:rPr>
              <a:t>7</a:t>
            </a:r>
            <a:r>
              <a:rPr lang="ru-RU" sz="2400" b="1" dirty="0" smtClean="0">
                <a:solidFill>
                  <a:schemeClr val="tx1"/>
                </a:solidFill>
              </a:rPr>
              <a:t>7г.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2" name="Прямоугольник 11">
            <a:hlinkClick r:id="rId3" action="ppaction://hlinksldjump"/>
          </p:cNvPr>
          <p:cNvSpPr/>
          <p:nvPr/>
        </p:nvSpPr>
        <p:spPr>
          <a:xfrm>
            <a:off x="195940" y="642918"/>
            <a:ext cx="1161350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hlinkClick r:id="rId4" action="ppaction://hlinksldjump"/>
          </p:cNvPr>
          <p:cNvSpPr/>
          <p:nvPr/>
        </p:nvSpPr>
        <p:spPr>
          <a:xfrm>
            <a:off x="2786050" y="642918"/>
            <a:ext cx="1143008" cy="2176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5" action="ppaction://hlinksldjump"/>
          </p:cNvPr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МАРТ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1987г.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9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50019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Учащийся школы № 15 Сергей Дудин на Всероссийских соревнованиях по тяжелой атлетике в г.Магнитогорске стал победителем, тем самым обеспечил себе место в юношеской сборной РСФСР</a:t>
            </a:r>
          </a:p>
          <a:p>
            <a:endParaRPr lang="ru-RU" sz="1400" dirty="0" smtClean="0"/>
          </a:p>
          <a:p>
            <a:pPr algn="r"/>
            <a:r>
              <a:rPr lang="ru-RU" sz="1000" dirty="0" smtClean="0"/>
              <a:t>Уральский шахтер</a:t>
            </a:r>
          </a:p>
          <a:p>
            <a:pPr algn="r"/>
            <a:r>
              <a:rPr lang="ru-RU" sz="1000" dirty="0" smtClean="0"/>
              <a:t>12 марта 1987 год</a:t>
            </a:r>
          </a:p>
          <a:p>
            <a:pPr algn="r"/>
            <a:r>
              <a:rPr lang="ru-RU" sz="1000" dirty="0" smtClean="0"/>
              <a:t>Ф.43.Оп.1.Д.113.Л.60.</a:t>
            </a:r>
          </a:p>
        </p:txBody>
      </p:sp>
      <p:sp>
        <p:nvSpPr>
          <p:cNvPr id="21" name="Прямоугольник 20">
            <a:hlinkClick r:id="rId5" action="ppaction://hlinksldjump"/>
          </p:cNvPr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2786058"/>
            <a:ext cx="6572296" cy="150019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24-29 марта в городе Самарканде Сергей Дудин стал  чемпионом по тяжелой атлетике чемпионата  СССР, единственный  победитель в сборной РСФСР состоящей из 27 человек</a:t>
            </a:r>
          </a:p>
          <a:p>
            <a:endParaRPr lang="ru-RU" sz="1400" dirty="0" smtClean="0"/>
          </a:p>
          <a:p>
            <a:pPr algn="r"/>
            <a:r>
              <a:rPr lang="ru-RU" sz="1000" dirty="0" smtClean="0"/>
              <a:t>Уральский шахтер</a:t>
            </a:r>
          </a:p>
          <a:p>
            <a:pPr algn="r"/>
            <a:r>
              <a:rPr lang="ru-RU" sz="1000" dirty="0" smtClean="0"/>
              <a:t>21 мая 1987 год</a:t>
            </a:r>
          </a:p>
          <a:p>
            <a:pPr algn="r"/>
            <a:r>
              <a:rPr lang="ru-RU" sz="1000" dirty="0" smtClean="0"/>
              <a:t>Ф.43.Оп.1.Д.113.Л. 121</a:t>
            </a:r>
            <a:endParaRPr lang="ru-RU" sz="1000" dirty="0"/>
          </a:p>
        </p:txBody>
      </p:sp>
      <p:sp>
        <p:nvSpPr>
          <p:cNvPr id="14" name="Прямоугольник 13">
            <a:hlinkClick r:id="rId3" action="ppaction://hlinksldjump"/>
          </p:cNvPr>
          <p:cNvSpPr/>
          <p:nvPr/>
        </p:nvSpPr>
        <p:spPr>
          <a:xfrm>
            <a:off x="195940" y="642918"/>
            <a:ext cx="1161350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hlinkClick r:id="rId5" action="ppaction://hlinksldjump"/>
          </p:cNvPr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86050" y="642918"/>
            <a:ext cx="1143008" cy="2176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hlinkClick r:id="rId4" action="ppaction://hlinksldjump"/>
          </p:cNvPr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МАРТ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</a:t>
            </a:r>
            <a:r>
              <a:rPr lang="en-US" sz="2400" b="1" dirty="0" smtClean="0">
                <a:solidFill>
                  <a:schemeClr val="tx1"/>
                </a:solidFill>
              </a:rPr>
              <a:t>9</a:t>
            </a:r>
            <a:r>
              <a:rPr lang="ru-RU" sz="2400" b="1" dirty="0" smtClean="0">
                <a:solidFill>
                  <a:schemeClr val="tx1"/>
                </a:solidFill>
              </a:rPr>
              <a:t>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85725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Состоялось освещение храма Григория Богословского прихода</a:t>
            </a:r>
          </a:p>
          <a:p>
            <a:pPr algn="r"/>
            <a:r>
              <a:rPr lang="ru-RU" sz="1000" dirty="0" smtClean="0"/>
              <a:t>Ф.43 Оп.1 Д.131 Л.71</a:t>
            </a:r>
          </a:p>
        </p:txBody>
      </p:sp>
      <p:sp>
        <p:nvSpPr>
          <p:cNvPr id="21" name="Прямоугольник 20">
            <a:hlinkClick r:id="rId5" action="ppaction://hlinksldjump"/>
          </p:cNvPr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2143116"/>
            <a:ext cx="6572296" cy="128588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В Центре детского и юношеского творчества прошла первая городская научно-практическая конференция старшеклассников-членов НОУ, школьных кружков, факультативов</a:t>
            </a:r>
          </a:p>
          <a:p>
            <a:endParaRPr lang="ru-RU" sz="1400" dirty="0" smtClean="0"/>
          </a:p>
          <a:p>
            <a:pPr algn="r"/>
            <a:r>
              <a:rPr lang="ru-RU" sz="1000" dirty="0" smtClean="0"/>
              <a:t>Ф.43 Оп.1 Д.131. Л.100</a:t>
            </a:r>
            <a:endParaRPr lang="ru-RU" sz="1000" dirty="0"/>
          </a:p>
        </p:txBody>
      </p:sp>
      <p:sp>
        <p:nvSpPr>
          <p:cNvPr id="14" name="Прямоугольник 13">
            <a:hlinkClick r:id="rId3" action="ppaction://hlinksldjump"/>
          </p:cNvPr>
          <p:cNvSpPr/>
          <p:nvPr/>
        </p:nvSpPr>
        <p:spPr>
          <a:xfrm>
            <a:off x="195940" y="642918"/>
            <a:ext cx="1161350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hlinkClick r:id="rId5" action="ppaction://hlinksldjump"/>
          </p:cNvPr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hlinkClick r:id="rId4" action="ppaction://hlinksldjump"/>
          </p:cNvPr>
          <p:cNvSpPr/>
          <p:nvPr/>
        </p:nvSpPr>
        <p:spPr>
          <a:xfrm>
            <a:off x="2786050" y="642918"/>
            <a:ext cx="1143008" cy="2176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АПРЕЛЬ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86182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</a:t>
            </a:r>
            <a:r>
              <a:rPr lang="en-US" sz="2400" b="1" dirty="0" smtClean="0">
                <a:solidFill>
                  <a:schemeClr val="tx1"/>
                </a:solidFill>
              </a:rPr>
              <a:t>9</a:t>
            </a:r>
            <a:r>
              <a:rPr lang="ru-RU" sz="2400" b="1" dirty="0" smtClean="0">
                <a:solidFill>
                  <a:schemeClr val="tx1"/>
                </a:solidFill>
              </a:rPr>
              <a:t>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85725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Городская администрация вступила в  ассоциацию городов и районов Пермской области «Союз»</a:t>
            </a:r>
          </a:p>
          <a:p>
            <a:pPr algn="r"/>
            <a:r>
              <a:rPr lang="ru-RU" sz="1000" dirty="0" smtClean="0"/>
              <a:t>Ф. 101. Оп. 1. Д.10. Л.110</a:t>
            </a:r>
          </a:p>
        </p:txBody>
      </p:sp>
      <p:sp>
        <p:nvSpPr>
          <p:cNvPr id="13" name="Прямоугольник 12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2143116"/>
            <a:ext cx="6572296" cy="114300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На </a:t>
            </a:r>
            <a:r>
              <a:rPr lang="en-US" sz="1400" dirty="0" smtClean="0"/>
              <a:t>XII </a:t>
            </a:r>
            <a:r>
              <a:rPr lang="ru-RU" sz="1400" dirty="0" smtClean="0"/>
              <a:t>областной научно-практической конференции в Перми ученик 8а класса школы №20  Дима Меркурьев </a:t>
            </a:r>
            <a:r>
              <a:rPr lang="ru-RU" sz="1400" dirty="0" err="1" smtClean="0"/>
              <a:t>г.Губахи</a:t>
            </a:r>
            <a:r>
              <a:rPr lang="ru-RU" sz="1400" dirty="0" smtClean="0"/>
              <a:t> получил Диплом </a:t>
            </a:r>
            <a:r>
              <a:rPr lang="en-US" sz="1400" dirty="0" smtClean="0"/>
              <a:t>I </a:t>
            </a:r>
            <a:r>
              <a:rPr lang="ru-RU" sz="1400" dirty="0" smtClean="0"/>
              <a:t>степени и денежную премию</a:t>
            </a:r>
          </a:p>
          <a:p>
            <a:endParaRPr lang="ru-RU" sz="1400" dirty="0" smtClean="0"/>
          </a:p>
          <a:p>
            <a:pPr algn="r"/>
            <a:r>
              <a:rPr lang="ru-RU" sz="1000" dirty="0" smtClean="0"/>
              <a:t>Ф.43 Оп.1 Д.131. Л.121</a:t>
            </a:r>
            <a:endParaRPr lang="ru-RU" sz="1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3500438"/>
            <a:ext cx="6572296" cy="85725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Впервые в городе состоялся праздник-конкурс «Веселые нотки», участниками которого стали дети в возрасте от 5 до 10 лет</a:t>
            </a:r>
          </a:p>
          <a:p>
            <a:endParaRPr lang="ru-RU" sz="1400" dirty="0" smtClean="0"/>
          </a:p>
          <a:p>
            <a:pPr algn="r"/>
            <a:r>
              <a:rPr lang="ru-RU" sz="1000" dirty="0" smtClean="0"/>
              <a:t>Ф.43 Оп.1 Д.131. Л.121</a:t>
            </a:r>
            <a:endParaRPr lang="ru-RU" sz="1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786182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25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1942г.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hlinkClick r:id="rId3" action="ppaction://hlinksldjump"/>
          </p:cNvPr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28588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В грозные годы войны 22  мая 1942 года на базе механических мастерских были созданы  центральные электромеханические мастерские (ЦЭММ) бывшего треста «</a:t>
            </a:r>
            <a:r>
              <a:rPr lang="ru-RU" sz="1400" dirty="0" err="1" smtClean="0"/>
              <a:t>Андреевуголь</a:t>
            </a:r>
            <a:r>
              <a:rPr lang="ru-RU" sz="1400" dirty="0" smtClean="0"/>
              <a:t>»</a:t>
            </a:r>
          </a:p>
          <a:p>
            <a:pPr algn="r"/>
            <a:r>
              <a:rPr lang="ru-RU" sz="1000" dirty="0" smtClean="0"/>
              <a:t>Уральский шахтер</a:t>
            </a:r>
          </a:p>
          <a:p>
            <a:pPr algn="r"/>
            <a:r>
              <a:rPr lang="ru-RU" sz="1000" dirty="0" smtClean="0"/>
              <a:t>23 мая 1967 год </a:t>
            </a:r>
          </a:p>
          <a:p>
            <a:pPr algn="r"/>
            <a:r>
              <a:rPr lang="ru-RU" sz="1000" dirty="0" smtClean="0"/>
              <a:t>Ф.43.Оп.1.Д.58</a:t>
            </a:r>
            <a:endParaRPr lang="ru-RU" sz="1000" dirty="0"/>
          </a:p>
        </p:txBody>
      </p:sp>
      <p:pic>
        <p:nvPicPr>
          <p:cNvPr id="18" name="Рисунок 17" descr="Photos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15206" y="1285860"/>
            <a:ext cx="857256" cy="857256"/>
          </a:xfrm>
          <a:prstGeom prst="rect">
            <a:avLst/>
          </a:prstGeom>
        </p:spPr>
      </p:pic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4" name="Прямоугольник 13">
            <a:hlinkClick r:id="rId9" action="ppaction://hlinksldjump"/>
          </p:cNvPr>
          <p:cNvSpPr/>
          <p:nvPr/>
        </p:nvSpPr>
        <p:spPr>
          <a:xfrm>
            <a:off x="5357818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hlinkClick r:id="rId10" action="ppaction://hlinksldjump"/>
          </p:cNvPr>
          <p:cNvSpPr/>
          <p:nvPr/>
        </p:nvSpPr>
        <p:spPr>
          <a:xfrm>
            <a:off x="6643702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hlinkClick r:id="rId11" action="ppaction://hlinksldjump"/>
          </p:cNvPr>
          <p:cNvSpPr/>
          <p:nvPr/>
        </p:nvSpPr>
        <p:spPr>
          <a:xfrm>
            <a:off x="792958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5940" y="642918"/>
            <a:ext cx="1161350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hlinkClick r:id="rId7" action="ppaction://hlinksldjump"/>
          </p:cNvPr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>
            <a:hlinkClick r:id="rId3" action="ppaction://hlinksldjump"/>
          </p:cNvPr>
          <p:cNvSpPr/>
          <p:nvPr/>
        </p:nvSpPr>
        <p:spPr>
          <a:xfrm>
            <a:off x="2786050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>
            <a:hlinkClick r:id="rId4" action="ppaction://hlinksldjump"/>
          </p:cNvPr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>
            <a:hlinkClick r:id="rId9" action="ppaction://hlinksldjump"/>
          </p:cNvPr>
          <p:cNvSpPr/>
          <p:nvPr/>
        </p:nvSpPr>
        <p:spPr>
          <a:xfrm>
            <a:off x="5357818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>
            <a:hlinkClick r:id="rId10" action="ppaction://hlinksldjump"/>
          </p:cNvPr>
          <p:cNvSpPr/>
          <p:nvPr/>
        </p:nvSpPr>
        <p:spPr>
          <a:xfrm>
            <a:off x="6643702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11" action="ppaction://hlinksldjump"/>
          </p:cNvPr>
          <p:cNvSpPr/>
          <p:nvPr/>
        </p:nvSpPr>
        <p:spPr>
          <a:xfrm>
            <a:off x="792958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ЯНВАРЬ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1902г.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hlinkClick r:id="rId3" action="ppaction://hlinksldjump"/>
          </p:cNvPr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1922г.</a:t>
            </a:r>
            <a:endParaRPr lang="ru-RU" sz="2400" b="1" dirty="0"/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1952г.</a:t>
            </a:r>
            <a:endParaRPr lang="ru-RU" sz="2400" b="1" dirty="0"/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5357818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1967г.</a:t>
            </a:r>
            <a:endParaRPr lang="ru-RU" sz="2400" b="1" dirty="0"/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6643702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1987г.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001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115 лет назад родился Фоминых Александр Иванович – заслуженный шахтер, награжден орденом Ленина</a:t>
            </a:r>
            <a:endParaRPr lang="ru-RU" sz="1000" dirty="0"/>
          </a:p>
          <a:p>
            <a:pPr algn="r"/>
            <a:r>
              <a:rPr lang="ru-RU" sz="1000" dirty="0" smtClean="0"/>
              <a:t>Предисловие к описи Ф.69.Оп.1.Л.2.</a:t>
            </a:r>
          </a:p>
        </p:txBody>
      </p:sp>
      <p:pic>
        <p:nvPicPr>
          <p:cNvPr id="18" name="Рисунок 17" descr="Photos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15206" y="1142984"/>
            <a:ext cx="857256" cy="857256"/>
          </a:xfrm>
          <a:prstGeom prst="rect">
            <a:avLst/>
          </a:prstGeom>
        </p:spPr>
      </p:pic>
      <p:sp>
        <p:nvSpPr>
          <p:cNvPr id="17" name="Прямоугольник 16">
            <a:hlinkClick r:id="rId9" action="ppaction://hlinksldjump"/>
          </p:cNvPr>
          <p:cNvSpPr/>
          <p:nvPr/>
        </p:nvSpPr>
        <p:spPr>
          <a:xfrm>
            <a:off x="792958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1992г.</a:t>
            </a:r>
            <a:endParaRPr lang="ru-RU" sz="2400" b="1" dirty="0"/>
          </a:p>
        </p:txBody>
      </p:sp>
      <p:sp>
        <p:nvSpPr>
          <p:cNvPr id="21" name="Прямоугольник 20">
            <a:hlinkClick r:id="rId10" action="ppaction://hlinksldjump"/>
          </p:cNvPr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1907г.</a:t>
            </a:r>
            <a:endParaRPr lang="ru-RU" sz="2400" b="1" dirty="0"/>
          </a:p>
        </p:txBody>
      </p:sp>
      <p:sp>
        <p:nvSpPr>
          <p:cNvPr id="22" name="Прямоугольник 21">
            <a:hlinkClick r:id="rId11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95940" y="642918"/>
            <a:ext cx="1161350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115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hlinkClick r:id="rId10" action="ppaction://hlinksldjump"/>
          </p:cNvPr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110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3" action="ppaction://hlinksldjump"/>
          </p:cNvPr>
          <p:cNvSpPr/>
          <p:nvPr/>
        </p:nvSpPr>
        <p:spPr>
          <a:xfrm>
            <a:off x="2786050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95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hlinkClick r:id="rId4" action="ppaction://hlinksldjump"/>
          </p:cNvPr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65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>
            <a:hlinkClick r:id="rId5" action="ppaction://hlinksldjump"/>
          </p:cNvPr>
          <p:cNvSpPr/>
          <p:nvPr/>
        </p:nvSpPr>
        <p:spPr>
          <a:xfrm>
            <a:off x="5357818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>
            <a:hlinkClick r:id="rId6" action="ppaction://hlinksldjump"/>
          </p:cNvPr>
          <p:cNvSpPr/>
          <p:nvPr/>
        </p:nvSpPr>
        <p:spPr>
          <a:xfrm>
            <a:off x="6643702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>
            <a:hlinkClick r:id="rId9" action="ppaction://hlinksldjump"/>
          </p:cNvPr>
          <p:cNvSpPr/>
          <p:nvPr/>
        </p:nvSpPr>
        <p:spPr>
          <a:xfrm>
            <a:off x="792958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715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В </a:t>
            </a:r>
            <a:r>
              <a:rPr lang="ru-RU" sz="1400" dirty="0" err="1" smtClean="0"/>
              <a:t>Губахе</a:t>
            </a:r>
            <a:r>
              <a:rPr lang="ru-RU" sz="1400" dirty="0" smtClean="0"/>
              <a:t> был построен  завод   шлакоблоков, которые  использовались для строительства жилых домов и промышленных объектов</a:t>
            </a:r>
          </a:p>
          <a:p>
            <a:pPr algn="r"/>
            <a:r>
              <a:rPr lang="ru-RU" sz="1000" dirty="0" err="1" smtClean="0"/>
              <a:t>Губахинский</a:t>
            </a:r>
            <a:r>
              <a:rPr lang="ru-RU" sz="1000" dirty="0" smtClean="0"/>
              <a:t> рабочий</a:t>
            </a:r>
          </a:p>
          <a:p>
            <a:pPr algn="r"/>
            <a:r>
              <a:rPr lang="ru-RU" sz="1000" dirty="0" smtClean="0"/>
              <a:t>26 апреля  1947 год  </a:t>
            </a:r>
          </a:p>
          <a:p>
            <a:pPr algn="r"/>
            <a:r>
              <a:rPr lang="ru-RU" sz="1000" dirty="0" smtClean="0"/>
              <a:t>Ф.43. Оп.1. Д.5. ЛЛ.84,112</a:t>
            </a:r>
            <a:endParaRPr lang="ru-RU" sz="1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1947г.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4" name="Прямоугольник 13">
            <a:hlinkClick r:id="rId7" action="ppaction://hlinksldjump"/>
          </p:cNvPr>
          <p:cNvSpPr/>
          <p:nvPr/>
        </p:nvSpPr>
        <p:spPr>
          <a:xfrm>
            <a:off x="5357818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hlinkClick r:id="rId8" action="ppaction://hlinksldjump"/>
          </p:cNvPr>
          <p:cNvSpPr/>
          <p:nvPr/>
        </p:nvSpPr>
        <p:spPr>
          <a:xfrm>
            <a:off x="6643702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hlinkClick r:id="rId9" action="ppaction://hlinksldjump"/>
          </p:cNvPr>
          <p:cNvSpPr/>
          <p:nvPr/>
        </p:nvSpPr>
        <p:spPr>
          <a:xfrm>
            <a:off x="792958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hlinkClick r:id="rId3" action="ppaction://hlinksldjump"/>
          </p:cNvPr>
          <p:cNvSpPr/>
          <p:nvPr/>
        </p:nvSpPr>
        <p:spPr>
          <a:xfrm>
            <a:off x="195940" y="642918"/>
            <a:ext cx="1161350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>
            <a:hlinkClick r:id="rId4" action="ppaction://hlinksldjump"/>
          </p:cNvPr>
          <p:cNvSpPr/>
          <p:nvPr/>
        </p:nvSpPr>
        <p:spPr>
          <a:xfrm>
            <a:off x="2786050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>
            <a:hlinkClick r:id="rId5" action="ppaction://hlinksldjump"/>
          </p:cNvPr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>
            <a:hlinkClick r:id="rId7" action="ppaction://hlinksldjump"/>
          </p:cNvPr>
          <p:cNvSpPr/>
          <p:nvPr/>
        </p:nvSpPr>
        <p:spPr>
          <a:xfrm>
            <a:off x="5357818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>
            <a:hlinkClick r:id="rId8" action="ppaction://hlinksldjump"/>
          </p:cNvPr>
          <p:cNvSpPr/>
          <p:nvPr/>
        </p:nvSpPr>
        <p:spPr>
          <a:xfrm>
            <a:off x="6643702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9" action="ppaction://hlinksldjump"/>
          </p:cNvPr>
          <p:cNvSpPr/>
          <p:nvPr/>
        </p:nvSpPr>
        <p:spPr>
          <a:xfrm>
            <a:off x="792958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1962г.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85725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Присвоено наименование вновь созданному скверу в Новом городе «Сквер 40 – </a:t>
            </a:r>
            <a:r>
              <a:rPr lang="ru-RU" sz="1400" dirty="0" err="1" smtClean="0"/>
              <a:t>летия</a:t>
            </a:r>
            <a:r>
              <a:rPr lang="ru-RU" sz="1400" dirty="0" smtClean="0"/>
              <a:t> Всесоюзной пионерской организации В.И. Ленина»</a:t>
            </a:r>
          </a:p>
          <a:p>
            <a:pPr algn="r"/>
            <a:r>
              <a:rPr lang="ru-RU" sz="1000" dirty="0" smtClean="0"/>
              <a:t>Ф.14. Оп.1. Д.232. Л.70</a:t>
            </a:r>
            <a:endParaRPr lang="ru-RU" sz="1000" dirty="0"/>
          </a:p>
        </p:txBody>
      </p:sp>
      <p:sp>
        <p:nvSpPr>
          <p:cNvPr id="21" name="Прямоугольник 20">
            <a:hlinkClick r:id="rId5" action="ppaction://hlinksldjump"/>
          </p:cNvPr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4" name="Прямоугольник 13">
            <a:hlinkClick r:id="rId7" action="ppaction://hlinksldjump"/>
          </p:cNvPr>
          <p:cNvSpPr/>
          <p:nvPr/>
        </p:nvSpPr>
        <p:spPr>
          <a:xfrm>
            <a:off x="5357818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hlinkClick r:id="rId8" action="ppaction://hlinksldjump"/>
          </p:cNvPr>
          <p:cNvSpPr/>
          <p:nvPr/>
        </p:nvSpPr>
        <p:spPr>
          <a:xfrm>
            <a:off x="6643702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hlinkClick r:id="rId9" action="ppaction://hlinksldjump"/>
          </p:cNvPr>
          <p:cNvSpPr/>
          <p:nvPr/>
        </p:nvSpPr>
        <p:spPr>
          <a:xfrm>
            <a:off x="792958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hlinkClick r:id="rId3" action="ppaction://hlinksldjump"/>
          </p:cNvPr>
          <p:cNvSpPr/>
          <p:nvPr/>
        </p:nvSpPr>
        <p:spPr>
          <a:xfrm>
            <a:off x="195940" y="642918"/>
            <a:ext cx="1161350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hlinkClick r:id="rId5" action="ppaction://hlinksldjump"/>
          </p:cNvPr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86050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>
            <a:hlinkClick r:id="rId4" action="ppaction://hlinksldjump"/>
          </p:cNvPr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>
            <a:hlinkClick r:id="rId9" action="ppaction://hlinksldjump"/>
          </p:cNvPr>
          <p:cNvSpPr/>
          <p:nvPr/>
        </p:nvSpPr>
        <p:spPr>
          <a:xfrm>
            <a:off x="792958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>
            <a:hlinkClick r:id="rId7" action="ppaction://hlinksldjump"/>
          </p:cNvPr>
          <p:cNvSpPr/>
          <p:nvPr/>
        </p:nvSpPr>
        <p:spPr>
          <a:xfrm>
            <a:off x="5357818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8" action="ppaction://hlinksldjump"/>
          </p:cNvPr>
          <p:cNvSpPr/>
          <p:nvPr/>
        </p:nvSpPr>
        <p:spPr>
          <a:xfrm>
            <a:off x="6643702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1967г.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50019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Исполнительный комитет </a:t>
            </a:r>
            <a:r>
              <a:rPr lang="ru-RU" sz="1400" dirty="0" err="1" smtClean="0"/>
              <a:t>Губахинского</a:t>
            </a:r>
            <a:r>
              <a:rPr lang="ru-RU" sz="1400" dirty="0" smtClean="0"/>
              <a:t> городского Совета 12 мая 1967 года принял решение о реорганизации восьмилетней школы № 20 в среднюю политехническую школу. Принятие такого решения вызвано увеличением контингента учащихся старших классов</a:t>
            </a:r>
          </a:p>
          <a:p>
            <a:pPr algn="r"/>
            <a:r>
              <a:rPr lang="ru-RU" sz="1000" dirty="0" smtClean="0"/>
              <a:t>Уральский шахтер</a:t>
            </a:r>
          </a:p>
          <a:p>
            <a:pPr algn="r"/>
            <a:r>
              <a:rPr lang="ru-RU" sz="1000" dirty="0" smtClean="0"/>
              <a:t>16 мая 1967 год </a:t>
            </a:r>
          </a:p>
          <a:p>
            <a:pPr algn="r"/>
            <a:r>
              <a:rPr lang="ru-RU" sz="1000" dirty="0" smtClean="0"/>
              <a:t>Ф.43.Оп.1.Д.58.</a:t>
            </a:r>
            <a:endParaRPr lang="ru-RU" sz="1000" dirty="0"/>
          </a:p>
        </p:txBody>
      </p:sp>
      <p:sp>
        <p:nvSpPr>
          <p:cNvPr id="21" name="Прямоугольник 20">
            <a:hlinkClick r:id="rId5" action="ppaction://hlinksldjump"/>
          </p:cNvPr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4" name="Прямоугольник 13">
            <a:hlinkClick r:id="rId7" action="ppaction://hlinksldjump"/>
          </p:cNvPr>
          <p:cNvSpPr/>
          <p:nvPr/>
        </p:nvSpPr>
        <p:spPr>
          <a:xfrm>
            <a:off x="5357818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hlinkClick r:id="rId8" action="ppaction://hlinksldjump"/>
          </p:cNvPr>
          <p:cNvSpPr/>
          <p:nvPr/>
        </p:nvSpPr>
        <p:spPr>
          <a:xfrm>
            <a:off x="6643702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hlinkClick r:id="rId9" action="ppaction://hlinksldjump"/>
          </p:cNvPr>
          <p:cNvSpPr/>
          <p:nvPr/>
        </p:nvSpPr>
        <p:spPr>
          <a:xfrm>
            <a:off x="792958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hlinkClick r:id="rId3" action="ppaction://hlinksldjump"/>
          </p:cNvPr>
          <p:cNvSpPr/>
          <p:nvPr/>
        </p:nvSpPr>
        <p:spPr>
          <a:xfrm>
            <a:off x="195940" y="642918"/>
            <a:ext cx="1161350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hlinkClick r:id="rId5" action="ppaction://hlinksldjump"/>
          </p:cNvPr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>
            <a:hlinkClick r:id="rId4" action="ppaction://hlinksldjump"/>
          </p:cNvPr>
          <p:cNvSpPr/>
          <p:nvPr/>
        </p:nvSpPr>
        <p:spPr>
          <a:xfrm>
            <a:off x="2786050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>
            <a:hlinkClick r:id="rId7" action="ppaction://hlinksldjump"/>
          </p:cNvPr>
          <p:cNvSpPr/>
          <p:nvPr/>
        </p:nvSpPr>
        <p:spPr>
          <a:xfrm>
            <a:off x="5357818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>
            <a:hlinkClick r:id="rId8" action="ppaction://hlinksldjump"/>
          </p:cNvPr>
          <p:cNvSpPr/>
          <p:nvPr/>
        </p:nvSpPr>
        <p:spPr>
          <a:xfrm>
            <a:off x="6643702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9" action="ppaction://hlinksldjump"/>
          </p:cNvPr>
          <p:cNvSpPr/>
          <p:nvPr/>
        </p:nvSpPr>
        <p:spPr>
          <a:xfrm>
            <a:off x="792958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35732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Накануне праздника первого мая распахнуло двери новое здание универмага. Такого красивого, хорошо оборудованного торгового предприятия нет ни в одном соседнем с нами городе. Это  прекрасный подарок строителей для жителей </a:t>
            </a:r>
            <a:r>
              <a:rPr lang="ru-RU" sz="1400" dirty="0" err="1" smtClean="0"/>
              <a:t>Губахи</a:t>
            </a:r>
            <a:r>
              <a:rPr lang="ru-RU" sz="1400" dirty="0" smtClean="0"/>
              <a:t>.</a:t>
            </a:r>
          </a:p>
          <a:p>
            <a:pPr algn="r"/>
            <a:r>
              <a:rPr lang="ru-RU" sz="1000" dirty="0" smtClean="0"/>
              <a:t>Уральский шахтер</a:t>
            </a:r>
          </a:p>
          <a:p>
            <a:pPr algn="r"/>
            <a:r>
              <a:rPr lang="ru-RU" sz="1000" dirty="0" smtClean="0"/>
              <a:t>1 мая 1982 год</a:t>
            </a:r>
          </a:p>
          <a:p>
            <a:pPr algn="r"/>
            <a:r>
              <a:rPr lang="ru-RU" sz="1000" dirty="0" smtClean="0"/>
              <a:t>Ф.43.Оп.1Д.96.Л.104.</a:t>
            </a:r>
            <a:endParaRPr lang="ru-RU" sz="1000" dirty="0"/>
          </a:p>
        </p:txBody>
      </p:sp>
      <p:pic>
        <p:nvPicPr>
          <p:cNvPr id="18" name="Рисунок 17" descr="Photos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15206" y="1357298"/>
            <a:ext cx="857256" cy="857256"/>
          </a:xfrm>
          <a:prstGeom prst="rect">
            <a:avLst/>
          </a:prstGeom>
        </p:spPr>
      </p:pic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9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57818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1982г.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hlinkClick r:id="rId10" action="ppaction://hlinksldjump"/>
          </p:cNvPr>
          <p:cNvSpPr/>
          <p:nvPr/>
        </p:nvSpPr>
        <p:spPr>
          <a:xfrm>
            <a:off x="6643702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hlinkClick r:id="rId11" action="ppaction://hlinksldjump"/>
          </p:cNvPr>
          <p:cNvSpPr/>
          <p:nvPr/>
        </p:nvSpPr>
        <p:spPr>
          <a:xfrm>
            <a:off x="792958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hlinkClick r:id="rId3" action="ppaction://hlinksldjump"/>
          </p:cNvPr>
          <p:cNvSpPr/>
          <p:nvPr/>
        </p:nvSpPr>
        <p:spPr>
          <a:xfrm>
            <a:off x="195940" y="642918"/>
            <a:ext cx="1161350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hlinkClick r:id="rId8" action="ppaction://hlinksldjump"/>
          </p:cNvPr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>
            <a:hlinkClick r:id="rId4" action="ppaction://hlinksldjump"/>
          </p:cNvPr>
          <p:cNvSpPr/>
          <p:nvPr/>
        </p:nvSpPr>
        <p:spPr>
          <a:xfrm>
            <a:off x="2786050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>
            <a:hlinkClick r:id="rId5" action="ppaction://hlinksldjump"/>
          </p:cNvPr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357818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>
            <a:hlinkClick r:id="rId10" action="ppaction://hlinksldjump"/>
          </p:cNvPr>
          <p:cNvSpPr/>
          <p:nvPr/>
        </p:nvSpPr>
        <p:spPr>
          <a:xfrm>
            <a:off x="6643702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11" action="ppaction://hlinksldjump"/>
          </p:cNvPr>
          <p:cNvSpPr/>
          <p:nvPr/>
        </p:nvSpPr>
        <p:spPr>
          <a:xfrm>
            <a:off x="792958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50019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В Перми состоялся областной слет юных техников по итогам областной выставки ВОИР, на котором  </a:t>
            </a:r>
            <a:r>
              <a:rPr lang="ru-RU" sz="1400" dirty="0" err="1" smtClean="0"/>
              <a:t>Губахинские</a:t>
            </a:r>
            <a:r>
              <a:rPr lang="ru-RU" sz="1400" dirty="0" smtClean="0"/>
              <a:t> юные техники стали первыми. За представленный на выставку генератор сигналов для поиска неисправностей подземных кабелей учащиеся школы №1 Иван Токарев и Сергей </a:t>
            </a:r>
            <a:r>
              <a:rPr lang="ru-RU" sz="1400" dirty="0" err="1" smtClean="0"/>
              <a:t>Куевда</a:t>
            </a:r>
            <a:r>
              <a:rPr lang="ru-RU" sz="1400" dirty="0" smtClean="0"/>
              <a:t> были награждены дипломами  </a:t>
            </a:r>
            <a:r>
              <a:rPr lang="en-US" sz="1400" dirty="0" smtClean="0"/>
              <a:t>1 </a:t>
            </a:r>
            <a:r>
              <a:rPr lang="ru-RU" sz="1400" dirty="0" smtClean="0"/>
              <a:t>степени</a:t>
            </a:r>
          </a:p>
          <a:p>
            <a:pPr algn="r"/>
            <a:r>
              <a:rPr lang="ru-RU" sz="1000" dirty="0" smtClean="0"/>
              <a:t>Ф.43 Оп.1 Д.131. Л.139</a:t>
            </a:r>
            <a:endParaRPr lang="ru-RU" sz="1000" dirty="0"/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7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4" name="Прямоугольник 13">
            <a:hlinkClick r:id="rId8" action="ppaction://hlinksldjump"/>
          </p:cNvPr>
          <p:cNvSpPr/>
          <p:nvPr/>
        </p:nvSpPr>
        <p:spPr>
          <a:xfrm>
            <a:off x="5357818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643702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1992г.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9" action="ppaction://hlinksldjump"/>
          </p:cNvPr>
          <p:cNvSpPr/>
          <p:nvPr/>
        </p:nvSpPr>
        <p:spPr>
          <a:xfrm>
            <a:off x="792958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2007г.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0034" y="2786058"/>
            <a:ext cx="6572296" cy="78581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Ликвидируется структура МПО ЖКХ</a:t>
            </a:r>
            <a:endParaRPr lang="en-US" sz="1400" dirty="0" smtClean="0"/>
          </a:p>
          <a:p>
            <a:endParaRPr lang="ru-RU" sz="1400" dirty="0" smtClean="0"/>
          </a:p>
          <a:p>
            <a:pPr algn="r"/>
            <a:r>
              <a:rPr lang="ru-RU" sz="1000" dirty="0" smtClean="0"/>
              <a:t>Предисловие к  описи  Ф.16. Оп.1</a:t>
            </a:r>
            <a:endParaRPr lang="ru-RU" sz="1000" dirty="0"/>
          </a:p>
        </p:txBody>
      </p:sp>
      <p:sp>
        <p:nvSpPr>
          <p:cNvPr id="19" name="Прямоугольник 18">
            <a:hlinkClick r:id="rId3" action="ppaction://hlinksldjump"/>
          </p:cNvPr>
          <p:cNvSpPr/>
          <p:nvPr/>
        </p:nvSpPr>
        <p:spPr>
          <a:xfrm>
            <a:off x="195940" y="642918"/>
            <a:ext cx="1161350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>
            <a:hlinkClick r:id="rId6" action="ppaction://hlinksldjump"/>
          </p:cNvPr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>
            <a:hlinkClick r:id="rId4" action="ppaction://hlinksldjump"/>
          </p:cNvPr>
          <p:cNvSpPr/>
          <p:nvPr/>
        </p:nvSpPr>
        <p:spPr>
          <a:xfrm>
            <a:off x="2786050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>
            <a:hlinkClick r:id="rId5" action="ppaction://hlinksldjump"/>
          </p:cNvPr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>
            <a:hlinkClick r:id="rId8" action="ppaction://hlinksldjump"/>
          </p:cNvPr>
          <p:cNvSpPr/>
          <p:nvPr/>
        </p:nvSpPr>
        <p:spPr>
          <a:xfrm>
            <a:off x="5357818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643702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>
            <a:hlinkClick r:id="rId9" action="ppaction://hlinksldjump"/>
          </p:cNvPr>
          <p:cNvSpPr/>
          <p:nvPr/>
        </p:nvSpPr>
        <p:spPr>
          <a:xfrm>
            <a:off x="792958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28588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Произошла реорганизация МЛПУ «</a:t>
            </a:r>
            <a:r>
              <a:rPr lang="ru-RU" sz="1400" dirty="0" err="1" smtClean="0"/>
              <a:t>Губахинская</a:t>
            </a:r>
            <a:r>
              <a:rPr lang="ru-RU" sz="1400" dirty="0" smtClean="0"/>
              <a:t> городская больница». Образовалось муниципальное учреждение здравоохранения «</a:t>
            </a:r>
            <a:r>
              <a:rPr lang="ru-RU" sz="1400" dirty="0" err="1" smtClean="0"/>
              <a:t>Губахинская</a:t>
            </a:r>
            <a:r>
              <a:rPr lang="ru-RU" sz="1400" dirty="0" smtClean="0"/>
              <a:t> центральная районная поликлиника» (МУЗ ГЦРП)</a:t>
            </a:r>
            <a:endParaRPr lang="en-US" sz="1400" dirty="0" smtClean="0"/>
          </a:p>
          <a:p>
            <a:endParaRPr lang="ru-RU" sz="1400" dirty="0" smtClean="0"/>
          </a:p>
          <a:p>
            <a:pPr algn="r"/>
            <a:r>
              <a:rPr lang="ru-RU" sz="1000" dirty="0" smtClean="0"/>
              <a:t>Предисловие к описи Ф. 20. Оп. 1.</a:t>
            </a:r>
            <a:endParaRPr lang="ru-RU" sz="1000" dirty="0"/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7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4" name="Прямоугольник 13">
            <a:hlinkClick r:id="rId8" action="ppaction://hlinksldjump"/>
          </p:cNvPr>
          <p:cNvSpPr/>
          <p:nvPr/>
        </p:nvSpPr>
        <p:spPr>
          <a:xfrm>
            <a:off x="5357818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hlinkClick r:id="rId9" action="ppaction://hlinksldjump"/>
          </p:cNvPr>
          <p:cNvSpPr/>
          <p:nvPr/>
        </p:nvSpPr>
        <p:spPr>
          <a:xfrm>
            <a:off x="6643702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92958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2007г.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hlinkClick r:id="rId3" action="ppaction://hlinksldjump"/>
          </p:cNvPr>
          <p:cNvSpPr/>
          <p:nvPr/>
        </p:nvSpPr>
        <p:spPr>
          <a:xfrm>
            <a:off x="195940" y="642918"/>
            <a:ext cx="1161350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>
            <a:hlinkClick r:id="rId4" action="ppaction://hlinksldjump"/>
          </p:cNvPr>
          <p:cNvSpPr/>
          <p:nvPr/>
        </p:nvSpPr>
        <p:spPr>
          <a:xfrm>
            <a:off x="2786050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>
            <a:hlinkClick r:id="rId5" action="ppaction://hlinksldjump"/>
          </p:cNvPr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>
            <a:hlinkClick r:id="rId8" action="ppaction://hlinksldjump"/>
          </p:cNvPr>
          <p:cNvSpPr/>
          <p:nvPr/>
        </p:nvSpPr>
        <p:spPr>
          <a:xfrm>
            <a:off x="5357818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>
            <a:hlinkClick r:id="rId9" action="ppaction://hlinksldjump"/>
          </p:cNvPr>
          <p:cNvSpPr/>
          <p:nvPr/>
        </p:nvSpPr>
        <p:spPr>
          <a:xfrm>
            <a:off x="6643702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92958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86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ИЮНЬ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194</a:t>
            </a:r>
            <a:r>
              <a:rPr lang="en-US" sz="2400" b="1" dirty="0" smtClean="0">
                <a:solidFill>
                  <a:schemeClr val="tx1"/>
                </a:solidFill>
              </a:rPr>
              <a:t>7</a:t>
            </a:r>
            <a:r>
              <a:rPr lang="ru-RU" sz="2400" b="1" dirty="0" smtClean="0">
                <a:solidFill>
                  <a:schemeClr val="tx1"/>
                </a:solidFill>
              </a:rPr>
              <a:t>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hlinkClick r:id="rId3" action="ppaction://hlinksldjump"/>
          </p:cNvPr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 descr="Photos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15206" y="1357298"/>
            <a:ext cx="857256" cy="857256"/>
          </a:xfrm>
          <a:prstGeom prst="rect">
            <a:avLst/>
          </a:prstGeom>
        </p:spPr>
      </p:pic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4" name="Прямоугольник 13">
            <a:hlinkClick r:id="rId9" action="ppaction://hlinksldjump"/>
          </p:cNvPr>
          <p:cNvSpPr/>
          <p:nvPr/>
        </p:nvSpPr>
        <p:spPr>
          <a:xfrm>
            <a:off x="5357818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0034" y="1357298"/>
            <a:ext cx="6572296" cy="78581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Был открыт городской стадион на Верхней </a:t>
            </a:r>
            <a:r>
              <a:rPr lang="ru-RU" sz="1400" dirty="0" err="1" smtClean="0"/>
              <a:t>Губахе</a:t>
            </a:r>
            <a:r>
              <a:rPr lang="ru-RU" sz="1400" dirty="0" smtClean="0"/>
              <a:t> </a:t>
            </a:r>
          </a:p>
          <a:p>
            <a:pPr algn="r"/>
            <a:r>
              <a:rPr lang="ru-RU" sz="1000" dirty="0" err="1" smtClean="0"/>
              <a:t>Губахинский</a:t>
            </a:r>
            <a:r>
              <a:rPr lang="ru-RU" sz="1000" dirty="0" smtClean="0"/>
              <a:t> рабочий</a:t>
            </a:r>
          </a:p>
          <a:p>
            <a:pPr algn="r"/>
            <a:r>
              <a:rPr lang="ru-RU" sz="1000" dirty="0" smtClean="0"/>
              <a:t>03 июня 1947 год </a:t>
            </a:r>
          </a:p>
          <a:p>
            <a:pPr algn="r"/>
            <a:r>
              <a:rPr lang="ru-RU" sz="1000" dirty="0" smtClean="0"/>
              <a:t>Ф.43.Оп.1.Д.5.Л.107</a:t>
            </a:r>
            <a:endParaRPr lang="ru-RU" sz="1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>
            <a:hlinkClick r:id="rId7" action="ppaction://hlinksldjump"/>
          </p:cNvPr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65 ЛЕТ НАЗАД 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>
            <a:hlinkClick r:id="rId3" action="ppaction://hlinksldjump"/>
          </p:cNvPr>
          <p:cNvSpPr/>
          <p:nvPr/>
        </p:nvSpPr>
        <p:spPr>
          <a:xfrm>
            <a:off x="2786050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>
            <a:hlinkClick r:id="rId4" action="ppaction://hlinksldjump"/>
          </p:cNvPr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9" action="ppaction://hlinksldjump"/>
          </p:cNvPr>
          <p:cNvSpPr/>
          <p:nvPr/>
        </p:nvSpPr>
        <p:spPr>
          <a:xfrm>
            <a:off x="5357818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86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ИЮНЬ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42876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В живописной местности между </a:t>
            </a:r>
            <a:r>
              <a:rPr lang="ru-RU" sz="1400" dirty="0" err="1" smtClean="0"/>
              <a:t>Губахой</a:t>
            </a:r>
            <a:r>
              <a:rPr lang="ru-RU" sz="1400" dirty="0" smtClean="0"/>
              <a:t> и пос. Нагорнский, в лесу открылся пионерский лагерь для детей коксохимиков.17 июня 1952 г. сюда прибыла первая группа детей в количестве 200 человек. За лето здесь оздоровились 600 детей </a:t>
            </a:r>
          </a:p>
          <a:p>
            <a:endParaRPr lang="ru-RU" sz="1400" dirty="0" smtClean="0"/>
          </a:p>
          <a:p>
            <a:pPr algn="r"/>
            <a:r>
              <a:rPr lang="ru-RU" sz="1000" dirty="0" err="1" smtClean="0"/>
              <a:t>Губахинский</a:t>
            </a:r>
            <a:r>
              <a:rPr lang="ru-RU" sz="1000" dirty="0" smtClean="0"/>
              <a:t> рабочий</a:t>
            </a:r>
          </a:p>
          <a:p>
            <a:pPr algn="r"/>
            <a:r>
              <a:rPr lang="ru-RU" sz="1000" dirty="0" smtClean="0"/>
              <a:t>20 июня 1952 год</a:t>
            </a:r>
          </a:p>
          <a:p>
            <a:pPr algn="r"/>
            <a:r>
              <a:rPr lang="ru-RU" sz="1000" dirty="0" smtClean="0"/>
              <a:t>Ф.43.Оп.1.Д.12.Л.121.</a:t>
            </a:r>
            <a:endParaRPr lang="ru-RU" sz="1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</a:t>
            </a:r>
            <a:r>
              <a:rPr lang="en-US" sz="2400" b="1" dirty="0" smtClean="0">
                <a:solidFill>
                  <a:schemeClr val="tx1"/>
                </a:solidFill>
              </a:rPr>
              <a:t>52</a:t>
            </a:r>
            <a:r>
              <a:rPr lang="ru-RU" sz="2400" b="1" dirty="0" smtClean="0">
                <a:solidFill>
                  <a:schemeClr val="tx1"/>
                </a:solidFill>
              </a:rPr>
              <a:t>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4" name="Прямоугольник 13">
            <a:hlinkClick r:id="rId7" action="ppaction://hlinksldjump"/>
          </p:cNvPr>
          <p:cNvSpPr/>
          <p:nvPr/>
        </p:nvSpPr>
        <p:spPr>
          <a:xfrm>
            <a:off x="5357818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65 ЛЕТ НАЗАД 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hlinkClick r:id="rId4" action="ppaction://hlinksldjump"/>
          </p:cNvPr>
          <p:cNvSpPr/>
          <p:nvPr/>
        </p:nvSpPr>
        <p:spPr>
          <a:xfrm>
            <a:off x="2786050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>
            <a:hlinkClick r:id="rId5" action="ppaction://hlinksldjump"/>
          </p:cNvPr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>
            <a:hlinkClick r:id="rId7" action="ppaction://hlinksldjump"/>
          </p:cNvPr>
          <p:cNvSpPr/>
          <p:nvPr/>
        </p:nvSpPr>
        <p:spPr>
          <a:xfrm>
            <a:off x="5357818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86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ИЮНЬ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1962г.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78581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В городе </a:t>
            </a:r>
            <a:r>
              <a:rPr lang="ru-RU" sz="1400" dirty="0" err="1" smtClean="0"/>
              <a:t>Губахе</a:t>
            </a:r>
            <a:r>
              <a:rPr lang="ru-RU" sz="1400" dirty="0" smtClean="0"/>
              <a:t> открыта музыкальная школа</a:t>
            </a:r>
          </a:p>
          <a:p>
            <a:pPr algn="r"/>
            <a:r>
              <a:rPr lang="ru-RU" sz="1000" dirty="0" smtClean="0"/>
              <a:t>Картотека СИФ  </a:t>
            </a:r>
          </a:p>
          <a:p>
            <a:pPr algn="r"/>
            <a:r>
              <a:rPr lang="ru-RU" sz="1000" dirty="0" smtClean="0"/>
              <a:t>Решение облисполкома от 01.06.1962 года № 315</a:t>
            </a:r>
            <a:endParaRPr lang="ru-RU" sz="1000" dirty="0"/>
          </a:p>
        </p:txBody>
      </p:sp>
      <p:pic>
        <p:nvPicPr>
          <p:cNvPr id="18" name="Рисунок 17" descr="Photos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15206" y="1000108"/>
            <a:ext cx="857256" cy="857256"/>
          </a:xfrm>
          <a:prstGeom prst="rect">
            <a:avLst/>
          </a:prstGeom>
        </p:spPr>
      </p:pic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4" name="Прямоугольник 13">
            <a:hlinkClick r:id="rId9" action="ppaction://hlinksldjump"/>
          </p:cNvPr>
          <p:cNvSpPr/>
          <p:nvPr/>
        </p:nvSpPr>
        <p:spPr>
          <a:xfrm>
            <a:off x="5357818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7" action="ppaction://hlinksldjump"/>
          </p:cNvPr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65 ЛЕТ НАЗАД 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86050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>
            <a:hlinkClick r:id="rId4" action="ppaction://hlinksldjump"/>
          </p:cNvPr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>
            <a:hlinkClick r:id="rId9" action="ppaction://hlinksldjump"/>
          </p:cNvPr>
          <p:cNvSpPr/>
          <p:nvPr/>
        </p:nvSpPr>
        <p:spPr>
          <a:xfrm>
            <a:off x="5357818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86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ИЮНЬ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1967г.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715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25 июня 1947 года в городе было открыто  профессионально-технического </a:t>
            </a:r>
          </a:p>
          <a:p>
            <a:r>
              <a:rPr lang="ru-RU" sz="1400" dirty="0" smtClean="0"/>
              <a:t>училища № 24 </a:t>
            </a:r>
          </a:p>
          <a:p>
            <a:pPr algn="r"/>
            <a:r>
              <a:rPr lang="ru-RU" sz="1000" dirty="0" smtClean="0"/>
              <a:t>Уральский шахтер</a:t>
            </a:r>
          </a:p>
          <a:p>
            <a:pPr algn="r"/>
            <a:r>
              <a:rPr lang="ru-RU" sz="1000" dirty="0" smtClean="0"/>
              <a:t>22 июня 1967 год </a:t>
            </a:r>
          </a:p>
          <a:p>
            <a:pPr algn="r"/>
            <a:r>
              <a:rPr lang="ru-RU" sz="1000" dirty="0" smtClean="0"/>
              <a:t>Ф.43.Оп.1.Д.58.</a:t>
            </a:r>
            <a:endParaRPr lang="ru-RU" sz="1000" dirty="0"/>
          </a:p>
        </p:txBody>
      </p:sp>
      <p:sp>
        <p:nvSpPr>
          <p:cNvPr id="21" name="Прямоугольник 20">
            <a:hlinkClick r:id="rId5" action="ppaction://hlinksldjump"/>
          </p:cNvPr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4" name="Прямоугольник 13">
            <a:hlinkClick r:id="rId7" action="ppaction://hlinksldjump"/>
          </p:cNvPr>
          <p:cNvSpPr/>
          <p:nvPr/>
        </p:nvSpPr>
        <p:spPr>
          <a:xfrm>
            <a:off x="5357818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5" action="ppaction://hlinksldjump"/>
          </p:cNvPr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65 ЛЕТ НАЗАД 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hlinkClick r:id="rId4" action="ppaction://hlinksldjump"/>
          </p:cNvPr>
          <p:cNvSpPr/>
          <p:nvPr/>
        </p:nvSpPr>
        <p:spPr>
          <a:xfrm>
            <a:off x="2786050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>
            <a:hlinkClick r:id="rId7" action="ppaction://hlinksldjump"/>
          </p:cNvPr>
          <p:cNvSpPr/>
          <p:nvPr/>
        </p:nvSpPr>
        <p:spPr>
          <a:xfrm>
            <a:off x="5357818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ЯНВАРЬ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1902г.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1922г.</a:t>
            </a:r>
            <a:endParaRPr lang="ru-RU" sz="2400" b="1" dirty="0"/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1952г.</a:t>
            </a:r>
            <a:endParaRPr lang="ru-RU" sz="2400" b="1" dirty="0"/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5357818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1967г.</a:t>
            </a:r>
            <a:endParaRPr lang="ru-RU" sz="2400" b="1" dirty="0"/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6643702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1987г.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001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Бывшей шахте имени Урицкого  110 лет.</a:t>
            </a:r>
          </a:p>
          <a:p>
            <a:pPr algn="r"/>
            <a:r>
              <a:rPr lang="ru-RU" sz="1000" dirty="0" smtClean="0"/>
              <a:t>Уральский шахтер</a:t>
            </a:r>
          </a:p>
          <a:p>
            <a:pPr algn="r"/>
            <a:r>
              <a:rPr lang="ru-RU" sz="1000" dirty="0" smtClean="0"/>
              <a:t>26 января 1967 год </a:t>
            </a:r>
          </a:p>
          <a:p>
            <a:pPr algn="r"/>
            <a:r>
              <a:rPr lang="ru-RU" sz="1000" dirty="0" smtClean="0"/>
              <a:t>Ф.43.Оп.1.Д.58</a:t>
            </a:r>
          </a:p>
          <a:p>
            <a:pPr algn="r"/>
            <a:endParaRPr lang="ru-RU" sz="1000" dirty="0" smtClean="0"/>
          </a:p>
        </p:txBody>
      </p:sp>
      <p:pic>
        <p:nvPicPr>
          <p:cNvPr id="18" name="Рисунок 17" descr="Photos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15206" y="1142984"/>
            <a:ext cx="857256" cy="857256"/>
          </a:xfrm>
          <a:prstGeom prst="rect">
            <a:avLst/>
          </a:prstGeom>
        </p:spPr>
      </p:pic>
      <p:sp>
        <p:nvSpPr>
          <p:cNvPr id="17" name="Прямоугольник 16">
            <a:hlinkClick r:id="rId10" action="ppaction://hlinksldjump"/>
          </p:cNvPr>
          <p:cNvSpPr/>
          <p:nvPr/>
        </p:nvSpPr>
        <p:spPr>
          <a:xfrm>
            <a:off x="792958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1992г.</a:t>
            </a:r>
            <a:endParaRPr lang="ru-RU" sz="24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1907г.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hlinkClick r:id="rId11" action="ppaction://hlinksldjump"/>
          </p:cNvPr>
          <p:cNvSpPr/>
          <p:nvPr/>
        </p:nvSpPr>
        <p:spPr>
          <a:xfrm>
            <a:off x="142844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4" name="Прямоугольник 13">
            <a:hlinkClick r:id="rId3" action="ppaction://hlinksldjump"/>
          </p:cNvPr>
          <p:cNvSpPr/>
          <p:nvPr/>
        </p:nvSpPr>
        <p:spPr>
          <a:xfrm>
            <a:off x="195940" y="642918"/>
            <a:ext cx="1161350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115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110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4" action="ppaction://hlinksldjump"/>
          </p:cNvPr>
          <p:cNvSpPr/>
          <p:nvPr/>
        </p:nvSpPr>
        <p:spPr>
          <a:xfrm>
            <a:off x="2786050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95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hlinkClick r:id="rId5" action="ppaction://hlinksldjump"/>
          </p:cNvPr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65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>
            <a:hlinkClick r:id="rId6" action="ppaction://hlinksldjump"/>
          </p:cNvPr>
          <p:cNvSpPr/>
          <p:nvPr/>
        </p:nvSpPr>
        <p:spPr>
          <a:xfrm>
            <a:off x="5357818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>
            <a:hlinkClick r:id="rId7" action="ppaction://hlinksldjump"/>
          </p:cNvPr>
          <p:cNvSpPr/>
          <p:nvPr/>
        </p:nvSpPr>
        <p:spPr>
          <a:xfrm>
            <a:off x="6643702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>
            <a:hlinkClick r:id="rId10" action="ppaction://hlinksldjump"/>
          </p:cNvPr>
          <p:cNvSpPr/>
          <p:nvPr/>
        </p:nvSpPr>
        <p:spPr>
          <a:xfrm>
            <a:off x="792958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86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ИЮНЬ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28588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Завод механической и электротехнической игрушки был объединен с ювелирным  цехом и переименован в </a:t>
            </a:r>
            <a:r>
              <a:rPr lang="ru-RU" sz="1400" dirty="0" err="1" smtClean="0"/>
              <a:t>Губахинский</a:t>
            </a:r>
            <a:r>
              <a:rPr lang="ru-RU" sz="1400" dirty="0" smtClean="0"/>
              <a:t> завод «Смена».</a:t>
            </a:r>
          </a:p>
          <a:p>
            <a:r>
              <a:rPr lang="ru-RU" sz="1400" dirty="0" smtClean="0"/>
              <a:t>(Решение Пермского облисполкома № 159 от 14.06.1972 г.) </a:t>
            </a:r>
          </a:p>
          <a:p>
            <a:endParaRPr lang="ru-RU" sz="1400" dirty="0" smtClean="0"/>
          </a:p>
          <a:p>
            <a:pPr algn="r"/>
            <a:r>
              <a:rPr lang="ru-RU" sz="1000" dirty="0" smtClean="0"/>
              <a:t>Историческая справка Ф.58 ОАО «Смена» </a:t>
            </a:r>
          </a:p>
          <a:p>
            <a:pPr algn="r"/>
            <a:r>
              <a:rPr lang="ru-RU" sz="1000" dirty="0" smtClean="0"/>
              <a:t> Дело фонда 58. Л.1</a:t>
            </a:r>
            <a:endParaRPr lang="ru-RU" sz="1000" dirty="0"/>
          </a:p>
        </p:txBody>
      </p:sp>
      <p:sp>
        <p:nvSpPr>
          <p:cNvPr id="21" name="Прямоугольник 20">
            <a:hlinkClick r:id="rId6" action="ppaction://hlinksldjump"/>
          </p:cNvPr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7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57818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</a:t>
            </a:r>
            <a:r>
              <a:rPr lang="en-US" sz="2400" b="1" dirty="0" smtClean="0">
                <a:solidFill>
                  <a:schemeClr val="tx1"/>
                </a:solidFill>
              </a:rPr>
              <a:t>7</a:t>
            </a:r>
            <a:r>
              <a:rPr lang="ru-RU" sz="2400" b="1" dirty="0" smtClean="0">
                <a:solidFill>
                  <a:schemeClr val="tx1"/>
                </a:solidFill>
              </a:rPr>
              <a:t>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6" action="ppaction://hlinksldjump"/>
          </p:cNvPr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65 ЛЕТ НАЗАД 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hlinkClick r:id="rId4" action="ppaction://hlinksldjump"/>
          </p:cNvPr>
          <p:cNvSpPr/>
          <p:nvPr/>
        </p:nvSpPr>
        <p:spPr>
          <a:xfrm>
            <a:off x="2786050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>
            <a:hlinkClick r:id="rId5" action="ppaction://hlinksldjump"/>
          </p:cNvPr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357818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ИЮЛЬ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194</a:t>
            </a:r>
            <a:r>
              <a:rPr lang="en-US" sz="2400" b="1" dirty="0" smtClean="0">
                <a:solidFill>
                  <a:schemeClr val="tx1"/>
                </a:solidFill>
              </a:rPr>
              <a:t>7</a:t>
            </a:r>
            <a:r>
              <a:rPr lang="ru-RU" sz="2400" b="1" dirty="0" smtClean="0">
                <a:solidFill>
                  <a:schemeClr val="tx1"/>
                </a:solidFill>
              </a:rPr>
              <a:t>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14300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В городе на Еловом острове, в живописной местности был открыт однодневный дом отдыха для работников треста «</a:t>
            </a:r>
            <a:r>
              <a:rPr lang="ru-RU" sz="1400" dirty="0" err="1" smtClean="0"/>
              <a:t>Андреевуголь</a:t>
            </a:r>
            <a:r>
              <a:rPr lang="ru-RU" sz="1400" dirty="0" smtClean="0"/>
              <a:t>»</a:t>
            </a:r>
          </a:p>
          <a:p>
            <a:endParaRPr lang="ru-RU" sz="1400" dirty="0" smtClean="0"/>
          </a:p>
          <a:p>
            <a:pPr algn="r"/>
            <a:r>
              <a:rPr lang="ru-RU" sz="1000" dirty="0" err="1" smtClean="0"/>
              <a:t>Губахинский</a:t>
            </a:r>
            <a:r>
              <a:rPr lang="ru-RU" sz="1000" dirty="0" smtClean="0"/>
              <a:t> рабочий</a:t>
            </a:r>
          </a:p>
          <a:p>
            <a:pPr algn="r"/>
            <a:r>
              <a:rPr lang="ru-RU" sz="1000" dirty="0" smtClean="0"/>
              <a:t>03 июня 1947 год</a:t>
            </a:r>
          </a:p>
          <a:p>
            <a:pPr algn="r"/>
            <a:r>
              <a:rPr lang="ru-RU" sz="1000" dirty="0" smtClean="0"/>
              <a:t>Ф.43.Оп.1.Д.5.Л.112. </a:t>
            </a:r>
            <a:endParaRPr lang="ru-RU" sz="1000" dirty="0"/>
          </a:p>
        </p:txBody>
      </p:sp>
      <p:sp>
        <p:nvSpPr>
          <p:cNvPr id="13" name="Прямоугольник 12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7" name="Прямоугольник 16">
            <a:hlinkClick r:id="rId4" action="ppaction://hlinksldjump"/>
          </p:cNvPr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97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hlinkClick r:id="rId4" action="ppaction://hlinksldjump"/>
          </p:cNvPr>
          <p:cNvSpPr/>
          <p:nvPr/>
        </p:nvSpPr>
        <p:spPr>
          <a:xfrm>
            <a:off x="1500166" y="642918"/>
            <a:ext cx="1143008" cy="2176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ИЮЛЬ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28588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Двадцать лет тому назад в соответствии с постановлением администрации пос. Углеуральского от 16.05.1997 г. № 105 был закрыт Дворец культуры им. Некрасова</a:t>
            </a:r>
          </a:p>
          <a:p>
            <a:endParaRPr lang="ru-RU" sz="1400" dirty="0" smtClean="0"/>
          </a:p>
          <a:p>
            <a:pPr algn="r"/>
            <a:r>
              <a:rPr lang="ru-RU" sz="1000" dirty="0" smtClean="0"/>
              <a:t>Историческая справка  Ф.52 Дворец Культуры имени Некрасова</a:t>
            </a:r>
          </a:p>
          <a:p>
            <a:pPr algn="r"/>
            <a:r>
              <a:rPr lang="ru-RU" sz="1000" dirty="0" smtClean="0"/>
              <a:t>Дело фонда 52. Л.1</a:t>
            </a:r>
            <a:endParaRPr lang="ru-RU" sz="1000" dirty="0"/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</a:t>
            </a:r>
            <a:r>
              <a:rPr lang="en-US" sz="2400" b="1" dirty="0" smtClean="0">
                <a:solidFill>
                  <a:schemeClr val="tx1"/>
                </a:solidFill>
              </a:rPr>
              <a:t>97</a:t>
            </a:r>
            <a:r>
              <a:rPr lang="ru-RU" sz="2400" b="1" dirty="0" smtClean="0">
                <a:solidFill>
                  <a:schemeClr val="tx1"/>
                </a:solidFill>
              </a:rPr>
              <a:t>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00166" y="642918"/>
            <a:ext cx="1143008" cy="2176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АВГУСТ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179</a:t>
            </a:r>
            <a:r>
              <a:rPr lang="en-US" sz="2400" b="1" dirty="0" smtClean="0">
                <a:solidFill>
                  <a:schemeClr val="tx1"/>
                </a:solidFill>
              </a:rPr>
              <a:t>7</a:t>
            </a:r>
            <a:r>
              <a:rPr lang="ru-RU" sz="2400" b="1" dirty="0" smtClean="0">
                <a:solidFill>
                  <a:schemeClr val="tx1"/>
                </a:solidFill>
              </a:rPr>
              <a:t>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14300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220 – лет </a:t>
            </a:r>
            <a:r>
              <a:rPr lang="ru-RU" sz="1400" dirty="0" err="1" smtClean="0"/>
              <a:t>Кизеловскому</a:t>
            </a:r>
            <a:r>
              <a:rPr lang="ru-RU" sz="1400" dirty="0" smtClean="0"/>
              <a:t> – угольному бассейну</a:t>
            </a:r>
          </a:p>
          <a:p>
            <a:endParaRPr lang="ru-RU" sz="1400" dirty="0" smtClean="0"/>
          </a:p>
          <a:p>
            <a:pPr algn="r"/>
            <a:r>
              <a:rPr lang="ru-RU" sz="1000" dirty="0" err="1" smtClean="0"/>
              <a:t>Губахинский</a:t>
            </a:r>
            <a:r>
              <a:rPr lang="ru-RU" sz="1000" dirty="0" smtClean="0"/>
              <a:t> рабочий</a:t>
            </a:r>
          </a:p>
          <a:p>
            <a:pPr algn="r"/>
            <a:r>
              <a:rPr lang="ru-RU" sz="1000" dirty="0" smtClean="0"/>
              <a:t>19 сентября 1947год</a:t>
            </a:r>
          </a:p>
          <a:p>
            <a:pPr algn="r"/>
            <a:r>
              <a:rPr lang="ru-RU" sz="1000" dirty="0" smtClean="0"/>
              <a:t>Ф.43.Оп.1.Д.5.Л.183</a:t>
            </a:r>
          </a:p>
          <a:p>
            <a:pPr algn="r"/>
            <a:r>
              <a:rPr lang="ru-RU" sz="1000" dirty="0" smtClean="0"/>
              <a:t>Ф.28. Оп.1.Д. 335.Л 14 </a:t>
            </a:r>
            <a:endParaRPr lang="ru-RU" sz="1000" dirty="0"/>
          </a:p>
        </p:txBody>
      </p:sp>
      <p:sp>
        <p:nvSpPr>
          <p:cNvPr id="13" name="Прямоугольник 12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220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4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190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4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110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hlinkClick r:id="rId5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191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hlinkClick r:id="rId5" action="ppaction://hlinksldjump"/>
          </p:cNvPr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100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6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1922г.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hlinkClick r:id="rId6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95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hlinkClick r:id="rId7" action="ppaction://hlinksldjump"/>
          </p:cNvPr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>
            <a:hlinkClick r:id="rId7" action="ppaction://hlinksldjump"/>
          </p:cNvPr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АВГУСТ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179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85725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Начала работу бывшая шахта «Центральная»</a:t>
            </a:r>
          </a:p>
          <a:p>
            <a:pPr algn="r"/>
            <a:r>
              <a:rPr lang="ru-RU" sz="1000" dirty="0" smtClean="0"/>
              <a:t>Уральский шахтер</a:t>
            </a:r>
          </a:p>
          <a:p>
            <a:pPr algn="r"/>
            <a:r>
              <a:rPr lang="ru-RU" sz="1000" dirty="0" smtClean="0"/>
              <a:t>29 августа 1987 год</a:t>
            </a:r>
          </a:p>
          <a:p>
            <a:pPr algn="r"/>
            <a:r>
              <a:rPr lang="ru-RU" sz="1000" dirty="0" smtClean="0"/>
              <a:t>Ф.43.Оп.1.Д.113.Л.207</a:t>
            </a:r>
            <a:endParaRPr lang="ru-RU" sz="1000" dirty="0"/>
          </a:p>
        </p:txBody>
      </p:sp>
      <p:pic>
        <p:nvPicPr>
          <p:cNvPr id="18" name="Рисунок 17" descr="Photos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15206" y="1071546"/>
            <a:ext cx="857256" cy="857256"/>
          </a:xfrm>
          <a:prstGeom prst="rect">
            <a:avLst/>
          </a:prstGeom>
        </p:spPr>
      </p:pic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220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190</a:t>
            </a:r>
            <a:r>
              <a:rPr lang="en-US" sz="2400" b="1" dirty="0" smtClean="0">
                <a:solidFill>
                  <a:schemeClr val="tx1"/>
                </a:solidFill>
              </a:rPr>
              <a:t>7</a:t>
            </a:r>
            <a:r>
              <a:rPr lang="ru-RU" sz="2400" b="1" dirty="0" smtClean="0">
                <a:solidFill>
                  <a:schemeClr val="tx1"/>
                </a:solidFill>
              </a:rPr>
              <a:t>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110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hlinkClick r:id="rId7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191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hlinkClick r:id="rId7" action="ppaction://hlinksldjump"/>
          </p:cNvPr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100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8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1922г.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hlinkClick r:id="rId8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95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hlinkClick r:id="rId9" action="ppaction://hlinksldjump"/>
          </p:cNvPr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>
            <a:hlinkClick r:id="rId9" action="ppaction://hlinksldjump"/>
          </p:cNvPr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АВГУСТ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179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001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100 лет со дня рождения Тимофеева Анатолия Семеновича – начальника углеобогатительной фабрики </a:t>
            </a:r>
            <a:r>
              <a:rPr lang="ru-RU" sz="1400" dirty="0" err="1" smtClean="0"/>
              <a:t>коксохимзавода</a:t>
            </a:r>
            <a:r>
              <a:rPr lang="ru-RU" sz="1400" dirty="0" smtClean="0"/>
              <a:t>, изобретателя, награжденного орденом Ленина</a:t>
            </a:r>
          </a:p>
          <a:p>
            <a:pPr algn="r"/>
            <a:r>
              <a:rPr lang="ru-RU" sz="1000" dirty="0" smtClean="0"/>
              <a:t>Предисловие к описи Ф.73.Л.2</a:t>
            </a:r>
            <a:endParaRPr lang="ru-RU" sz="1000" dirty="0"/>
          </a:p>
        </p:txBody>
      </p:sp>
      <p:pic>
        <p:nvPicPr>
          <p:cNvPr id="18" name="Рисунок 17" descr="Photos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15206" y="1142984"/>
            <a:ext cx="857256" cy="857256"/>
          </a:xfrm>
          <a:prstGeom prst="rect">
            <a:avLst/>
          </a:prstGeom>
        </p:spPr>
      </p:pic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220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7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190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8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110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191</a:t>
            </a:r>
            <a:r>
              <a:rPr lang="en-US" sz="2400" b="1" dirty="0" smtClean="0">
                <a:solidFill>
                  <a:schemeClr val="tx1"/>
                </a:solidFill>
              </a:rPr>
              <a:t>7</a:t>
            </a:r>
            <a:r>
              <a:rPr lang="ru-RU" sz="2400" b="1" dirty="0" smtClean="0">
                <a:solidFill>
                  <a:schemeClr val="tx1"/>
                </a:solidFill>
              </a:rPr>
              <a:t>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100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9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1922г.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hlinkClick r:id="rId9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95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hlinkClick r:id="rId10" action="ppaction://hlinksldjump"/>
          </p:cNvPr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>
            <a:hlinkClick r:id="rId10" action="ppaction://hlinksldjump"/>
          </p:cNvPr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АВГУСТ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179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7143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95 лет со дня рождения Пугачева Николая Ивановича участника Великой Отечественной войны, юриста</a:t>
            </a:r>
          </a:p>
          <a:p>
            <a:pPr algn="r"/>
            <a:r>
              <a:rPr lang="ru-RU" sz="1000" dirty="0" smtClean="0"/>
              <a:t>Предисловие к описи Ф.86.Л.2</a:t>
            </a:r>
            <a:endParaRPr lang="ru-RU" sz="1000" dirty="0"/>
          </a:p>
        </p:txBody>
      </p:sp>
      <p:pic>
        <p:nvPicPr>
          <p:cNvPr id="18" name="Рисунок 17" descr="Photos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15206" y="1000108"/>
            <a:ext cx="857256" cy="857256"/>
          </a:xfrm>
          <a:prstGeom prst="rect">
            <a:avLst/>
          </a:prstGeom>
        </p:spPr>
      </p:pic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220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7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190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8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110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hlinkClick r:id="rId8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191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hlinkClick r:id="rId8" action="ppaction://hlinksldjump"/>
          </p:cNvPr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100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1922г.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95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hlinkClick r:id="rId9" action="ppaction://hlinksldjump"/>
          </p:cNvPr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>
            <a:hlinkClick r:id="rId9" action="ppaction://hlinksldjump"/>
          </p:cNvPr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АВГУСТ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179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7143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При горисполкоме создан отдел по комплексному экономическому и социальному развитию города</a:t>
            </a:r>
          </a:p>
          <a:p>
            <a:pPr algn="r"/>
            <a:r>
              <a:rPr lang="ru-RU" sz="1000" dirty="0" smtClean="0"/>
              <a:t>Ф.14. Оп.1. Д. 814. Л.25</a:t>
            </a:r>
            <a:endParaRPr lang="ru-RU" sz="1000" dirty="0"/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220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190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6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110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hlinkClick r:id="rId6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191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hlinkClick r:id="rId6" action="ppaction://hlinksldjump"/>
          </p:cNvPr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100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7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1922г.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hlinkClick r:id="rId8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95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1987г.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0034" y="2000240"/>
            <a:ext cx="6572296" cy="92869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По решению </a:t>
            </a:r>
            <a:r>
              <a:rPr lang="ru-RU" sz="1400" dirty="0" err="1" smtClean="0"/>
              <a:t>Губахинского</a:t>
            </a:r>
            <a:r>
              <a:rPr lang="ru-RU" sz="1400" dirty="0" smtClean="0"/>
              <a:t> горисполкома упразднен </a:t>
            </a:r>
            <a:r>
              <a:rPr lang="ru-RU" sz="1400" dirty="0" err="1" smtClean="0"/>
              <a:t>горздравотдел</a:t>
            </a:r>
            <a:r>
              <a:rPr lang="ru-RU" sz="1400" dirty="0" smtClean="0"/>
              <a:t>, его функции переданы центральной городской больнице</a:t>
            </a:r>
          </a:p>
          <a:p>
            <a:pPr algn="r"/>
            <a:r>
              <a:rPr lang="ru-RU" sz="1000" dirty="0" smtClean="0"/>
              <a:t>Предисловие к описи Ф. 20. Оп. 1</a:t>
            </a:r>
          </a:p>
          <a:p>
            <a:pPr algn="r"/>
            <a:r>
              <a:rPr lang="ru-RU" sz="1000" dirty="0" smtClean="0"/>
              <a:t>Ф.14.Оп.1.Д.815.Л. 56</a:t>
            </a:r>
            <a:endParaRPr lang="ru-RU" sz="10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СЕНТЯБРЬ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1962г.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7143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Ремесленное училище № 13 преобразовано в городское профессионально-техническое училище № 13</a:t>
            </a:r>
          </a:p>
          <a:p>
            <a:pPr algn="r"/>
            <a:r>
              <a:rPr lang="ru-RU" sz="1000" dirty="0" smtClean="0"/>
              <a:t>Ф. 59. Оп.1. Д.20. Л.38</a:t>
            </a:r>
            <a:endParaRPr lang="ru-RU" sz="1000" dirty="0"/>
          </a:p>
        </p:txBody>
      </p:sp>
      <p:sp>
        <p:nvSpPr>
          <p:cNvPr id="13" name="Прямоугольник 12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4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4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hlinkClick r:id="rId5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hlinkClick r:id="rId5" action="ppaction://hlinksldjump"/>
          </p:cNvPr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6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hlinkClick r:id="rId6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СЕНТЯБРЬ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7143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Объединены </a:t>
            </a:r>
            <a:r>
              <a:rPr lang="ru-RU" sz="1400" dirty="0" err="1" smtClean="0"/>
              <a:t>Губахинский</a:t>
            </a:r>
            <a:r>
              <a:rPr lang="ru-RU" sz="1400" dirty="0" smtClean="0"/>
              <a:t> и Углеуральский Дома пионеров в единый </a:t>
            </a:r>
            <a:r>
              <a:rPr lang="ru-RU" sz="1400" dirty="0" err="1" smtClean="0"/>
              <a:t>Губахинский</a:t>
            </a:r>
            <a:r>
              <a:rPr lang="ru-RU" sz="1400" dirty="0" smtClean="0"/>
              <a:t> Дом пионеров </a:t>
            </a:r>
          </a:p>
          <a:p>
            <a:pPr algn="r"/>
            <a:r>
              <a:rPr lang="ru-RU" sz="1000" dirty="0" smtClean="0"/>
              <a:t>Ф.14. Оп.1.Д.814. Л.65</a:t>
            </a:r>
            <a:endParaRPr lang="ru-RU" sz="1000" dirty="0"/>
          </a:p>
        </p:txBody>
      </p:sp>
      <p:pic>
        <p:nvPicPr>
          <p:cNvPr id="18" name="Рисунок 17" descr="Photos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15206" y="1928802"/>
            <a:ext cx="857256" cy="857256"/>
          </a:xfrm>
          <a:prstGeom prst="rect">
            <a:avLst/>
          </a:prstGeom>
        </p:spPr>
      </p:pic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198</a:t>
            </a:r>
            <a:r>
              <a:rPr lang="en-US" sz="2400" b="1" dirty="0" smtClean="0">
                <a:solidFill>
                  <a:schemeClr val="tx1"/>
                </a:solidFill>
              </a:rPr>
              <a:t>7</a:t>
            </a:r>
            <a:r>
              <a:rPr lang="ru-RU" sz="2400" b="1" dirty="0" smtClean="0">
                <a:solidFill>
                  <a:schemeClr val="tx1"/>
                </a:solidFill>
              </a:rPr>
              <a:t>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hlinkClick r:id="rId7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hlinkClick r:id="rId7" action="ppaction://hlinksldjump"/>
          </p:cNvPr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8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hlinkClick r:id="rId8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0034" y="2000240"/>
            <a:ext cx="6572296" cy="78581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Открыт новый корпус  ПТУ № 13 в Новом городе</a:t>
            </a:r>
          </a:p>
          <a:p>
            <a:pPr algn="r"/>
            <a:r>
              <a:rPr lang="ru-RU" sz="1000" dirty="0" smtClean="0"/>
              <a:t>Уральский шахтер</a:t>
            </a:r>
          </a:p>
          <a:p>
            <a:pPr algn="r"/>
            <a:r>
              <a:rPr lang="ru-RU" sz="1000" dirty="0" smtClean="0"/>
              <a:t>05 сентября 1987 год</a:t>
            </a:r>
          </a:p>
          <a:p>
            <a:pPr algn="r"/>
            <a:r>
              <a:rPr lang="ru-RU" sz="1000" dirty="0" smtClean="0"/>
              <a:t>Ф.43.Оп.1.Д.113.Л.213</a:t>
            </a:r>
            <a:endParaRPr lang="ru-RU" sz="10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ЯНВАРЬ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1902г.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1922г.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1952г.</a:t>
            </a:r>
            <a:endParaRPr lang="ru-RU" sz="2400" b="1" dirty="0"/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5357818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1967г.</a:t>
            </a:r>
            <a:endParaRPr lang="ru-RU" sz="2400" b="1" dirty="0"/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6643702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1987г.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001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95 лет со дня рождения </a:t>
            </a:r>
            <a:r>
              <a:rPr lang="ru-RU" sz="1400" dirty="0" err="1" smtClean="0"/>
              <a:t>Алюкова</a:t>
            </a:r>
            <a:r>
              <a:rPr lang="ru-RU" sz="1400" dirty="0" smtClean="0"/>
              <a:t> Николая Кирилловича – участника Великой Отечественной войны, награжденного орденами Боевого красного знамени и Отечественной войны </a:t>
            </a:r>
            <a:r>
              <a:rPr lang="en-US" sz="1400" dirty="0" smtClean="0"/>
              <a:t>I </a:t>
            </a:r>
            <a:r>
              <a:rPr lang="ru-RU" sz="1400" dirty="0" smtClean="0"/>
              <a:t>и </a:t>
            </a:r>
            <a:r>
              <a:rPr lang="en-US" sz="1400" dirty="0" smtClean="0"/>
              <a:t>II</a:t>
            </a:r>
            <a:r>
              <a:rPr lang="ru-RU" sz="1400" dirty="0" smtClean="0"/>
              <a:t> степеней, медалью «За отвагу»</a:t>
            </a:r>
            <a:endParaRPr lang="en-US" sz="1400" dirty="0" smtClean="0"/>
          </a:p>
          <a:p>
            <a:pPr algn="r"/>
            <a:r>
              <a:rPr lang="ru-RU" sz="1000" dirty="0" smtClean="0"/>
              <a:t>Предисловие к описи Ф.108.Оп.1.Л.2</a:t>
            </a:r>
          </a:p>
        </p:txBody>
      </p:sp>
      <p:pic>
        <p:nvPicPr>
          <p:cNvPr id="18" name="Рисунок 17" descr="Photos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15206" y="1142984"/>
            <a:ext cx="857256" cy="857256"/>
          </a:xfrm>
          <a:prstGeom prst="rect">
            <a:avLst/>
          </a:prstGeom>
        </p:spPr>
      </p:pic>
      <p:sp>
        <p:nvSpPr>
          <p:cNvPr id="17" name="Прямоугольник 16">
            <a:hlinkClick r:id="rId9" action="ppaction://hlinksldjump"/>
          </p:cNvPr>
          <p:cNvSpPr/>
          <p:nvPr/>
        </p:nvSpPr>
        <p:spPr>
          <a:xfrm>
            <a:off x="792958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1992г.</a:t>
            </a:r>
            <a:endParaRPr lang="ru-RU" sz="2400" b="1" dirty="0"/>
          </a:p>
        </p:txBody>
      </p:sp>
      <p:sp>
        <p:nvSpPr>
          <p:cNvPr id="21" name="Прямоугольник 20">
            <a:hlinkClick r:id="rId10" action="ppaction://hlinksldjump"/>
          </p:cNvPr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1907г.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11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2285992"/>
            <a:ext cx="6572296" cy="10001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95 лет со дня рождения Балуева Василия Григорьевича – участника Великой Отечественной войны</a:t>
            </a:r>
            <a:endParaRPr lang="en-US" sz="1400" dirty="0" smtClean="0"/>
          </a:p>
          <a:p>
            <a:pPr algn="r"/>
            <a:r>
              <a:rPr lang="ru-RU" sz="1000" dirty="0" smtClean="0"/>
              <a:t>Предисловие к описи Ф.81.Оп.1.Л.2</a:t>
            </a:r>
          </a:p>
        </p:txBody>
      </p:sp>
      <p:pic>
        <p:nvPicPr>
          <p:cNvPr id="15" name="Рисунок 14" descr="Photos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15206" y="2357430"/>
            <a:ext cx="857256" cy="857256"/>
          </a:xfrm>
          <a:prstGeom prst="rect">
            <a:avLst/>
          </a:prstGeom>
        </p:spPr>
      </p:pic>
      <p:sp>
        <p:nvSpPr>
          <p:cNvPr id="16" name="Прямоугольник 15">
            <a:hlinkClick r:id="rId3" action="ppaction://hlinksldjump"/>
          </p:cNvPr>
          <p:cNvSpPr/>
          <p:nvPr/>
        </p:nvSpPr>
        <p:spPr>
          <a:xfrm>
            <a:off x="195940" y="642918"/>
            <a:ext cx="1161350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115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hlinkClick r:id="rId10" action="ppaction://hlinksldjump"/>
          </p:cNvPr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110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86050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95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>
            <a:hlinkClick r:id="rId4" action="ppaction://hlinksldjump"/>
          </p:cNvPr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65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>
            <a:hlinkClick r:id="rId5" action="ppaction://hlinksldjump"/>
          </p:cNvPr>
          <p:cNvSpPr/>
          <p:nvPr/>
        </p:nvSpPr>
        <p:spPr>
          <a:xfrm>
            <a:off x="5357818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>
            <a:hlinkClick r:id="rId6" action="ppaction://hlinksldjump"/>
          </p:cNvPr>
          <p:cNvSpPr/>
          <p:nvPr/>
        </p:nvSpPr>
        <p:spPr>
          <a:xfrm>
            <a:off x="6643702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9" action="ppaction://hlinksldjump"/>
          </p:cNvPr>
          <p:cNvSpPr/>
          <p:nvPr/>
        </p:nvSpPr>
        <p:spPr>
          <a:xfrm>
            <a:off x="792958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СЕНТЯБРЬ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28588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На основании решения учредительного собрания работников АП «Теплица» создано товарищество с ограниченной ответственностью «Тепличный комбинат «</a:t>
            </a:r>
            <a:r>
              <a:rPr lang="ru-RU" sz="1400" dirty="0" err="1" smtClean="0"/>
              <a:t>Губахинский</a:t>
            </a:r>
            <a:r>
              <a:rPr lang="ru-RU" sz="1400" dirty="0" smtClean="0"/>
              <a:t>»</a:t>
            </a:r>
          </a:p>
          <a:p>
            <a:pPr algn="r"/>
            <a:r>
              <a:rPr lang="ru-RU" sz="1000" dirty="0" smtClean="0"/>
              <a:t> Предисловие к  описи </a:t>
            </a:r>
          </a:p>
          <a:p>
            <a:pPr algn="r"/>
            <a:r>
              <a:rPr lang="ru-RU" sz="1000" dirty="0" smtClean="0"/>
              <a:t>Ф.26. Оп.1</a:t>
            </a:r>
          </a:p>
          <a:p>
            <a:pPr algn="r"/>
            <a:r>
              <a:rPr lang="ru-RU" sz="1000" dirty="0" smtClean="0"/>
              <a:t>Ф.101.Оп.1.Д.17.Л.232</a:t>
            </a:r>
            <a:endParaRPr lang="ru-RU" sz="1000" dirty="0"/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1992г.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6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hlinkClick r:id="rId6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СЕНТЯБРЬ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14300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26 сентября состоялось официальное открытие Детского дома в поселке Нагорнский,  который разместился в школе № 38</a:t>
            </a:r>
          </a:p>
          <a:p>
            <a:pPr algn="r"/>
            <a:r>
              <a:rPr lang="ru-RU" sz="1000" dirty="0" smtClean="0"/>
              <a:t>Уральский шахтер</a:t>
            </a:r>
          </a:p>
          <a:p>
            <a:pPr algn="r"/>
            <a:r>
              <a:rPr lang="ru-RU" sz="1000" dirty="0" smtClean="0"/>
              <a:t>07 октября  1997 год</a:t>
            </a:r>
          </a:p>
          <a:p>
            <a:pPr algn="r"/>
            <a:r>
              <a:rPr lang="ru-RU" sz="1000" dirty="0" smtClean="0"/>
              <a:t>Ф.43.Оп.1.Д.149.Л.239.</a:t>
            </a:r>
            <a:endParaRPr lang="ru-RU" sz="1000" dirty="0"/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hlinkClick r:id="rId6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hlinkClick r:id="rId6" action="ppaction://hlinksldjump"/>
          </p:cNvPr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1997г.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ОКТЯБРЬ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</a:t>
            </a:r>
            <a:r>
              <a:rPr lang="en-US" sz="2400" b="1" dirty="0" smtClean="0">
                <a:solidFill>
                  <a:schemeClr val="tx1"/>
                </a:solidFill>
              </a:rPr>
              <a:t>27</a:t>
            </a:r>
            <a:r>
              <a:rPr lang="ru-RU" sz="2400" b="1" dirty="0" smtClean="0">
                <a:solidFill>
                  <a:schemeClr val="tx1"/>
                </a:solidFill>
              </a:rPr>
              <a:t>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92869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90 лет со дня рождения </a:t>
            </a:r>
            <a:r>
              <a:rPr lang="ru-RU" sz="1400" dirty="0" err="1" smtClean="0"/>
              <a:t>Цангер</a:t>
            </a:r>
            <a:r>
              <a:rPr lang="ru-RU" sz="1400" dirty="0" smtClean="0"/>
              <a:t> Максима Моисеевича – узника немецкого концентрационного лагеря в городе Освенциме </a:t>
            </a:r>
            <a:endParaRPr lang="en-US" sz="1400" dirty="0" smtClean="0"/>
          </a:p>
          <a:p>
            <a:pPr algn="r"/>
            <a:r>
              <a:rPr lang="ru-RU" sz="1000" dirty="0" smtClean="0"/>
              <a:t>Предисловие к описи </a:t>
            </a:r>
          </a:p>
          <a:p>
            <a:pPr algn="r"/>
            <a:r>
              <a:rPr lang="ru-RU" sz="1000" dirty="0" smtClean="0"/>
              <a:t>Ф.105. Оп. 1.Л.2</a:t>
            </a:r>
            <a:endParaRPr lang="ru-RU" sz="1000" dirty="0"/>
          </a:p>
        </p:txBody>
      </p:sp>
      <p:pic>
        <p:nvPicPr>
          <p:cNvPr id="18" name="Рисунок 17" descr="Photos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5206" y="1071546"/>
            <a:ext cx="857256" cy="857256"/>
          </a:xfrm>
          <a:prstGeom prst="rect">
            <a:avLst/>
          </a:prstGeom>
        </p:spPr>
      </p:pic>
      <p:sp>
        <p:nvSpPr>
          <p:cNvPr id="13" name="Прямоугольник 12">
            <a:hlinkClick r:id="rId5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90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6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65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7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62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>
            <a:hlinkClick r:id="rId7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hlinkClick r:id="rId8" action="ppaction://hlinksldjump"/>
          </p:cNvPr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67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>
            <a:hlinkClick r:id="rId8" action="ppaction://hlinksldjump"/>
          </p:cNvPr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50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hlinkClick r:id="rId9" action="ppaction://hlinksldjump"/>
          </p:cNvPr>
          <p:cNvSpPr/>
          <p:nvPr/>
        </p:nvSpPr>
        <p:spPr>
          <a:xfrm>
            <a:off x="664370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92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hlinkClick r:id="rId9" action="ppaction://hlinksldjump"/>
          </p:cNvPr>
          <p:cNvSpPr/>
          <p:nvPr/>
        </p:nvSpPr>
        <p:spPr>
          <a:xfrm>
            <a:off x="664370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25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>
            <a:hlinkClick r:id="rId10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60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>
            <a:hlinkClick r:id="rId11" action="ppaction://hlinksldjump"/>
          </p:cNvPr>
          <p:cNvSpPr/>
          <p:nvPr/>
        </p:nvSpPr>
        <p:spPr>
          <a:xfrm>
            <a:off x="791124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2012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>
            <a:hlinkClick r:id="rId11" action="ppaction://hlinksldjump"/>
          </p:cNvPr>
          <p:cNvSpPr/>
          <p:nvPr/>
        </p:nvSpPr>
        <p:spPr>
          <a:xfrm>
            <a:off x="791124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ОКТЯБРЬ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27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001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Решением  городского Совета народных депутатов от 1 октября 1952 года была открыта больница № 3</a:t>
            </a:r>
            <a:endParaRPr lang="en-US" sz="1400" dirty="0" smtClean="0"/>
          </a:p>
          <a:p>
            <a:endParaRPr lang="en-US" sz="1400" dirty="0" smtClean="0"/>
          </a:p>
          <a:p>
            <a:pPr algn="r"/>
            <a:r>
              <a:rPr lang="ru-RU" sz="1000" dirty="0" smtClean="0"/>
              <a:t>Ф.43.Оп.1.Д.113.Л.241 </a:t>
            </a:r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90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</a:t>
            </a:r>
            <a:r>
              <a:rPr lang="en-US" sz="2400" b="1" dirty="0" smtClean="0">
                <a:solidFill>
                  <a:schemeClr val="tx1"/>
                </a:solidFill>
              </a:rPr>
              <a:t>52</a:t>
            </a:r>
            <a:r>
              <a:rPr lang="ru-RU" sz="2400" b="1" dirty="0" smtClean="0">
                <a:solidFill>
                  <a:schemeClr val="tx1"/>
                </a:solidFill>
              </a:rPr>
              <a:t>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65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5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62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>
            <a:hlinkClick r:id="rId5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hlinkClick r:id="rId6" action="ppaction://hlinksldjump"/>
          </p:cNvPr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67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>
            <a:hlinkClick r:id="rId6" action="ppaction://hlinksldjump"/>
          </p:cNvPr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50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hlinkClick r:id="rId7" action="ppaction://hlinksldjump"/>
          </p:cNvPr>
          <p:cNvSpPr/>
          <p:nvPr/>
        </p:nvSpPr>
        <p:spPr>
          <a:xfrm>
            <a:off x="664370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92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hlinkClick r:id="rId7" action="ppaction://hlinksldjump"/>
          </p:cNvPr>
          <p:cNvSpPr/>
          <p:nvPr/>
        </p:nvSpPr>
        <p:spPr>
          <a:xfrm>
            <a:off x="664370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25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>
            <a:hlinkClick r:id="rId8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>
            <a:hlinkClick r:id="rId8" action="ppaction://hlinksldjump"/>
          </p:cNvPr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60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>
            <a:hlinkClick r:id="rId9" action="ppaction://hlinksldjump"/>
          </p:cNvPr>
          <p:cNvSpPr/>
          <p:nvPr/>
        </p:nvSpPr>
        <p:spPr>
          <a:xfrm>
            <a:off x="791124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2012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>
            <a:hlinkClick r:id="rId9" action="ppaction://hlinksldjump"/>
          </p:cNvPr>
          <p:cNvSpPr/>
          <p:nvPr/>
        </p:nvSpPr>
        <p:spPr>
          <a:xfrm>
            <a:off x="791124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ОКТЯБРЬ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27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001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Была открыта центральная районная  Аптека № 75</a:t>
            </a:r>
            <a:endParaRPr lang="en-US" sz="1400" dirty="0" smtClean="0"/>
          </a:p>
          <a:p>
            <a:pPr algn="r"/>
            <a:r>
              <a:rPr lang="ru-RU" sz="1000" dirty="0" smtClean="0"/>
              <a:t>Уральский шахтер</a:t>
            </a:r>
          </a:p>
          <a:p>
            <a:pPr algn="r"/>
            <a:r>
              <a:rPr lang="ru-RU" sz="1000" dirty="0" smtClean="0"/>
              <a:t>09 октября 1997 год</a:t>
            </a:r>
          </a:p>
          <a:p>
            <a:pPr algn="r"/>
            <a:r>
              <a:rPr lang="ru-RU" sz="1000" dirty="0" smtClean="0"/>
              <a:t>Ф.43.Оп.1.Д.149.Л.241</a:t>
            </a:r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90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65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62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>
            <a:hlinkClick r:id="rId6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hlinkClick r:id="rId7" action="ppaction://hlinksldjump"/>
          </p:cNvPr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67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>
            <a:hlinkClick r:id="rId7" action="ppaction://hlinksldjump"/>
          </p:cNvPr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50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hlinkClick r:id="rId8" action="ppaction://hlinksldjump"/>
          </p:cNvPr>
          <p:cNvSpPr/>
          <p:nvPr/>
        </p:nvSpPr>
        <p:spPr>
          <a:xfrm>
            <a:off x="664370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92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hlinkClick r:id="rId8" action="ppaction://hlinksldjump"/>
          </p:cNvPr>
          <p:cNvSpPr/>
          <p:nvPr/>
        </p:nvSpPr>
        <p:spPr>
          <a:xfrm>
            <a:off x="664370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25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</a:t>
            </a:r>
            <a:r>
              <a:rPr lang="en-US" sz="2400" b="1" dirty="0" smtClean="0">
                <a:solidFill>
                  <a:schemeClr val="tx1"/>
                </a:solidFill>
              </a:rPr>
              <a:t>57</a:t>
            </a:r>
            <a:r>
              <a:rPr lang="ru-RU" sz="2400" b="1" dirty="0" smtClean="0">
                <a:solidFill>
                  <a:schemeClr val="tx1"/>
                </a:solidFill>
              </a:rPr>
              <a:t>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60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>
            <a:hlinkClick r:id="rId9" action="ppaction://hlinksldjump"/>
          </p:cNvPr>
          <p:cNvSpPr/>
          <p:nvPr/>
        </p:nvSpPr>
        <p:spPr>
          <a:xfrm>
            <a:off x="791124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2012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>
            <a:hlinkClick r:id="rId9" action="ppaction://hlinksldjump"/>
          </p:cNvPr>
          <p:cNvSpPr/>
          <p:nvPr/>
        </p:nvSpPr>
        <p:spPr>
          <a:xfrm>
            <a:off x="791124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0034" y="2285992"/>
            <a:ext cx="6572296" cy="92869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Образование </a:t>
            </a:r>
            <a:r>
              <a:rPr lang="ru-RU" sz="1400" dirty="0" err="1" smtClean="0"/>
              <a:t>Губахинского</a:t>
            </a:r>
            <a:r>
              <a:rPr lang="ru-RU" sz="1400" dirty="0" smtClean="0"/>
              <a:t> городского архива</a:t>
            </a:r>
            <a:endParaRPr lang="en-US" sz="1400" dirty="0" smtClean="0"/>
          </a:p>
          <a:p>
            <a:pPr algn="r"/>
            <a:r>
              <a:rPr lang="ru-RU" sz="1000" dirty="0" smtClean="0"/>
              <a:t>Ф.3</a:t>
            </a:r>
          </a:p>
          <a:p>
            <a:pPr algn="r"/>
            <a:r>
              <a:rPr lang="ru-RU" sz="1000" dirty="0" smtClean="0"/>
              <a:t>Историческая справка</a:t>
            </a:r>
          </a:p>
          <a:p>
            <a:pPr algn="r"/>
            <a:r>
              <a:rPr lang="ru-RU" sz="1000" dirty="0" smtClean="0"/>
              <a:t>Ф.14 оп.2 д.19 л.29</a:t>
            </a:r>
          </a:p>
        </p:txBody>
      </p:sp>
      <p:pic>
        <p:nvPicPr>
          <p:cNvPr id="22" name="Рисунок 21" descr="Photos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15206" y="2285992"/>
            <a:ext cx="857256" cy="85725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ОКТЯБРЬ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27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001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На базе школы № 14 впервые в городе открыт педагогический класс. В нем 34 человека овладевали мастерством и навыками воспитательной работы</a:t>
            </a:r>
          </a:p>
          <a:p>
            <a:pPr algn="r"/>
            <a:r>
              <a:rPr lang="ru-RU" sz="1000" dirty="0" err="1" smtClean="0"/>
              <a:t>Губахинский</a:t>
            </a:r>
            <a:r>
              <a:rPr lang="ru-RU" sz="1000" dirty="0" smtClean="0"/>
              <a:t> рабочий</a:t>
            </a:r>
          </a:p>
          <a:p>
            <a:pPr algn="r"/>
            <a:r>
              <a:rPr lang="ru-RU" sz="1000" dirty="0" smtClean="0"/>
              <a:t>12 октября 1962 год </a:t>
            </a:r>
          </a:p>
          <a:p>
            <a:pPr algn="r"/>
            <a:r>
              <a:rPr lang="ru-RU" sz="1000" dirty="0" smtClean="0"/>
              <a:t>Ф.43.Оп.1.Д.45 </a:t>
            </a:r>
            <a:endParaRPr lang="ru-RU" sz="1000" dirty="0"/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90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65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</a:t>
            </a:r>
            <a:r>
              <a:rPr lang="en-US" sz="2400" b="1" dirty="0" smtClean="0">
                <a:solidFill>
                  <a:schemeClr val="tx1"/>
                </a:solidFill>
              </a:rPr>
              <a:t>62</a:t>
            </a:r>
            <a:r>
              <a:rPr lang="ru-RU" sz="2400" b="1" dirty="0" smtClean="0">
                <a:solidFill>
                  <a:schemeClr val="tx1"/>
                </a:solidFill>
              </a:rPr>
              <a:t>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hlinkClick r:id="rId6" action="ppaction://hlinksldjump"/>
          </p:cNvPr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67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>
            <a:hlinkClick r:id="rId6" action="ppaction://hlinksldjump"/>
          </p:cNvPr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50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hlinkClick r:id="rId7" action="ppaction://hlinksldjump"/>
          </p:cNvPr>
          <p:cNvSpPr/>
          <p:nvPr/>
        </p:nvSpPr>
        <p:spPr>
          <a:xfrm>
            <a:off x="664370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92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hlinkClick r:id="rId7" action="ppaction://hlinksldjump"/>
          </p:cNvPr>
          <p:cNvSpPr/>
          <p:nvPr/>
        </p:nvSpPr>
        <p:spPr>
          <a:xfrm>
            <a:off x="664370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25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>
            <a:hlinkClick r:id="rId8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>
            <a:hlinkClick r:id="rId8" action="ppaction://hlinksldjump"/>
          </p:cNvPr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60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>
            <a:hlinkClick r:id="rId9" action="ppaction://hlinksldjump"/>
          </p:cNvPr>
          <p:cNvSpPr/>
          <p:nvPr/>
        </p:nvSpPr>
        <p:spPr>
          <a:xfrm>
            <a:off x="791124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2012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>
            <a:hlinkClick r:id="rId9" action="ppaction://hlinksldjump"/>
          </p:cNvPr>
          <p:cNvSpPr/>
          <p:nvPr/>
        </p:nvSpPr>
        <p:spPr>
          <a:xfrm>
            <a:off x="791124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0034" y="2214554"/>
            <a:ext cx="6572296" cy="121444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Президиум городского Совета спортивных обществ принял решение о создании в городе детской спортивной школы. Определены отделения: лыжное, конькобежное, легкоатлетическое, гимнастическое и спортивных игр</a:t>
            </a:r>
          </a:p>
          <a:p>
            <a:pPr algn="r"/>
            <a:r>
              <a:rPr lang="ru-RU" sz="1000" dirty="0" err="1" smtClean="0"/>
              <a:t>Губахинский</a:t>
            </a:r>
            <a:r>
              <a:rPr lang="ru-RU" sz="1000" dirty="0" smtClean="0"/>
              <a:t> рабочий</a:t>
            </a:r>
          </a:p>
          <a:p>
            <a:pPr algn="r"/>
            <a:r>
              <a:rPr lang="ru-RU" sz="1000" dirty="0" smtClean="0"/>
              <a:t>12 октября 1962 год </a:t>
            </a:r>
          </a:p>
          <a:p>
            <a:pPr algn="r"/>
            <a:r>
              <a:rPr lang="ru-RU" sz="1000" dirty="0" smtClean="0"/>
              <a:t>Ф.43.Оп.1.Д.45 </a:t>
            </a:r>
            <a:endParaRPr lang="ru-RU" sz="10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ОКТЯБРЬ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27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228601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Были присвоены имена школам города:</a:t>
            </a:r>
          </a:p>
          <a:p>
            <a:r>
              <a:rPr lang="ru-RU" sz="1400" dirty="0" smtClean="0"/>
              <a:t>Школа № 14  - им. С.М. Кирова</a:t>
            </a:r>
          </a:p>
          <a:p>
            <a:r>
              <a:rPr lang="ru-RU" sz="1400" dirty="0" smtClean="0"/>
              <a:t>Школа № 15  - им. В.В. Маяковского</a:t>
            </a:r>
          </a:p>
          <a:p>
            <a:r>
              <a:rPr lang="ru-RU" sz="1400" dirty="0" smtClean="0"/>
              <a:t>Школа № 22  - им. В.М. Комарова</a:t>
            </a:r>
          </a:p>
          <a:p>
            <a:r>
              <a:rPr lang="ru-RU" sz="1400" dirty="0" smtClean="0"/>
              <a:t>Школа № 23  - им. М.И. Калинина</a:t>
            </a:r>
          </a:p>
          <a:p>
            <a:r>
              <a:rPr lang="ru-RU" sz="1400" dirty="0" smtClean="0"/>
              <a:t>Школа № 24  - им. Урицкого</a:t>
            </a:r>
          </a:p>
          <a:p>
            <a:r>
              <a:rPr lang="ru-RU" sz="1400" dirty="0" smtClean="0"/>
              <a:t>Школа № 26  - им Виталия Долматова</a:t>
            </a:r>
          </a:p>
          <a:p>
            <a:r>
              <a:rPr lang="ru-RU" sz="1400" dirty="0" smtClean="0"/>
              <a:t>Школа № 38  - им. Аркадия Гайдара</a:t>
            </a:r>
          </a:p>
          <a:p>
            <a:r>
              <a:rPr lang="ru-RU" sz="1400" dirty="0" smtClean="0"/>
              <a:t>Школа № 12  - им.Н.К. Крупской</a:t>
            </a:r>
          </a:p>
          <a:p>
            <a:pPr algn="r"/>
            <a:r>
              <a:rPr lang="ru-RU" sz="1000" dirty="0" smtClean="0"/>
              <a:t>Ф. 14. Оп.1.Д.313. Л.82 </a:t>
            </a:r>
            <a:endParaRPr lang="ru-RU" sz="1000" dirty="0"/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90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65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62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>
            <a:hlinkClick r:id="rId6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</a:t>
            </a:r>
            <a:r>
              <a:rPr lang="en-US" sz="2400" b="1" dirty="0" smtClean="0">
                <a:solidFill>
                  <a:schemeClr val="tx1"/>
                </a:solidFill>
              </a:rPr>
              <a:t>67</a:t>
            </a:r>
            <a:r>
              <a:rPr lang="ru-RU" sz="2400" b="1" dirty="0" smtClean="0">
                <a:solidFill>
                  <a:schemeClr val="tx1"/>
                </a:solidFill>
              </a:rPr>
              <a:t>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50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hlinkClick r:id="rId7" action="ppaction://hlinksldjump"/>
          </p:cNvPr>
          <p:cNvSpPr/>
          <p:nvPr/>
        </p:nvSpPr>
        <p:spPr>
          <a:xfrm>
            <a:off x="664370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92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hlinkClick r:id="rId7" action="ppaction://hlinksldjump"/>
          </p:cNvPr>
          <p:cNvSpPr/>
          <p:nvPr/>
        </p:nvSpPr>
        <p:spPr>
          <a:xfrm>
            <a:off x="664370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25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>
            <a:hlinkClick r:id="rId8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>
            <a:hlinkClick r:id="rId8" action="ppaction://hlinksldjump"/>
          </p:cNvPr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60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>
            <a:hlinkClick r:id="rId9" action="ppaction://hlinksldjump"/>
          </p:cNvPr>
          <p:cNvSpPr/>
          <p:nvPr/>
        </p:nvSpPr>
        <p:spPr>
          <a:xfrm>
            <a:off x="791124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2012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>
            <a:hlinkClick r:id="rId9" action="ppaction://hlinksldjump"/>
          </p:cNvPr>
          <p:cNvSpPr/>
          <p:nvPr/>
        </p:nvSpPr>
        <p:spPr>
          <a:xfrm>
            <a:off x="791124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ОКТЯБРЬ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27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35732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Постановлением администрации города </a:t>
            </a:r>
            <a:r>
              <a:rPr lang="ru-RU" sz="1400" dirty="0" err="1" smtClean="0"/>
              <a:t>Губахи</a:t>
            </a:r>
            <a:r>
              <a:rPr lang="ru-RU" sz="1400" dirty="0" smtClean="0"/>
              <a:t> от 06.10.1992 г. № 193-18 зарегистрирован Устав муниципального </a:t>
            </a:r>
            <a:r>
              <a:rPr lang="ru-RU" sz="1400" dirty="0" err="1" smtClean="0"/>
              <a:t>киновидеозрелищного</a:t>
            </a:r>
            <a:r>
              <a:rPr lang="ru-RU" sz="1400" dirty="0" smtClean="0"/>
              <a:t> предприятия «</a:t>
            </a:r>
            <a:r>
              <a:rPr lang="ru-RU" sz="1400" dirty="0" err="1" smtClean="0"/>
              <a:t>Киновидеосеть</a:t>
            </a:r>
            <a:r>
              <a:rPr lang="ru-RU" sz="1400" dirty="0" smtClean="0"/>
              <a:t>», которое подчинялось Пермскому государственному киноцентру «</a:t>
            </a:r>
            <a:r>
              <a:rPr lang="ru-RU" sz="1400" dirty="0" err="1" smtClean="0"/>
              <a:t>Пермкино</a:t>
            </a:r>
            <a:r>
              <a:rPr lang="ru-RU" sz="1400" dirty="0" smtClean="0"/>
              <a:t>»</a:t>
            </a:r>
          </a:p>
          <a:p>
            <a:pPr algn="r"/>
            <a:r>
              <a:rPr lang="ru-RU" sz="1000" dirty="0" smtClean="0"/>
              <a:t>Историческая справка  Ф.30 МП «</a:t>
            </a:r>
            <a:r>
              <a:rPr lang="ru-RU" sz="1000" dirty="0" err="1" smtClean="0"/>
              <a:t>Киновидеосеть</a:t>
            </a:r>
            <a:r>
              <a:rPr lang="ru-RU" sz="1000" dirty="0" smtClean="0"/>
              <a:t>»</a:t>
            </a:r>
          </a:p>
          <a:p>
            <a:pPr algn="r"/>
            <a:r>
              <a:rPr lang="ru-RU" sz="1000" dirty="0" smtClean="0"/>
              <a:t>Дело фонда 30. Л.1.</a:t>
            </a:r>
            <a:endParaRPr lang="ru-RU" sz="1000" dirty="0"/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90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65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62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>
            <a:hlinkClick r:id="rId6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hlinkClick r:id="rId7" action="ppaction://hlinksldjump"/>
          </p:cNvPr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67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>
            <a:hlinkClick r:id="rId7" action="ppaction://hlinksldjump"/>
          </p:cNvPr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50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64370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</a:t>
            </a:r>
            <a:r>
              <a:rPr lang="en-US" sz="2400" b="1" dirty="0" smtClean="0">
                <a:solidFill>
                  <a:schemeClr val="tx1"/>
                </a:solidFill>
              </a:rPr>
              <a:t>92</a:t>
            </a:r>
            <a:r>
              <a:rPr lang="ru-RU" sz="2400" b="1" dirty="0" smtClean="0">
                <a:solidFill>
                  <a:schemeClr val="tx1"/>
                </a:solidFill>
              </a:rPr>
              <a:t>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64370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25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>
            <a:hlinkClick r:id="rId8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>
            <a:hlinkClick r:id="rId8" action="ppaction://hlinksldjump"/>
          </p:cNvPr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60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>
            <a:hlinkClick r:id="rId9" action="ppaction://hlinksldjump"/>
          </p:cNvPr>
          <p:cNvSpPr/>
          <p:nvPr/>
        </p:nvSpPr>
        <p:spPr>
          <a:xfrm>
            <a:off x="791124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2012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>
            <a:hlinkClick r:id="rId9" action="ppaction://hlinksldjump"/>
          </p:cNvPr>
          <p:cNvSpPr/>
          <p:nvPr/>
        </p:nvSpPr>
        <p:spPr>
          <a:xfrm>
            <a:off x="791124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ОКТЯБРЬ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27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92869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Ликвидирована администрация </a:t>
            </a:r>
            <a:r>
              <a:rPr lang="ru-RU" sz="1400" dirty="0" err="1" smtClean="0"/>
              <a:t>Северо-Углеуральского</a:t>
            </a:r>
            <a:r>
              <a:rPr lang="ru-RU" sz="1400" dirty="0" smtClean="0"/>
              <a:t> городского поселения (Решение Думы </a:t>
            </a:r>
            <a:r>
              <a:rPr lang="ru-RU" sz="1400" dirty="0" err="1" smtClean="0"/>
              <a:t>Северо-Углеуральского</a:t>
            </a:r>
            <a:r>
              <a:rPr lang="ru-RU" sz="1400" dirty="0" smtClean="0"/>
              <a:t> городского поселения от 31.10.2012  №397)</a:t>
            </a:r>
          </a:p>
          <a:p>
            <a:pPr algn="r"/>
            <a:r>
              <a:rPr lang="ru-RU" sz="1000" dirty="0" smtClean="0"/>
              <a:t>Предисловие к описи </a:t>
            </a:r>
          </a:p>
          <a:p>
            <a:pPr algn="r"/>
            <a:r>
              <a:rPr lang="ru-RU" sz="1000" dirty="0" smtClean="0"/>
              <a:t>Ф.21. Оп. 1</a:t>
            </a:r>
            <a:endParaRPr lang="ru-RU" sz="1000" dirty="0"/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90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65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62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>
            <a:hlinkClick r:id="rId6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hlinkClick r:id="rId7" action="ppaction://hlinksldjump"/>
          </p:cNvPr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67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>
            <a:hlinkClick r:id="rId7" action="ppaction://hlinksldjump"/>
          </p:cNvPr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50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hlinkClick r:id="rId8" action="ppaction://hlinksldjump"/>
          </p:cNvPr>
          <p:cNvSpPr/>
          <p:nvPr/>
        </p:nvSpPr>
        <p:spPr>
          <a:xfrm>
            <a:off x="664370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92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hlinkClick r:id="rId8" action="ppaction://hlinksldjump"/>
          </p:cNvPr>
          <p:cNvSpPr/>
          <p:nvPr/>
        </p:nvSpPr>
        <p:spPr>
          <a:xfrm>
            <a:off x="664370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25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>
            <a:hlinkClick r:id="rId9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>
            <a:hlinkClick r:id="rId9" action="ppaction://hlinksldjump"/>
          </p:cNvPr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60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91124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2012</a:t>
            </a:r>
            <a:r>
              <a:rPr lang="ru-RU" sz="2400" b="1" dirty="0" smtClean="0">
                <a:solidFill>
                  <a:schemeClr val="tx1"/>
                </a:solidFill>
              </a:rPr>
              <a:t>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91124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НОЯБРЬ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</a:t>
            </a:r>
            <a:r>
              <a:rPr lang="en-US" sz="2400" b="1" dirty="0" smtClean="0">
                <a:solidFill>
                  <a:schemeClr val="tx1"/>
                </a:solidFill>
              </a:rPr>
              <a:t>27</a:t>
            </a:r>
            <a:r>
              <a:rPr lang="ru-RU" sz="2400" b="1" dirty="0" smtClean="0">
                <a:solidFill>
                  <a:schemeClr val="tx1"/>
                </a:solidFill>
              </a:rPr>
              <a:t>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92869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90 лет со дня рождения Бабкина Александра Петровича – почетного гражданина города </a:t>
            </a:r>
            <a:r>
              <a:rPr lang="ru-RU" sz="1400" dirty="0" err="1" smtClean="0"/>
              <a:t>Губахи</a:t>
            </a:r>
            <a:r>
              <a:rPr lang="ru-RU" sz="1400" dirty="0" smtClean="0"/>
              <a:t> </a:t>
            </a:r>
          </a:p>
          <a:p>
            <a:pPr algn="r"/>
            <a:r>
              <a:rPr lang="ru-RU" sz="1000" dirty="0" smtClean="0"/>
              <a:t>Предисловие к описи </a:t>
            </a:r>
          </a:p>
          <a:p>
            <a:pPr algn="r"/>
            <a:r>
              <a:rPr lang="ru-RU" sz="1000" dirty="0" smtClean="0"/>
              <a:t>Ф.116. Оп.1.Л.2</a:t>
            </a:r>
            <a:endParaRPr lang="ru-RU" sz="1000" dirty="0"/>
          </a:p>
        </p:txBody>
      </p:sp>
      <p:pic>
        <p:nvPicPr>
          <p:cNvPr id="18" name="Рисунок 17" descr="Photos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5206" y="1071546"/>
            <a:ext cx="857256" cy="857256"/>
          </a:xfrm>
          <a:prstGeom prst="rect">
            <a:avLst/>
          </a:prstGeom>
        </p:spPr>
      </p:pic>
      <p:sp>
        <p:nvSpPr>
          <p:cNvPr id="13" name="Прямоугольник 12">
            <a:hlinkClick r:id="rId5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90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1932г.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6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85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7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>
            <a:hlinkClick r:id="rId7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</a:t>
            </a:r>
            <a:r>
              <a:rPr lang="ru-RU" sz="1050" b="1" dirty="0" smtClean="0">
                <a:solidFill>
                  <a:schemeClr val="tx1"/>
                </a:solidFill>
              </a:rPr>
              <a:t>0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hlinkClick r:id="rId8" action="ppaction://hlinksldjump"/>
          </p:cNvPr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>
            <a:hlinkClick r:id="rId8" action="ppaction://hlinksldjump"/>
          </p:cNvPr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45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hlinkClick r:id="rId9" action="ppaction://hlinksldjump"/>
          </p:cNvPr>
          <p:cNvSpPr/>
          <p:nvPr/>
        </p:nvSpPr>
        <p:spPr>
          <a:xfrm>
            <a:off x="664370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</a:t>
            </a:r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hlinkClick r:id="rId9" action="ppaction://hlinksldjump"/>
          </p:cNvPr>
          <p:cNvSpPr/>
          <p:nvPr/>
        </p:nvSpPr>
        <p:spPr>
          <a:xfrm>
            <a:off x="664370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</a:t>
            </a:r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>
            <a:hlinkClick r:id="rId10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>
            <a:hlinkClick r:id="rId10" action="ppaction://hlinksldjump"/>
          </p:cNvPr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6</a:t>
            </a:r>
            <a:r>
              <a:rPr lang="ru-RU" sz="1050" b="1" dirty="0" smtClean="0">
                <a:solidFill>
                  <a:schemeClr val="tx1"/>
                </a:solidFill>
              </a:rPr>
              <a:t>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hlinkClick r:id="rId11" action="ppaction://hlinksldjump"/>
          </p:cNvPr>
          <p:cNvSpPr/>
          <p:nvPr/>
        </p:nvSpPr>
        <p:spPr>
          <a:xfrm>
            <a:off x="791124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</a:t>
            </a:r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11" action="ppaction://hlinksldjump"/>
          </p:cNvPr>
          <p:cNvSpPr/>
          <p:nvPr/>
        </p:nvSpPr>
        <p:spPr>
          <a:xfrm>
            <a:off x="791124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</a:t>
            </a:r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ЯНВАРЬ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1902г.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1922г.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1952г.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5357818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1967г.</a:t>
            </a:r>
            <a:endParaRPr lang="ru-RU" sz="2400" b="1" dirty="0"/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6643702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1987г.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001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65 лет тому назад в январе 1952 года  шахта им. Куйбышева, входящая в состав шахты им. Урицкого, закрыта, в связи с отработкой запасов угля (приказ </a:t>
            </a:r>
            <a:r>
              <a:rPr lang="ru-RU" sz="1400" dirty="0" err="1" smtClean="0"/>
              <a:t>Министертва</a:t>
            </a:r>
            <a:r>
              <a:rPr lang="ru-RU" sz="1400" dirty="0" smtClean="0"/>
              <a:t> угольной промышленности СССР №  349 от 29.04.1952 г.) </a:t>
            </a:r>
            <a:endParaRPr lang="en-US" sz="1400" dirty="0" smtClean="0"/>
          </a:p>
          <a:p>
            <a:pPr algn="r"/>
            <a:r>
              <a:rPr lang="ru-RU" sz="1000" dirty="0" smtClean="0"/>
              <a:t>Предисловие к описи Ф.50 Шахты им. Урицкого треста «</a:t>
            </a:r>
            <a:r>
              <a:rPr lang="ru-RU" sz="1000" dirty="0" err="1" smtClean="0"/>
              <a:t>Губахауголь</a:t>
            </a:r>
            <a:r>
              <a:rPr lang="ru-RU" sz="1000" dirty="0" smtClean="0"/>
              <a:t>»</a:t>
            </a:r>
          </a:p>
          <a:p>
            <a:pPr algn="r"/>
            <a:r>
              <a:rPr lang="ru-RU" sz="1000" dirty="0" smtClean="0"/>
              <a:t>  Ф.50. Оп.1 Л.2</a:t>
            </a:r>
          </a:p>
        </p:txBody>
      </p:sp>
      <p:pic>
        <p:nvPicPr>
          <p:cNvPr id="18" name="Рисунок 17" descr="Photos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15206" y="1142984"/>
            <a:ext cx="857256" cy="857256"/>
          </a:xfrm>
          <a:prstGeom prst="rect">
            <a:avLst/>
          </a:prstGeom>
        </p:spPr>
      </p:pic>
      <p:sp>
        <p:nvSpPr>
          <p:cNvPr id="17" name="Прямоугольник 16">
            <a:hlinkClick r:id="rId9" action="ppaction://hlinksldjump"/>
          </p:cNvPr>
          <p:cNvSpPr/>
          <p:nvPr/>
        </p:nvSpPr>
        <p:spPr>
          <a:xfrm>
            <a:off x="792958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1992г.</a:t>
            </a:r>
            <a:endParaRPr lang="ru-RU" sz="2400" b="1" dirty="0"/>
          </a:p>
        </p:txBody>
      </p:sp>
      <p:sp>
        <p:nvSpPr>
          <p:cNvPr id="21" name="Прямоугольник 20">
            <a:hlinkClick r:id="rId10" action="ppaction://hlinksldjump"/>
          </p:cNvPr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1907г.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11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4" name="Прямоугольник 13">
            <a:hlinkClick r:id="rId3" action="ppaction://hlinksldjump"/>
          </p:cNvPr>
          <p:cNvSpPr/>
          <p:nvPr/>
        </p:nvSpPr>
        <p:spPr>
          <a:xfrm>
            <a:off x="195940" y="642918"/>
            <a:ext cx="1161350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115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hlinkClick r:id="rId10" action="ppaction://hlinksldjump"/>
          </p:cNvPr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110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4" action="ppaction://hlinksldjump"/>
          </p:cNvPr>
          <p:cNvSpPr/>
          <p:nvPr/>
        </p:nvSpPr>
        <p:spPr>
          <a:xfrm>
            <a:off x="2786050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95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65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>
            <a:hlinkClick r:id="rId5" action="ppaction://hlinksldjump"/>
          </p:cNvPr>
          <p:cNvSpPr/>
          <p:nvPr/>
        </p:nvSpPr>
        <p:spPr>
          <a:xfrm>
            <a:off x="5357818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>
            <a:hlinkClick r:id="rId6" action="ppaction://hlinksldjump"/>
          </p:cNvPr>
          <p:cNvSpPr/>
          <p:nvPr/>
        </p:nvSpPr>
        <p:spPr>
          <a:xfrm>
            <a:off x="6643702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>
            <a:hlinkClick r:id="rId9" action="ppaction://hlinksldjump"/>
          </p:cNvPr>
          <p:cNvSpPr/>
          <p:nvPr/>
        </p:nvSpPr>
        <p:spPr>
          <a:xfrm>
            <a:off x="792958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НОЯБРЬ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27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001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Поздней осенью 1932 года ученики впервые переступили порог средней школы </a:t>
            </a:r>
          </a:p>
          <a:p>
            <a:r>
              <a:rPr lang="ru-RU" sz="1400" dirty="0" smtClean="0"/>
              <a:t>№ 1, а в 1937 году  первые питомцы уже получили аттестат о среднем образовании</a:t>
            </a:r>
          </a:p>
          <a:p>
            <a:pPr algn="r"/>
            <a:r>
              <a:rPr lang="ru-RU" sz="1000" dirty="0" smtClean="0"/>
              <a:t>Уральский шахтер</a:t>
            </a:r>
          </a:p>
          <a:p>
            <a:pPr algn="r"/>
            <a:r>
              <a:rPr lang="ru-RU" sz="1000" dirty="0" smtClean="0"/>
              <a:t>16 ноября 1972 год </a:t>
            </a:r>
          </a:p>
          <a:p>
            <a:pPr algn="r"/>
            <a:r>
              <a:rPr lang="ru-RU" sz="1000" dirty="0" smtClean="0"/>
              <a:t>Ф.43.Оп.1Д.71.ЛЛ.272,279</a:t>
            </a:r>
            <a:endParaRPr lang="ru-RU" sz="1000" dirty="0"/>
          </a:p>
        </p:txBody>
      </p:sp>
      <p:pic>
        <p:nvPicPr>
          <p:cNvPr id="18" name="Рисунок 17" descr="Photos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15206" y="1142984"/>
            <a:ext cx="857256" cy="857256"/>
          </a:xfrm>
          <a:prstGeom prst="rect">
            <a:avLst/>
          </a:prstGeom>
        </p:spPr>
      </p:pic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90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1932г.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85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7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>
            <a:hlinkClick r:id="rId7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</a:t>
            </a:r>
            <a:r>
              <a:rPr lang="ru-RU" sz="1050" b="1" dirty="0" smtClean="0">
                <a:solidFill>
                  <a:schemeClr val="tx1"/>
                </a:solidFill>
              </a:rPr>
              <a:t>0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hlinkClick r:id="rId8" action="ppaction://hlinksldjump"/>
          </p:cNvPr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>
            <a:hlinkClick r:id="rId8" action="ppaction://hlinksldjump"/>
          </p:cNvPr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45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hlinkClick r:id="rId9" action="ppaction://hlinksldjump"/>
          </p:cNvPr>
          <p:cNvSpPr/>
          <p:nvPr/>
        </p:nvSpPr>
        <p:spPr>
          <a:xfrm>
            <a:off x="664370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</a:t>
            </a:r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hlinkClick r:id="rId9" action="ppaction://hlinksldjump"/>
          </p:cNvPr>
          <p:cNvSpPr/>
          <p:nvPr/>
        </p:nvSpPr>
        <p:spPr>
          <a:xfrm>
            <a:off x="664370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</a:t>
            </a:r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>
            <a:hlinkClick r:id="rId10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>
            <a:hlinkClick r:id="rId10" action="ppaction://hlinksldjump"/>
          </p:cNvPr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6</a:t>
            </a:r>
            <a:r>
              <a:rPr lang="ru-RU" sz="1050" b="1" dirty="0" smtClean="0">
                <a:solidFill>
                  <a:schemeClr val="tx1"/>
                </a:solidFill>
              </a:rPr>
              <a:t>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hlinkClick r:id="rId11" action="ppaction://hlinksldjump"/>
          </p:cNvPr>
          <p:cNvSpPr/>
          <p:nvPr/>
        </p:nvSpPr>
        <p:spPr>
          <a:xfrm>
            <a:off x="791124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</a:t>
            </a:r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11" action="ppaction://hlinksldjump"/>
          </p:cNvPr>
          <p:cNvSpPr/>
          <p:nvPr/>
        </p:nvSpPr>
        <p:spPr>
          <a:xfrm>
            <a:off x="791124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</a:t>
            </a:r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НОЯБРЬ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27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35732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На основании решения исполкома </a:t>
            </a:r>
            <a:r>
              <a:rPr lang="ru-RU" sz="1400" dirty="0" err="1" smtClean="0"/>
              <a:t>Губахинского</a:t>
            </a:r>
            <a:r>
              <a:rPr lang="ru-RU" sz="1400" dirty="0" smtClean="0"/>
              <a:t> городского Совета депутатов от 27.11.1952г. установлены наименования улиц в Новом городе: Гастелло, Кутузова, Пугачева, Танкистов, Свободы, Гоголя, Островского, Коммунистическая, Правды, Жданова, Мичурина, Радищева, </a:t>
            </a:r>
            <a:r>
              <a:rPr lang="ru-RU" sz="1400" dirty="0" err="1" smtClean="0"/>
              <a:t>Перекопская</a:t>
            </a:r>
            <a:r>
              <a:rPr lang="ru-RU" sz="1400" dirty="0" smtClean="0"/>
              <a:t>, Тургенева</a:t>
            </a:r>
          </a:p>
          <a:p>
            <a:pPr algn="r"/>
            <a:r>
              <a:rPr lang="ru-RU" sz="1000" dirty="0" err="1" smtClean="0"/>
              <a:t>Губахинский</a:t>
            </a:r>
            <a:r>
              <a:rPr lang="ru-RU" sz="1000" dirty="0" smtClean="0"/>
              <a:t> рабочий</a:t>
            </a:r>
          </a:p>
          <a:p>
            <a:pPr algn="r"/>
            <a:r>
              <a:rPr lang="ru-RU" sz="1000" dirty="0" smtClean="0"/>
              <a:t>12 декабря 1952 год</a:t>
            </a:r>
          </a:p>
          <a:p>
            <a:pPr algn="r"/>
            <a:r>
              <a:rPr lang="ru-RU" sz="1000" dirty="0" smtClean="0"/>
              <a:t>Ф.43.Оп.1.Д.12.Л.126</a:t>
            </a:r>
            <a:endParaRPr lang="ru-RU" sz="1000" dirty="0"/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90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1932г.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85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>
            <a:hlinkClick r:id="rId6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</a:t>
            </a:r>
            <a:r>
              <a:rPr lang="ru-RU" sz="1050" b="1" dirty="0" smtClean="0">
                <a:solidFill>
                  <a:schemeClr val="tx1"/>
                </a:solidFill>
              </a:rPr>
              <a:t>0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hlinkClick r:id="rId7" action="ppaction://hlinksldjump"/>
          </p:cNvPr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>
            <a:hlinkClick r:id="rId7" action="ppaction://hlinksldjump"/>
          </p:cNvPr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45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hlinkClick r:id="rId8" action="ppaction://hlinksldjump"/>
          </p:cNvPr>
          <p:cNvSpPr/>
          <p:nvPr/>
        </p:nvSpPr>
        <p:spPr>
          <a:xfrm>
            <a:off x="664370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</a:t>
            </a:r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hlinkClick r:id="rId8" action="ppaction://hlinksldjump"/>
          </p:cNvPr>
          <p:cNvSpPr/>
          <p:nvPr/>
        </p:nvSpPr>
        <p:spPr>
          <a:xfrm>
            <a:off x="664370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</a:t>
            </a:r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</a:t>
            </a:r>
            <a:r>
              <a:rPr lang="en-US" sz="2400" b="1" dirty="0" smtClean="0">
                <a:solidFill>
                  <a:schemeClr val="tx1"/>
                </a:solidFill>
              </a:rPr>
              <a:t>5</a:t>
            </a:r>
            <a:r>
              <a:rPr lang="ru-RU" sz="2400" b="1" dirty="0" smtClean="0">
                <a:solidFill>
                  <a:schemeClr val="tx1"/>
                </a:solidFill>
              </a:rPr>
              <a:t>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6</a:t>
            </a:r>
            <a:r>
              <a:rPr lang="ru-RU" sz="1050" b="1" dirty="0" smtClean="0">
                <a:solidFill>
                  <a:schemeClr val="tx1"/>
                </a:solidFill>
              </a:rPr>
              <a:t>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hlinkClick r:id="rId9" action="ppaction://hlinksldjump"/>
          </p:cNvPr>
          <p:cNvSpPr/>
          <p:nvPr/>
        </p:nvSpPr>
        <p:spPr>
          <a:xfrm>
            <a:off x="791124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</a:t>
            </a:r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9" action="ppaction://hlinksldjump"/>
          </p:cNvPr>
          <p:cNvSpPr/>
          <p:nvPr/>
        </p:nvSpPr>
        <p:spPr>
          <a:xfrm>
            <a:off x="791124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</a:t>
            </a:r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НОЯБРЬ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27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001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Открыт музей в городе  Губаха – 50 лет</a:t>
            </a:r>
            <a:endParaRPr lang="ru-RU" sz="1000" dirty="0" smtClean="0"/>
          </a:p>
          <a:p>
            <a:endParaRPr lang="ru-RU" sz="1000" dirty="0" smtClean="0"/>
          </a:p>
          <a:p>
            <a:pPr algn="r"/>
            <a:r>
              <a:rPr lang="ru-RU" sz="1000" dirty="0" smtClean="0"/>
              <a:t>Уральский шахтер</a:t>
            </a:r>
          </a:p>
          <a:p>
            <a:pPr algn="r"/>
            <a:r>
              <a:rPr lang="ru-RU" sz="1000" dirty="0" smtClean="0"/>
              <a:t>06 ноября 1997 год</a:t>
            </a:r>
          </a:p>
          <a:p>
            <a:pPr algn="r"/>
            <a:r>
              <a:rPr lang="ru-RU" sz="1000" dirty="0" smtClean="0"/>
              <a:t>Ф.43.Оп.1Д.149.Л.367</a:t>
            </a:r>
          </a:p>
          <a:p>
            <a:pPr algn="r"/>
            <a:r>
              <a:rPr lang="ru-RU" sz="1000" dirty="0" smtClean="0"/>
              <a:t>Ф. 14. Оп.1. Д. 312. Л.233</a:t>
            </a:r>
            <a:endParaRPr lang="ru-RU" sz="1000" dirty="0"/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90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1932г.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85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1967г.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</a:t>
            </a:r>
            <a:r>
              <a:rPr lang="ru-RU" sz="1050" b="1" dirty="0" smtClean="0">
                <a:solidFill>
                  <a:schemeClr val="tx1"/>
                </a:solidFill>
              </a:rPr>
              <a:t>0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hlinkClick r:id="rId6" action="ppaction://hlinksldjump"/>
          </p:cNvPr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>
            <a:hlinkClick r:id="rId6" action="ppaction://hlinksldjump"/>
          </p:cNvPr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45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hlinkClick r:id="rId7" action="ppaction://hlinksldjump"/>
          </p:cNvPr>
          <p:cNvSpPr/>
          <p:nvPr/>
        </p:nvSpPr>
        <p:spPr>
          <a:xfrm>
            <a:off x="664370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</a:t>
            </a:r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hlinkClick r:id="rId7" action="ppaction://hlinksldjump"/>
          </p:cNvPr>
          <p:cNvSpPr/>
          <p:nvPr/>
        </p:nvSpPr>
        <p:spPr>
          <a:xfrm>
            <a:off x="664370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</a:t>
            </a:r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>
            <a:hlinkClick r:id="rId8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>
            <a:hlinkClick r:id="rId8" action="ppaction://hlinksldjump"/>
          </p:cNvPr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6</a:t>
            </a:r>
            <a:r>
              <a:rPr lang="ru-RU" sz="1050" b="1" dirty="0" smtClean="0">
                <a:solidFill>
                  <a:schemeClr val="tx1"/>
                </a:solidFill>
              </a:rPr>
              <a:t>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hlinkClick r:id="rId9" action="ppaction://hlinksldjump"/>
          </p:cNvPr>
          <p:cNvSpPr/>
          <p:nvPr/>
        </p:nvSpPr>
        <p:spPr>
          <a:xfrm>
            <a:off x="791124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</a:t>
            </a:r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9" action="ppaction://hlinksldjump"/>
          </p:cNvPr>
          <p:cNvSpPr/>
          <p:nvPr/>
        </p:nvSpPr>
        <p:spPr>
          <a:xfrm>
            <a:off x="791124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</a:t>
            </a:r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НОЯБРЬ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27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715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На шахте «Центральная» открылся Дом спорта. В день открытия в нем прошло первенство города по волейболу и первенство КУБ по тяжелой атлетике</a:t>
            </a:r>
          </a:p>
          <a:p>
            <a:endParaRPr lang="ru-RU" sz="1000" dirty="0" smtClean="0"/>
          </a:p>
          <a:p>
            <a:pPr algn="r"/>
            <a:r>
              <a:rPr lang="ru-RU" sz="1000" dirty="0" smtClean="0"/>
              <a:t>Уральский шахтер</a:t>
            </a:r>
          </a:p>
          <a:p>
            <a:pPr algn="r"/>
            <a:r>
              <a:rPr lang="ru-RU" sz="1000" dirty="0" smtClean="0"/>
              <a:t>6 ноября 1972 год</a:t>
            </a:r>
          </a:p>
          <a:p>
            <a:pPr algn="r"/>
            <a:r>
              <a:rPr lang="ru-RU" sz="1000" dirty="0" smtClean="0"/>
              <a:t>Ф.43.Оп.1Д.71.Л.125.</a:t>
            </a:r>
            <a:endParaRPr lang="ru-RU" sz="1000" dirty="0"/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90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1932г.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85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>
            <a:hlinkClick r:id="rId6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</a:t>
            </a:r>
            <a:r>
              <a:rPr lang="ru-RU" sz="1050" b="1" dirty="0" smtClean="0">
                <a:solidFill>
                  <a:schemeClr val="tx1"/>
                </a:solidFill>
              </a:rPr>
              <a:t>0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1972г.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45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hlinkClick r:id="rId7" action="ppaction://hlinksldjump"/>
          </p:cNvPr>
          <p:cNvSpPr/>
          <p:nvPr/>
        </p:nvSpPr>
        <p:spPr>
          <a:xfrm>
            <a:off x="664370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</a:t>
            </a:r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hlinkClick r:id="rId7" action="ppaction://hlinksldjump"/>
          </p:cNvPr>
          <p:cNvSpPr/>
          <p:nvPr/>
        </p:nvSpPr>
        <p:spPr>
          <a:xfrm>
            <a:off x="664370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</a:t>
            </a:r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>
            <a:hlinkClick r:id="rId8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>
            <a:hlinkClick r:id="rId8" action="ppaction://hlinksldjump"/>
          </p:cNvPr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6</a:t>
            </a:r>
            <a:r>
              <a:rPr lang="ru-RU" sz="1050" b="1" dirty="0" smtClean="0">
                <a:solidFill>
                  <a:schemeClr val="tx1"/>
                </a:solidFill>
              </a:rPr>
              <a:t>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hlinkClick r:id="rId9" action="ppaction://hlinksldjump"/>
          </p:cNvPr>
          <p:cNvSpPr/>
          <p:nvPr/>
        </p:nvSpPr>
        <p:spPr>
          <a:xfrm>
            <a:off x="791124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</a:t>
            </a:r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9" action="ppaction://hlinksldjump"/>
          </p:cNvPr>
          <p:cNvSpPr/>
          <p:nvPr/>
        </p:nvSpPr>
        <p:spPr>
          <a:xfrm>
            <a:off x="791124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</a:t>
            </a:r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НОЯБРЬ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27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0715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С 26 по 28 ноября в </a:t>
            </a:r>
            <a:r>
              <a:rPr lang="ru-RU" sz="1400" dirty="0" err="1" smtClean="0"/>
              <a:t>Губахе</a:t>
            </a:r>
            <a:r>
              <a:rPr lang="ru-RU" sz="1400" dirty="0" smtClean="0"/>
              <a:t> проведен первый тур кубка СССР по горным лыжам. Место проведения: горнолыжная база «Уголек» на горе Крестовой</a:t>
            </a:r>
          </a:p>
          <a:p>
            <a:endParaRPr lang="ru-RU" sz="1000" dirty="0" smtClean="0"/>
          </a:p>
          <a:p>
            <a:pPr algn="r"/>
            <a:r>
              <a:rPr lang="ru-RU" sz="1000" dirty="0" smtClean="0"/>
              <a:t>Уральский шахтер</a:t>
            </a:r>
          </a:p>
          <a:p>
            <a:pPr algn="r"/>
            <a:r>
              <a:rPr lang="ru-RU" sz="1000" dirty="0" smtClean="0"/>
              <a:t>25 ноября 1982 год</a:t>
            </a:r>
          </a:p>
          <a:p>
            <a:pPr algn="r"/>
            <a:r>
              <a:rPr lang="ru-RU" sz="1000" dirty="0" smtClean="0"/>
              <a:t>Ф.43.Оп.1Д.96.Л.264</a:t>
            </a:r>
            <a:endParaRPr lang="ru-RU" sz="1000" dirty="0"/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90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1932г.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85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>
            <a:hlinkClick r:id="rId6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</a:t>
            </a:r>
            <a:r>
              <a:rPr lang="ru-RU" sz="1050" b="1" dirty="0" smtClean="0">
                <a:solidFill>
                  <a:schemeClr val="tx1"/>
                </a:solidFill>
              </a:rPr>
              <a:t>0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hlinkClick r:id="rId7" action="ppaction://hlinksldjump"/>
          </p:cNvPr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>
            <a:hlinkClick r:id="rId7" action="ppaction://hlinksldjump"/>
          </p:cNvPr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45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64370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198</a:t>
            </a:r>
            <a:r>
              <a:rPr lang="en-US" sz="2400" b="1" dirty="0" smtClean="0">
                <a:solidFill>
                  <a:schemeClr val="tx1"/>
                </a:solidFill>
              </a:rPr>
              <a:t>2</a:t>
            </a:r>
            <a:r>
              <a:rPr lang="ru-RU" sz="2400" b="1" dirty="0" smtClean="0">
                <a:solidFill>
                  <a:schemeClr val="tx1"/>
                </a:solidFill>
              </a:rPr>
              <a:t>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64370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</a:t>
            </a:r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>
            <a:hlinkClick r:id="rId8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>
            <a:hlinkClick r:id="rId8" action="ppaction://hlinksldjump"/>
          </p:cNvPr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6</a:t>
            </a:r>
            <a:r>
              <a:rPr lang="ru-RU" sz="1050" b="1" dirty="0" smtClean="0">
                <a:solidFill>
                  <a:schemeClr val="tx1"/>
                </a:solidFill>
              </a:rPr>
              <a:t>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hlinkClick r:id="rId9" action="ppaction://hlinksldjump"/>
          </p:cNvPr>
          <p:cNvSpPr/>
          <p:nvPr/>
        </p:nvSpPr>
        <p:spPr>
          <a:xfrm>
            <a:off x="791124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</a:t>
            </a:r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9" action="ppaction://hlinksldjump"/>
          </p:cNvPr>
          <p:cNvSpPr/>
          <p:nvPr/>
        </p:nvSpPr>
        <p:spPr>
          <a:xfrm>
            <a:off x="791124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</a:t>
            </a:r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НОЯБРЬ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27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85725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На базе ПО «Метанол» по решению коллектива учреждается АООТ «Метанол»</a:t>
            </a:r>
          </a:p>
          <a:p>
            <a:endParaRPr lang="ru-RU" sz="1000" dirty="0" smtClean="0"/>
          </a:p>
          <a:p>
            <a:pPr algn="r"/>
            <a:r>
              <a:rPr lang="ru-RU" sz="1000" dirty="0" smtClean="0"/>
              <a:t>Предисловие к  описи </a:t>
            </a:r>
          </a:p>
          <a:p>
            <a:pPr algn="r"/>
            <a:r>
              <a:rPr lang="ru-RU" sz="1000" dirty="0" smtClean="0"/>
              <a:t>Ф. 45. Оп.1</a:t>
            </a:r>
          </a:p>
          <a:p>
            <a:pPr algn="r"/>
            <a:r>
              <a:rPr lang="ru-RU" sz="1000" dirty="0" smtClean="0"/>
              <a:t>Ф.101.Оп.1Д.22.Л.63</a:t>
            </a:r>
            <a:endParaRPr lang="ru-RU" sz="1000" dirty="0"/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90</a:t>
            </a:r>
            <a:r>
              <a:rPr lang="ru-RU" sz="1050" b="1" dirty="0" smtClean="0">
                <a:solidFill>
                  <a:schemeClr val="tx1"/>
                </a:solidFill>
              </a:rPr>
              <a:t>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1932г.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85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>
            <a:hlinkClick r:id="rId6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</a:t>
            </a:r>
            <a:r>
              <a:rPr lang="ru-RU" sz="1050" b="1" dirty="0" smtClean="0">
                <a:solidFill>
                  <a:schemeClr val="tx1"/>
                </a:solidFill>
              </a:rPr>
              <a:t>0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hlinkClick r:id="rId7" action="ppaction://hlinksldjump"/>
          </p:cNvPr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>
            <a:hlinkClick r:id="rId7" action="ppaction://hlinksldjump"/>
          </p:cNvPr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45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hlinkClick r:id="rId8" action="ppaction://hlinksldjump"/>
          </p:cNvPr>
          <p:cNvSpPr/>
          <p:nvPr/>
        </p:nvSpPr>
        <p:spPr>
          <a:xfrm>
            <a:off x="664370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</a:t>
            </a:r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hlinkClick r:id="rId8" action="ppaction://hlinksldjump"/>
          </p:cNvPr>
          <p:cNvSpPr/>
          <p:nvPr/>
        </p:nvSpPr>
        <p:spPr>
          <a:xfrm>
            <a:off x="664370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</a:t>
            </a:r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>
            <a:hlinkClick r:id="rId9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5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>
            <a:hlinkClick r:id="rId9" action="ppaction://hlinksldjump"/>
          </p:cNvPr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6</a:t>
            </a:r>
            <a:r>
              <a:rPr lang="ru-RU" sz="1050" b="1" dirty="0" smtClean="0">
                <a:solidFill>
                  <a:schemeClr val="tx1"/>
                </a:solidFill>
              </a:rPr>
              <a:t>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91124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199</a:t>
            </a:r>
            <a:r>
              <a:rPr lang="en-US" sz="2400" b="1" dirty="0" smtClean="0">
                <a:solidFill>
                  <a:schemeClr val="tx1"/>
                </a:solidFill>
              </a:rPr>
              <a:t>2</a:t>
            </a:r>
            <a:r>
              <a:rPr lang="ru-RU" sz="2400" b="1" dirty="0" smtClean="0">
                <a:solidFill>
                  <a:schemeClr val="tx1"/>
                </a:solidFill>
              </a:rPr>
              <a:t>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91124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</a:t>
            </a:r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ДЕКАБРЬ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</a:t>
            </a:r>
            <a:r>
              <a:rPr lang="en-US" sz="2400" b="1" dirty="0" smtClean="0">
                <a:solidFill>
                  <a:schemeClr val="tx1"/>
                </a:solidFill>
              </a:rPr>
              <a:t>2</a:t>
            </a:r>
            <a:r>
              <a:rPr lang="ru-RU" sz="2400" b="1" dirty="0" smtClean="0">
                <a:solidFill>
                  <a:schemeClr val="tx1"/>
                </a:solidFill>
              </a:rPr>
              <a:t>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14300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95 лет со дня рождения Чулкова Андрея Ивановича – участника Великой Отечественной войны, награжденного двумя орденами Красной звезды, орденом Отечественной войны </a:t>
            </a:r>
            <a:r>
              <a:rPr lang="en-US" sz="1400" dirty="0" smtClean="0"/>
              <a:t>I </a:t>
            </a:r>
            <a:r>
              <a:rPr lang="ru-RU" sz="1400" dirty="0" smtClean="0"/>
              <a:t>степени</a:t>
            </a:r>
          </a:p>
          <a:p>
            <a:endParaRPr lang="ru-RU" sz="1000" dirty="0" smtClean="0"/>
          </a:p>
          <a:p>
            <a:pPr algn="r"/>
            <a:r>
              <a:rPr lang="ru-RU" sz="1000" dirty="0" smtClean="0"/>
              <a:t>Предисловие к описи Ф.90. Оп.1.Л.2</a:t>
            </a:r>
            <a:endParaRPr lang="ru-RU" sz="1000" dirty="0"/>
          </a:p>
        </p:txBody>
      </p:sp>
      <p:pic>
        <p:nvPicPr>
          <p:cNvPr id="18" name="Рисунок 17" descr="Photos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5206" y="1214422"/>
            <a:ext cx="857256" cy="857256"/>
          </a:xfrm>
          <a:prstGeom prst="rect">
            <a:avLst/>
          </a:prstGeom>
        </p:spPr>
      </p:pic>
      <p:sp>
        <p:nvSpPr>
          <p:cNvPr id="13" name="Прямоугольник 12">
            <a:hlinkClick r:id="rId5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9</a:t>
            </a:r>
            <a:r>
              <a:rPr lang="ru-RU" sz="1050" b="1" dirty="0" smtClean="0">
                <a:solidFill>
                  <a:schemeClr val="tx1"/>
                </a:solidFill>
              </a:rPr>
              <a:t>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6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7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>
            <a:hlinkClick r:id="rId7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45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hlinkClick r:id="rId8" action="ppaction://hlinksldjump"/>
          </p:cNvPr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>
            <a:hlinkClick r:id="rId8" action="ppaction://hlinksldjump"/>
          </p:cNvPr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hlinkClick r:id="rId9" action="ppaction://hlinksldjump"/>
          </p:cNvPr>
          <p:cNvSpPr/>
          <p:nvPr/>
        </p:nvSpPr>
        <p:spPr>
          <a:xfrm>
            <a:off x="664370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hlinkClick r:id="rId9" action="ppaction://hlinksldjump"/>
          </p:cNvPr>
          <p:cNvSpPr/>
          <p:nvPr/>
        </p:nvSpPr>
        <p:spPr>
          <a:xfrm>
            <a:off x="664370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</a:t>
            </a:r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>
            <a:hlinkClick r:id="rId10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>
            <a:hlinkClick r:id="rId10" action="ppaction://hlinksldjump"/>
          </p:cNvPr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hlinkClick r:id="rId11" action="ppaction://hlinksldjump"/>
          </p:cNvPr>
          <p:cNvSpPr/>
          <p:nvPr/>
        </p:nvSpPr>
        <p:spPr>
          <a:xfrm>
            <a:off x="791124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2012г.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11" action="ppaction://hlinksldjump"/>
          </p:cNvPr>
          <p:cNvSpPr/>
          <p:nvPr/>
        </p:nvSpPr>
        <p:spPr>
          <a:xfrm>
            <a:off x="791124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ДЕКАБРЬ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28588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Поселку Широковскому исполнилось 75 лет. </a:t>
            </a:r>
          </a:p>
          <a:p>
            <a:r>
              <a:rPr lang="ru-RU" sz="1400" dirty="0" smtClean="0"/>
              <a:t>5 ноября 1942 года Государственный комитет обороны принял решение о строительстве на реке </a:t>
            </a:r>
            <a:r>
              <a:rPr lang="ru-RU" sz="1400" dirty="0" err="1" smtClean="0"/>
              <a:t>Косьва</a:t>
            </a:r>
            <a:r>
              <a:rPr lang="ru-RU" sz="1400" dirty="0" smtClean="0"/>
              <a:t> </a:t>
            </a:r>
            <a:r>
              <a:rPr lang="ru-RU" sz="1400" dirty="0" err="1" smtClean="0"/>
              <a:t>Широковской</a:t>
            </a:r>
            <a:r>
              <a:rPr lang="ru-RU" sz="1400" dirty="0" smtClean="0"/>
              <a:t> ГЭС </a:t>
            </a:r>
          </a:p>
          <a:p>
            <a:endParaRPr lang="ru-RU" sz="1000" dirty="0" smtClean="0"/>
          </a:p>
          <a:p>
            <a:pPr algn="r"/>
            <a:r>
              <a:rPr lang="ru-RU" sz="1000" dirty="0" smtClean="0"/>
              <a:t>Уральский шахтер</a:t>
            </a:r>
          </a:p>
          <a:p>
            <a:pPr algn="r"/>
            <a:r>
              <a:rPr lang="ru-RU" sz="1000" dirty="0" smtClean="0"/>
              <a:t>30 декабря 1982 год</a:t>
            </a:r>
          </a:p>
          <a:p>
            <a:pPr algn="r"/>
            <a:r>
              <a:rPr lang="ru-RU" sz="1000" dirty="0" smtClean="0"/>
              <a:t>Ф.43.Оп.1.Д.96 Л.324.</a:t>
            </a:r>
            <a:endParaRPr lang="ru-RU" sz="1000" dirty="0"/>
          </a:p>
        </p:txBody>
      </p:sp>
      <p:pic>
        <p:nvPicPr>
          <p:cNvPr id="18" name="Рисунок 17" descr="Photos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15206" y="1214422"/>
            <a:ext cx="857256" cy="857256"/>
          </a:xfrm>
          <a:prstGeom prst="rect">
            <a:avLst/>
          </a:prstGeom>
        </p:spPr>
      </p:pic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9</a:t>
            </a:r>
            <a:r>
              <a:rPr lang="ru-RU" sz="1050" b="1" dirty="0" smtClean="0">
                <a:solidFill>
                  <a:schemeClr val="tx1"/>
                </a:solidFill>
              </a:rPr>
              <a:t>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1942г.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7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>
            <a:hlinkClick r:id="rId7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45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hlinkClick r:id="rId8" action="ppaction://hlinksldjump"/>
          </p:cNvPr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>
            <a:hlinkClick r:id="rId8" action="ppaction://hlinksldjump"/>
          </p:cNvPr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hlinkClick r:id="rId9" action="ppaction://hlinksldjump"/>
          </p:cNvPr>
          <p:cNvSpPr/>
          <p:nvPr/>
        </p:nvSpPr>
        <p:spPr>
          <a:xfrm>
            <a:off x="664370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hlinkClick r:id="rId9" action="ppaction://hlinksldjump"/>
          </p:cNvPr>
          <p:cNvSpPr/>
          <p:nvPr/>
        </p:nvSpPr>
        <p:spPr>
          <a:xfrm>
            <a:off x="664370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</a:t>
            </a:r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>
            <a:hlinkClick r:id="rId10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>
            <a:hlinkClick r:id="rId10" action="ppaction://hlinksldjump"/>
          </p:cNvPr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hlinkClick r:id="rId11" action="ppaction://hlinksldjump"/>
          </p:cNvPr>
          <p:cNvSpPr/>
          <p:nvPr/>
        </p:nvSpPr>
        <p:spPr>
          <a:xfrm>
            <a:off x="791124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2012г.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11" action="ppaction://hlinksldjump"/>
          </p:cNvPr>
          <p:cNvSpPr/>
          <p:nvPr/>
        </p:nvSpPr>
        <p:spPr>
          <a:xfrm>
            <a:off x="791124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ДЕКАБРЬ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28588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err="1" smtClean="0"/>
              <a:t>Губахинский</a:t>
            </a:r>
            <a:r>
              <a:rPr lang="ru-RU" sz="1400" dirty="0" smtClean="0"/>
              <a:t> </a:t>
            </a:r>
            <a:r>
              <a:rPr lang="ru-RU" sz="1400" dirty="0" err="1" smtClean="0"/>
              <a:t>горкомхоз</a:t>
            </a:r>
            <a:r>
              <a:rPr lang="ru-RU" sz="1400" dirty="0" smtClean="0"/>
              <a:t> переименован в </a:t>
            </a:r>
            <a:r>
              <a:rPr lang="ru-RU" sz="1400" dirty="0" err="1" smtClean="0"/>
              <a:t>Губахинское</a:t>
            </a:r>
            <a:r>
              <a:rPr lang="ru-RU" sz="1400" dirty="0" smtClean="0"/>
              <a:t> управление коммунального хозяйства (Решение </a:t>
            </a:r>
            <a:r>
              <a:rPr lang="ru-RU" sz="1400" dirty="0" err="1" smtClean="0"/>
              <a:t>Губахинского</a:t>
            </a:r>
            <a:r>
              <a:rPr lang="ru-RU" sz="1400" dirty="0" smtClean="0"/>
              <a:t> горисполкома от 18.12.1967 г. № 384)</a:t>
            </a:r>
          </a:p>
          <a:p>
            <a:endParaRPr lang="ru-RU" sz="1000" dirty="0" smtClean="0"/>
          </a:p>
          <a:p>
            <a:pPr algn="r"/>
            <a:r>
              <a:rPr lang="ru-RU" sz="1000" dirty="0" smtClean="0"/>
              <a:t>Предисловие к описи Ф.16 Отдела коммунального </a:t>
            </a:r>
          </a:p>
          <a:p>
            <a:pPr algn="r"/>
            <a:r>
              <a:rPr lang="ru-RU" sz="1000" dirty="0" smtClean="0"/>
              <a:t>хозяйства </a:t>
            </a:r>
            <a:r>
              <a:rPr lang="ru-RU" sz="1000" dirty="0" err="1" smtClean="0"/>
              <a:t>Губахинского</a:t>
            </a:r>
            <a:r>
              <a:rPr lang="ru-RU" sz="1000" dirty="0" smtClean="0"/>
              <a:t> горисполкома</a:t>
            </a:r>
          </a:p>
          <a:p>
            <a:pPr algn="r"/>
            <a:r>
              <a:rPr lang="ru-RU" sz="1000" dirty="0" smtClean="0"/>
              <a:t>Ф.16. Оп.1. Л.2.</a:t>
            </a:r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9</a:t>
            </a:r>
            <a:r>
              <a:rPr lang="ru-RU" sz="1050" b="1" dirty="0" smtClean="0">
                <a:solidFill>
                  <a:schemeClr val="tx1"/>
                </a:solidFill>
              </a:rPr>
              <a:t>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>
            <a:hlinkClick r:id="rId6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45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hlinkClick r:id="rId7" action="ppaction://hlinksldjump"/>
          </p:cNvPr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>
            <a:hlinkClick r:id="rId7" action="ppaction://hlinksldjump"/>
          </p:cNvPr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hlinkClick r:id="rId8" action="ppaction://hlinksldjump"/>
          </p:cNvPr>
          <p:cNvSpPr/>
          <p:nvPr/>
        </p:nvSpPr>
        <p:spPr>
          <a:xfrm>
            <a:off x="664370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hlinkClick r:id="rId8" action="ppaction://hlinksldjump"/>
          </p:cNvPr>
          <p:cNvSpPr/>
          <p:nvPr/>
        </p:nvSpPr>
        <p:spPr>
          <a:xfrm>
            <a:off x="664370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</a:t>
            </a:r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1967г.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hlinkClick r:id="rId9" action="ppaction://hlinksldjump"/>
          </p:cNvPr>
          <p:cNvSpPr/>
          <p:nvPr/>
        </p:nvSpPr>
        <p:spPr>
          <a:xfrm>
            <a:off x="791124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2012г.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9" action="ppaction://hlinksldjump"/>
          </p:cNvPr>
          <p:cNvSpPr/>
          <p:nvPr/>
        </p:nvSpPr>
        <p:spPr>
          <a:xfrm>
            <a:off x="791124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ДЕКАБРЬ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78581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Был принят в эксплуатацию городской выставочный зал</a:t>
            </a:r>
          </a:p>
          <a:p>
            <a:endParaRPr lang="ru-RU" sz="1000" dirty="0" smtClean="0"/>
          </a:p>
          <a:p>
            <a:pPr algn="r"/>
            <a:r>
              <a:rPr lang="ru-RU" sz="1000" dirty="0" smtClean="0"/>
              <a:t>Ф.14, оп.1, д. 403, л.51</a:t>
            </a:r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9</a:t>
            </a:r>
            <a:r>
              <a:rPr lang="ru-RU" sz="1050" b="1" dirty="0" smtClean="0">
                <a:solidFill>
                  <a:schemeClr val="tx1"/>
                </a:solidFill>
              </a:rPr>
              <a:t>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1972г.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45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hlinkClick r:id="rId6" action="ppaction://hlinksldjump"/>
          </p:cNvPr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>
            <a:hlinkClick r:id="rId6" action="ppaction://hlinksldjump"/>
          </p:cNvPr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hlinkClick r:id="rId7" action="ppaction://hlinksldjump"/>
          </p:cNvPr>
          <p:cNvSpPr/>
          <p:nvPr/>
        </p:nvSpPr>
        <p:spPr>
          <a:xfrm>
            <a:off x="664370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hlinkClick r:id="rId7" action="ppaction://hlinksldjump"/>
          </p:cNvPr>
          <p:cNvSpPr/>
          <p:nvPr/>
        </p:nvSpPr>
        <p:spPr>
          <a:xfrm>
            <a:off x="664370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</a:t>
            </a:r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>
            <a:hlinkClick r:id="rId8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>
            <a:hlinkClick r:id="rId8" action="ppaction://hlinksldjump"/>
          </p:cNvPr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hlinkClick r:id="rId9" action="ppaction://hlinksldjump"/>
          </p:cNvPr>
          <p:cNvSpPr/>
          <p:nvPr/>
        </p:nvSpPr>
        <p:spPr>
          <a:xfrm>
            <a:off x="791124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2012г.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9" action="ppaction://hlinksldjump"/>
          </p:cNvPr>
          <p:cNvSpPr/>
          <p:nvPr/>
        </p:nvSpPr>
        <p:spPr>
          <a:xfrm>
            <a:off x="791124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0034" y="2071678"/>
            <a:ext cx="6572296" cy="78581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Был утвержден первый  герб города </a:t>
            </a:r>
            <a:r>
              <a:rPr lang="ru-RU" sz="1400" dirty="0" err="1" smtClean="0"/>
              <a:t>Губахи</a:t>
            </a:r>
            <a:endParaRPr lang="ru-RU" sz="1400" dirty="0" smtClean="0"/>
          </a:p>
          <a:p>
            <a:endParaRPr lang="ru-RU" sz="1000" dirty="0" smtClean="0"/>
          </a:p>
          <a:p>
            <a:pPr algn="r"/>
            <a:r>
              <a:rPr lang="ru-RU" sz="1000" dirty="0" smtClean="0"/>
              <a:t>Ф. 14. Оп.1. Д.391. Л.170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ЯНВАРЬ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1902г.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1922г.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1952г.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57818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1967г.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6643702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1987г.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14300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50-летие станции  «скорой помощи», которая была сформирована в январе 1967 года как самостоятельная единица в составе третьей </a:t>
            </a:r>
            <a:r>
              <a:rPr lang="ru-RU" sz="1400" dirty="0" err="1" smtClean="0"/>
              <a:t>горбольницы</a:t>
            </a:r>
            <a:r>
              <a:rPr lang="ru-RU" sz="1400" dirty="0" smtClean="0"/>
              <a:t>. Специалисты  выезжали на вызовы к больным на лошадях</a:t>
            </a:r>
            <a:endParaRPr lang="en-US" sz="1400" dirty="0" smtClean="0"/>
          </a:p>
          <a:p>
            <a:pPr algn="r"/>
            <a:r>
              <a:rPr lang="ru-RU" sz="1000" dirty="0" smtClean="0"/>
              <a:t>Уральский шахтер</a:t>
            </a:r>
          </a:p>
          <a:p>
            <a:pPr algn="r"/>
            <a:r>
              <a:rPr lang="ru-RU" sz="1000" dirty="0" smtClean="0"/>
              <a:t>17 января 1987 год</a:t>
            </a:r>
          </a:p>
          <a:p>
            <a:pPr algn="r"/>
            <a:r>
              <a:rPr lang="ru-RU" sz="1000" dirty="0" smtClean="0"/>
              <a:t>Ф.43.Оп.1.Д.113.Л.13</a:t>
            </a:r>
          </a:p>
        </p:txBody>
      </p:sp>
      <p:pic>
        <p:nvPicPr>
          <p:cNvPr id="18" name="Рисунок 17" descr="Photos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15206" y="2500306"/>
            <a:ext cx="857256" cy="857256"/>
          </a:xfrm>
          <a:prstGeom prst="rect">
            <a:avLst/>
          </a:prstGeom>
        </p:spPr>
      </p:pic>
      <p:sp>
        <p:nvSpPr>
          <p:cNvPr id="17" name="Прямоугольник 16">
            <a:hlinkClick r:id="rId9" action="ppaction://hlinksldjump"/>
          </p:cNvPr>
          <p:cNvSpPr/>
          <p:nvPr/>
        </p:nvSpPr>
        <p:spPr>
          <a:xfrm>
            <a:off x="792958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1992г.</a:t>
            </a:r>
            <a:endParaRPr lang="ru-RU" sz="2400" b="1" dirty="0"/>
          </a:p>
        </p:txBody>
      </p:sp>
      <p:sp>
        <p:nvSpPr>
          <p:cNvPr id="21" name="Прямоугольник 20">
            <a:hlinkClick r:id="rId10" action="ppaction://hlinksldjump"/>
          </p:cNvPr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1907г.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11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4" name="Прямоугольник 13">
            <a:hlinkClick r:id="rId3" action="ppaction://hlinksldjump"/>
          </p:cNvPr>
          <p:cNvSpPr/>
          <p:nvPr/>
        </p:nvSpPr>
        <p:spPr>
          <a:xfrm>
            <a:off x="195940" y="642918"/>
            <a:ext cx="1161350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115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hlinkClick r:id="rId10" action="ppaction://hlinksldjump"/>
          </p:cNvPr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110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4" action="ppaction://hlinksldjump"/>
          </p:cNvPr>
          <p:cNvSpPr/>
          <p:nvPr/>
        </p:nvSpPr>
        <p:spPr>
          <a:xfrm>
            <a:off x="2786050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95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hlinkClick r:id="rId5" action="ppaction://hlinksldjump"/>
          </p:cNvPr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65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57818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>
            <a:hlinkClick r:id="rId6" action="ppaction://hlinksldjump"/>
          </p:cNvPr>
          <p:cNvSpPr/>
          <p:nvPr/>
        </p:nvSpPr>
        <p:spPr>
          <a:xfrm>
            <a:off x="6643702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>
            <a:hlinkClick r:id="rId9" action="ppaction://hlinksldjump"/>
          </p:cNvPr>
          <p:cNvSpPr/>
          <p:nvPr/>
        </p:nvSpPr>
        <p:spPr>
          <a:xfrm>
            <a:off x="792958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00034" y="2428868"/>
            <a:ext cx="6572296" cy="114300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«Уральскому шахтеру» - 75 лет. Газета родилась в начале сурового 1942 года</a:t>
            </a:r>
          </a:p>
          <a:p>
            <a:endParaRPr lang="ru-RU" sz="1400" dirty="0" smtClean="0"/>
          </a:p>
          <a:p>
            <a:pPr algn="r"/>
            <a:r>
              <a:rPr lang="ru-RU" sz="1000" dirty="0" smtClean="0"/>
              <a:t>Уральский шахтер</a:t>
            </a:r>
          </a:p>
          <a:p>
            <a:pPr algn="r"/>
            <a:r>
              <a:rPr lang="ru-RU" sz="1000" dirty="0" smtClean="0"/>
              <a:t>01 января 1967 год</a:t>
            </a:r>
          </a:p>
          <a:p>
            <a:pPr algn="r"/>
            <a:r>
              <a:rPr lang="ru-RU" sz="1000" dirty="0" smtClean="0"/>
              <a:t>Ф.43.Оп.1.Д.58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ДЕКАБРЬ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78581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Была создана центральная оперативно-диспетчерская служба города</a:t>
            </a:r>
          </a:p>
          <a:p>
            <a:endParaRPr lang="ru-RU" sz="1000" dirty="0" smtClean="0"/>
          </a:p>
          <a:p>
            <a:pPr algn="r"/>
            <a:r>
              <a:rPr lang="ru-RU" sz="1000" dirty="0" smtClean="0"/>
              <a:t>Ф.14. Оп.1. Д. 819. Л.61</a:t>
            </a:r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9</a:t>
            </a:r>
            <a:r>
              <a:rPr lang="ru-RU" sz="1050" b="1" dirty="0" smtClean="0">
                <a:solidFill>
                  <a:schemeClr val="tx1"/>
                </a:solidFill>
              </a:rPr>
              <a:t>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>
            <a:hlinkClick r:id="rId6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45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1987г.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hlinkClick r:id="rId7" action="ppaction://hlinksldjump"/>
          </p:cNvPr>
          <p:cNvSpPr/>
          <p:nvPr/>
        </p:nvSpPr>
        <p:spPr>
          <a:xfrm>
            <a:off x="664370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hlinkClick r:id="rId7" action="ppaction://hlinksldjump"/>
          </p:cNvPr>
          <p:cNvSpPr/>
          <p:nvPr/>
        </p:nvSpPr>
        <p:spPr>
          <a:xfrm>
            <a:off x="664370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</a:t>
            </a:r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>
            <a:hlinkClick r:id="rId8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>
            <a:hlinkClick r:id="rId8" action="ppaction://hlinksldjump"/>
          </p:cNvPr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hlinkClick r:id="rId9" action="ppaction://hlinksldjump"/>
          </p:cNvPr>
          <p:cNvSpPr/>
          <p:nvPr/>
        </p:nvSpPr>
        <p:spPr>
          <a:xfrm>
            <a:off x="791124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2012г.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9" action="ppaction://hlinksldjump"/>
          </p:cNvPr>
          <p:cNvSpPr/>
          <p:nvPr/>
        </p:nvSpPr>
        <p:spPr>
          <a:xfrm>
            <a:off x="791124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ДЕКАБРЬ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92869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На базе Жилищного Производственного Эксплуатационного треста (ЖПЭТ) создано МП «Управление домами»</a:t>
            </a:r>
          </a:p>
          <a:p>
            <a:endParaRPr lang="ru-RU" sz="1000" dirty="0" smtClean="0"/>
          </a:p>
          <a:p>
            <a:pPr algn="r"/>
            <a:r>
              <a:rPr lang="ru-RU" sz="1000" dirty="0" smtClean="0"/>
              <a:t>Предисловие к описи Ф.16.Оп.1</a:t>
            </a:r>
          </a:p>
          <a:p>
            <a:pPr algn="r"/>
            <a:r>
              <a:rPr lang="ru-RU" sz="1000" dirty="0" smtClean="0"/>
              <a:t>Ф.101. Оп.1.Д.23.ЛЛ.42-71</a:t>
            </a:r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9</a:t>
            </a:r>
            <a:r>
              <a:rPr lang="ru-RU" sz="1050" b="1" dirty="0" smtClean="0">
                <a:solidFill>
                  <a:schemeClr val="tx1"/>
                </a:solidFill>
              </a:rPr>
              <a:t>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>
            <a:hlinkClick r:id="rId6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45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hlinkClick r:id="rId7" action="ppaction://hlinksldjump"/>
          </p:cNvPr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>
            <a:hlinkClick r:id="rId7" action="ppaction://hlinksldjump"/>
          </p:cNvPr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64370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1992г.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64370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</a:t>
            </a:r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>
            <a:hlinkClick r:id="rId8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>
            <a:hlinkClick r:id="rId8" action="ppaction://hlinksldjump"/>
          </p:cNvPr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hlinkClick r:id="rId9" action="ppaction://hlinksldjump"/>
          </p:cNvPr>
          <p:cNvSpPr/>
          <p:nvPr/>
        </p:nvSpPr>
        <p:spPr>
          <a:xfrm>
            <a:off x="791124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2012г.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hlinkClick r:id="rId9" action="ppaction://hlinksldjump"/>
          </p:cNvPr>
          <p:cNvSpPr/>
          <p:nvPr/>
        </p:nvSpPr>
        <p:spPr>
          <a:xfrm>
            <a:off x="791124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ДЕКАБРЬ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92869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Решением Думы учреждается Управление образования администрации городского округа «Город Губаха»</a:t>
            </a:r>
          </a:p>
          <a:p>
            <a:endParaRPr lang="ru-RU" sz="1000" dirty="0" smtClean="0"/>
          </a:p>
          <a:p>
            <a:pPr algn="r"/>
            <a:r>
              <a:rPr lang="ru-RU" sz="1000" dirty="0" smtClean="0"/>
              <a:t>Предисловие к описи Ф.17. Оп.1</a:t>
            </a:r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195940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9</a:t>
            </a:r>
            <a:r>
              <a:rPr lang="ru-RU" sz="1050" b="1" dirty="0" smtClean="0">
                <a:solidFill>
                  <a:schemeClr val="tx1"/>
                </a:solidFill>
              </a:rPr>
              <a:t>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148182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1942г.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148182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75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/>
        </p:nvSpPr>
        <p:spPr>
          <a:xfrm>
            <a:off x="405359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1972г.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>
            <a:hlinkClick r:id="rId6" action="ppaction://hlinksldjump"/>
          </p:cNvPr>
          <p:cNvSpPr/>
          <p:nvPr/>
        </p:nvSpPr>
        <p:spPr>
          <a:xfrm>
            <a:off x="405359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45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hlinkClick r:id="rId7" action="ppaction://hlinksldjump"/>
          </p:cNvPr>
          <p:cNvSpPr/>
          <p:nvPr/>
        </p:nvSpPr>
        <p:spPr>
          <a:xfrm>
            <a:off x="5339476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>
            <a:hlinkClick r:id="rId7" action="ppaction://hlinksldjump"/>
          </p:cNvPr>
          <p:cNvSpPr/>
          <p:nvPr/>
        </p:nvSpPr>
        <p:spPr>
          <a:xfrm>
            <a:off x="5339476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>
            <a:hlinkClick r:id="rId8" action="ppaction://hlinksldjump"/>
          </p:cNvPr>
          <p:cNvSpPr/>
          <p:nvPr/>
        </p:nvSpPr>
        <p:spPr>
          <a:xfrm>
            <a:off x="6643702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1992г.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hlinkClick r:id="rId8" action="ppaction://hlinksldjump"/>
          </p:cNvPr>
          <p:cNvSpPr/>
          <p:nvPr/>
        </p:nvSpPr>
        <p:spPr>
          <a:xfrm>
            <a:off x="6643702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</a:t>
            </a:r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>
            <a:hlinkClick r:id="rId9" action="ppaction://hlinksldjump"/>
          </p:cNvPr>
          <p:cNvSpPr/>
          <p:nvPr/>
        </p:nvSpPr>
        <p:spPr>
          <a:xfrm>
            <a:off x="2767708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>
            <a:hlinkClick r:id="rId9" action="ppaction://hlinksldjump"/>
          </p:cNvPr>
          <p:cNvSpPr/>
          <p:nvPr/>
        </p:nvSpPr>
        <p:spPr>
          <a:xfrm>
            <a:off x="2767708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911244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2012г.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911244" y="642918"/>
            <a:ext cx="1161350" cy="2143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5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янв 907 уриц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"/>
            <a:ext cx="9144000" cy="6858024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6143644"/>
            <a:ext cx="6572296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Шахта имени Урицкого 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янв 907 уриц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6143644"/>
            <a:ext cx="6572296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Шахта имени Куйбышева 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янв 907 уриц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7298"/>
            <a:ext cx="9144000" cy="3769945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6143644"/>
            <a:ext cx="6572296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Газета Уральский шахтер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янв 907 уриц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14"/>
            <a:ext cx="9144000" cy="6027420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6143644"/>
            <a:ext cx="6572296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Гостиница 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Алмаз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”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янв 907 уриц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6"/>
            <a:ext cx="9161056" cy="6429396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6143644"/>
            <a:ext cx="6572296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ЦЭММ Губаха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янв 907 уриц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356"/>
            <a:ext cx="9161056" cy="4974658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6143644"/>
            <a:ext cx="6572296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Городской универмаг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янв 907 уриц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261"/>
            <a:ext cx="9143999" cy="5137265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6143644"/>
            <a:ext cx="6572296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Стадион на Верхней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Губахе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ЯНВАРЬ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1902г.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1922г.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1952г.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5357818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43702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1987г.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14300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Фотограф химического завода Николай </a:t>
            </a:r>
            <a:r>
              <a:rPr lang="ru-RU" sz="1400" dirty="0" err="1" smtClean="0"/>
              <a:t>Макарович</a:t>
            </a:r>
            <a:r>
              <a:rPr lang="ru-RU" sz="1400" dirty="0" smtClean="0"/>
              <a:t> Захаров стал призером областного фотоконкурса. Своими снимками он создал трудовую </a:t>
            </a:r>
            <a:r>
              <a:rPr lang="ru-RU" sz="1400" dirty="0" err="1" smtClean="0"/>
              <a:t>фотолетопись</a:t>
            </a:r>
            <a:r>
              <a:rPr lang="ru-RU" sz="1400" dirty="0" smtClean="0"/>
              <a:t> завода</a:t>
            </a:r>
          </a:p>
          <a:p>
            <a:pPr algn="r"/>
            <a:r>
              <a:rPr lang="ru-RU" sz="1000" dirty="0" smtClean="0"/>
              <a:t>Уральский шахтер</a:t>
            </a:r>
          </a:p>
          <a:p>
            <a:pPr algn="r"/>
            <a:r>
              <a:rPr lang="ru-RU" sz="1000" dirty="0" smtClean="0"/>
              <a:t>10 января 1987 год</a:t>
            </a:r>
          </a:p>
          <a:p>
            <a:pPr algn="r"/>
            <a:r>
              <a:rPr lang="ru-RU" sz="1000" dirty="0" smtClean="0"/>
              <a:t>Ф43.Оп.1 Д.113. Л.7</a:t>
            </a:r>
          </a:p>
        </p:txBody>
      </p:sp>
      <p:sp>
        <p:nvSpPr>
          <p:cNvPr id="17" name="Прямоугольник 16">
            <a:hlinkClick r:id="rId7" action="ppaction://hlinksldjump"/>
          </p:cNvPr>
          <p:cNvSpPr/>
          <p:nvPr/>
        </p:nvSpPr>
        <p:spPr>
          <a:xfrm>
            <a:off x="792958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1992г.</a:t>
            </a:r>
            <a:endParaRPr lang="ru-RU" sz="2400" b="1" dirty="0"/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1907г.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9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4" name="Прямоугольник 13">
            <a:hlinkClick r:id="rId3" action="ppaction://hlinksldjump"/>
          </p:cNvPr>
          <p:cNvSpPr/>
          <p:nvPr/>
        </p:nvSpPr>
        <p:spPr>
          <a:xfrm>
            <a:off x="195940" y="642918"/>
            <a:ext cx="1161350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115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hlinkClick r:id="rId8" action="ppaction://hlinksldjump"/>
          </p:cNvPr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110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4" action="ppaction://hlinksldjump"/>
          </p:cNvPr>
          <p:cNvSpPr/>
          <p:nvPr/>
        </p:nvSpPr>
        <p:spPr>
          <a:xfrm>
            <a:off x="2786050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95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hlinkClick r:id="rId5" action="ppaction://hlinksldjump"/>
          </p:cNvPr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65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>
            <a:hlinkClick r:id="rId6" action="ppaction://hlinksldjump"/>
          </p:cNvPr>
          <p:cNvSpPr/>
          <p:nvPr/>
        </p:nvSpPr>
        <p:spPr>
          <a:xfrm>
            <a:off x="5357818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43702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>
            <a:hlinkClick r:id="rId7" action="ppaction://hlinksldjump"/>
          </p:cNvPr>
          <p:cNvSpPr/>
          <p:nvPr/>
        </p:nvSpPr>
        <p:spPr>
          <a:xfrm>
            <a:off x="792958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янв 907 уриц.jpg"/>
          <p:cNvPicPr>
            <a:picLocks noChangeAspect="1"/>
          </p:cNvPicPr>
          <p:nvPr/>
        </p:nvPicPr>
        <p:blipFill>
          <a:blip r:embed="rId2"/>
          <a:srcRect b="9869"/>
          <a:stretch>
            <a:fillRect/>
          </a:stretch>
        </p:blipFill>
        <p:spPr>
          <a:xfrm>
            <a:off x="0" y="451877"/>
            <a:ext cx="9143999" cy="5334577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6143644"/>
            <a:ext cx="6572296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Музыкальная школа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янв 907 уриц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904"/>
            <a:ext cx="9144000" cy="5614988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6143644"/>
            <a:ext cx="6572296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Шахта Центральная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янв 907 уриц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7" y="0"/>
            <a:ext cx="7905773" cy="5929330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6143644"/>
            <a:ext cx="6572296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 корпус училища №13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янв 907 уриц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"/>
            <a:ext cx="9144000" cy="6858024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6143644"/>
            <a:ext cx="6572296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Школа №1 Верхняя Губаха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янв 907 уриц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"/>
            <a:ext cx="9144000" cy="6058009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6143644"/>
            <a:ext cx="6572296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Строительство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Широковской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ГРЭС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янв 907 уриц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9585" y="-24"/>
            <a:ext cx="4184829" cy="6058009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6143644"/>
            <a:ext cx="6572296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Балуев Василий Григорьевич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янв 907 уриц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7" y="21144"/>
            <a:ext cx="4686652" cy="5979623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6143644"/>
            <a:ext cx="6572296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Алюков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Николай Кириллович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янв 907 уриц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80329" y="21144"/>
            <a:ext cx="3955087" cy="5979623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6143644"/>
            <a:ext cx="6572296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Фоминых Александр Иванович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янв 907 уриц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-24"/>
            <a:ext cx="4643469" cy="6103042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6143644"/>
            <a:ext cx="6572296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Пугачев Николай Иванович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янв 907 уриц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4286" y="-24"/>
            <a:ext cx="4543989" cy="6103042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6143644"/>
            <a:ext cx="6572296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Тимофеев Анатолий Семенович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ЯНВАРЬ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1902г.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1922г.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1952г.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5357818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1967г.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6643702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1987г.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64294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Вступил в должность главы администрации города </a:t>
            </a:r>
            <a:r>
              <a:rPr lang="ru-RU" sz="1400" dirty="0" err="1" smtClean="0"/>
              <a:t>Мишустин</a:t>
            </a:r>
            <a:r>
              <a:rPr lang="ru-RU" sz="1400" dirty="0" smtClean="0"/>
              <a:t> Геннадий Иванович</a:t>
            </a:r>
            <a:endParaRPr lang="en-US" sz="1400" dirty="0" smtClean="0"/>
          </a:p>
          <a:p>
            <a:pPr algn="r"/>
            <a:r>
              <a:rPr lang="ru-RU" sz="1000" dirty="0" smtClean="0"/>
              <a:t>Ф.101. Оп.1. Д.7. Л.178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92958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1992г.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1907г.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9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1857364"/>
            <a:ext cx="6572296" cy="92869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Отдел культуры стал структурным подразделением администрации города </a:t>
            </a:r>
            <a:r>
              <a:rPr lang="ru-RU" sz="1400" dirty="0" err="1" smtClean="0"/>
              <a:t>Губахи</a:t>
            </a:r>
            <a:r>
              <a:rPr lang="ru-RU" sz="1400" dirty="0" smtClean="0"/>
              <a:t> (Постановление главы администрации от 27.01.1992 г. № 2-1)</a:t>
            </a:r>
            <a:endParaRPr lang="en-US" sz="1400" dirty="0" smtClean="0"/>
          </a:p>
          <a:p>
            <a:pPr algn="r"/>
            <a:r>
              <a:rPr lang="ru-RU" sz="1000" dirty="0" smtClean="0"/>
              <a:t>Историческая справка  Ф.31 Управления культуры </a:t>
            </a:r>
            <a:endParaRPr lang="en-US" sz="1000" dirty="0" smtClean="0"/>
          </a:p>
          <a:p>
            <a:pPr algn="r"/>
            <a:r>
              <a:rPr lang="ru-RU" sz="1000" dirty="0" smtClean="0"/>
              <a:t>администрации города </a:t>
            </a:r>
            <a:r>
              <a:rPr lang="ru-RU" sz="1000" dirty="0" err="1" smtClean="0"/>
              <a:t>Губахи</a:t>
            </a:r>
            <a:r>
              <a:rPr lang="en-US" sz="1000" dirty="0" smtClean="0"/>
              <a:t> </a:t>
            </a:r>
            <a:r>
              <a:rPr lang="ru-RU" sz="1000" dirty="0" smtClean="0"/>
              <a:t>Дело фонда 31 Л.1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00034" y="2928934"/>
            <a:ext cx="6572296" cy="107157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Администрация города </a:t>
            </a:r>
            <a:r>
              <a:rPr lang="ru-RU" sz="1400" dirty="0" err="1" smtClean="0"/>
              <a:t>Губахи</a:t>
            </a:r>
            <a:r>
              <a:rPr lang="ru-RU" sz="1400" dirty="0" smtClean="0"/>
              <a:t> начинает свою трудовую деятельность с момента  вступления в должность главы администрации (назначенного постановлением главы администрации  области от 21.01.1992 г. № 6-12</a:t>
            </a:r>
            <a:endParaRPr lang="en-US" sz="1400" dirty="0" smtClean="0"/>
          </a:p>
          <a:p>
            <a:pPr algn="r"/>
            <a:r>
              <a:rPr lang="ru-RU" sz="1000" dirty="0" smtClean="0"/>
              <a:t>Предисловие к описи Ф.14 Исполнительного комитета </a:t>
            </a:r>
            <a:r>
              <a:rPr lang="ru-RU" sz="1000" dirty="0" err="1" smtClean="0"/>
              <a:t>Губахинского</a:t>
            </a:r>
            <a:r>
              <a:rPr lang="ru-RU" sz="1000" dirty="0" smtClean="0"/>
              <a:t> </a:t>
            </a:r>
            <a:endParaRPr lang="en-US" sz="1000" dirty="0" smtClean="0"/>
          </a:p>
          <a:p>
            <a:pPr algn="r"/>
            <a:r>
              <a:rPr lang="ru-RU" sz="1000" dirty="0" smtClean="0"/>
              <a:t>городского Совета народных депутатов</a:t>
            </a:r>
            <a:r>
              <a:rPr lang="en-US" sz="1000" dirty="0" smtClean="0"/>
              <a:t> </a:t>
            </a:r>
            <a:r>
              <a:rPr lang="ru-RU" sz="1000" dirty="0" smtClean="0"/>
              <a:t>Ф.14. Оп.1. Л.3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00034" y="4143380"/>
            <a:ext cx="6572296" cy="78581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Исполком Нагорнского поссовета стал называться администрацией поселка Нагорнский с подчинением администрации города </a:t>
            </a:r>
            <a:r>
              <a:rPr lang="ru-RU" sz="1400" dirty="0" err="1" smtClean="0"/>
              <a:t>Губахи</a:t>
            </a:r>
            <a:endParaRPr lang="ru-RU" sz="1400" dirty="0" smtClean="0"/>
          </a:p>
          <a:p>
            <a:pPr algn="r"/>
            <a:r>
              <a:rPr lang="ru-RU" sz="1000" dirty="0" smtClean="0"/>
              <a:t> Предисловие к описи Ф.39.Оп.1 </a:t>
            </a:r>
          </a:p>
        </p:txBody>
      </p:sp>
      <p:sp>
        <p:nvSpPr>
          <p:cNvPr id="20" name="Прямоугольник 19">
            <a:hlinkClick r:id="rId3" action="ppaction://hlinksldjump"/>
          </p:cNvPr>
          <p:cNvSpPr/>
          <p:nvPr/>
        </p:nvSpPr>
        <p:spPr>
          <a:xfrm>
            <a:off x="195940" y="642918"/>
            <a:ext cx="1161350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115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>
            <a:hlinkClick r:id="rId8" action="ppaction://hlinksldjump"/>
          </p:cNvPr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110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>
            <a:hlinkClick r:id="rId4" action="ppaction://hlinksldjump"/>
          </p:cNvPr>
          <p:cNvSpPr/>
          <p:nvPr/>
        </p:nvSpPr>
        <p:spPr>
          <a:xfrm>
            <a:off x="2786050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95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>
            <a:hlinkClick r:id="rId5" action="ppaction://hlinksldjump"/>
          </p:cNvPr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65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/>
        </p:nvSpPr>
        <p:spPr>
          <a:xfrm>
            <a:off x="5357818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50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>
            <a:hlinkClick r:id="rId7" action="ppaction://hlinksldjump"/>
          </p:cNvPr>
          <p:cNvSpPr/>
          <p:nvPr/>
        </p:nvSpPr>
        <p:spPr>
          <a:xfrm>
            <a:off x="6643702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30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92958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янв 907 уриц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44241"/>
            <a:ext cx="5083443" cy="6027965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6143644"/>
            <a:ext cx="6572296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Цангер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Максим Моисеевич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янв 907 уриц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65354"/>
            <a:ext cx="8358246" cy="5935414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6143644"/>
            <a:ext cx="6572296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Бабкин Александр Петрович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янв 907 уриц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8383" y="65354"/>
            <a:ext cx="4295796" cy="5935414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6143644"/>
            <a:ext cx="6572296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Чулков Андрей Иванович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DSCN13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-24"/>
            <a:ext cx="8310621" cy="6232966"/>
          </a:xfrm>
          <a:prstGeom prst="rect">
            <a:avLst/>
          </a:prstGeom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6143644"/>
            <a:ext cx="6572296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Экскурсия в ГУБАХИНСКОМ АРХИВЕ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990718">
            <a:off x="6419105" y="6081818"/>
            <a:ext cx="2698199" cy="5425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ФЕВРАЛЬ</a:t>
            </a:r>
            <a:endParaRPr lang="ru-RU" dirty="0"/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5940" y="285728"/>
            <a:ext cx="116135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19</a:t>
            </a:r>
            <a:r>
              <a:rPr lang="en-US" sz="2400" b="1" dirty="0" smtClean="0">
                <a:solidFill>
                  <a:schemeClr val="tx1"/>
                </a:solidFill>
              </a:rPr>
              <a:t>5</a:t>
            </a:r>
            <a:r>
              <a:rPr lang="ru-RU" sz="2400" b="1" dirty="0" smtClean="0">
                <a:solidFill>
                  <a:schemeClr val="tx1"/>
                </a:solidFill>
              </a:rPr>
              <a:t>2г.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786050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9</a:t>
            </a:r>
            <a:r>
              <a:rPr lang="ru-RU" sz="2400" b="1" dirty="0" smtClean="0">
                <a:solidFill>
                  <a:schemeClr val="bg1"/>
                </a:solidFill>
              </a:rPr>
              <a:t>2г.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4071934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97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5357818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2002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1071546"/>
            <a:ext cx="6572296" cy="114300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В феврале 1952 года на станции Парма был организован лесоучасток - небольшое лесное предприятие </a:t>
            </a:r>
          </a:p>
          <a:p>
            <a:pPr algn="r"/>
            <a:r>
              <a:rPr lang="ru-RU" sz="1000" dirty="0" smtClean="0"/>
              <a:t>Уральский шахтер</a:t>
            </a:r>
          </a:p>
          <a:p>
            <a:pPr algn="r"/>
            <a:r>
              <a:rPr lang="ru-RU" sz="1000" dirty="0" smtClean="0"/>
              <a:t>19,26 февраля 1972 год </a:t>
            </a:r>
          </a:p>
          <a:p>
            <a:pPr algn="r"/>
            <a:r>
              <a:rPr lang="ru-RU" sz="1000" dirty="0" smtClean="0"/>
              <a:t>Ф.43.Оп.1.Д.71.</a:t>
            </a: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500166" y="285728"/>
            <a:ext cx="1143008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19</a:t>
            </a:r>
            <a:r>
              <a:rPr lang="en-US" sz="2400" b="1" dirty="0" smtClean="0">
                <a:solidFill>
                  <a:schemeClr val="bg1"/>
                </a:solidFill>
              </a:rPr>
              <a:t>72</a:t>
            </a:r>
            <a:r>
              <a:rPr lang="ru-RU" sz="2400" b="1" dirty="0" smtClean="0">
                <a:solidFill>
                  <a:schemeClr val="bg1"/>
                </a:solidFill>
              </a:rPr>
              <a:t>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142876" y="6215082"/>
            <a:ext cx="1357290" cy="43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&lt;</a:t>
            </a:r>
            <a:r>
              <a:rPr lang="ru-RU" sz="2400" b="1" dirty="0" smtClean="0"/>
              <a:t>НАЗАД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642918"/>
            <a:ext cx="1161350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65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hlinkClick r:id="rId7" action="ppaction://hlinksldjump"/>
          </p:cNvPr>
          <p:cNvSpPr/>
          <p:nvPr/>
        </p:nvSpPr>
        <p:spPr>
          <a:xfrm>
            <a:off x="1500166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45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hlinkClick r:id="rId4" action="ppaction://hlinksldjump"/>
          </p:cNvPr>
          <p:cNvSpPr/>
          <p:nvPr/>
        </p:nvSpPr>
        <p:spPr>
          <a:xfrm>
            <a:off x="2786050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25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5" action="ppaction://hlinksldjump"/>
          </p:cNvPr>
          <p:cNvSpPr/>
          <p:nvPr/>
        </p:nvSpPr>
        <p:spPr>
          <a:xfrm>
            <a:off x="4071934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20 </a:t>
            </a:r>
            <a:r>
              <a:rPr lang="ru-RU" sz="1050" b="1" dirty="0" smtClean="0">
                <a:solidFill>
                  <a:schemeClr val="tx1"/>
                </a:solidFill>
              </a:rPr>
              <a:t>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hlinkClick r:id="rId6" action="ppaction://hlinksldjump"/>
          </p:cNvPr>
          <p:cNvSpPr/>
          <p:nvPr/>
        </p:nvSpPr>
        <p:spPr>
          <a:xfrm>
            <a:off x="5357818" y="642918"/>
            <a:ext cx="1143008" cy="227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15 ЛЕТ НАЗАД</a:t>
            </a:r>
            <a:endParaRPr lang="ru-RU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12362</TotalTime>
  <Words>4506</Words>
  <Application>Microsoft Office PowerPoint</Application>
  <PresentationFormat>Экран (4:3)</PresentationFormat>
  <Paragraphs>1170</Paragraphs>
  <Slides>83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8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 Голубенко</dc:creator>
  <cp:lastModifiedBy>Пользователь</cp:lastModifiedBy>
  <cp:revision>297</cp:revision>
  <dcterms:created xsi:type="dcterms:W3CDTF">2016-01-09T21:01:23Z</dcterms:created>
  <dcterms:modified xsi:type="dcterms:W3CDTF">2017-02-10T06:39:27Z</dcterms:modified>
</cp:coreProperties>
</file>