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theme/themeOverride3.xml" ContentType="application/vnd.openxmlformats-officedocument.themeOverr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theme/themeOverride4.xml" ContentType="application/vnd.openxmlformats-officedocument.themeOverr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charts/chart2.xml" ContentType="application/vnd.openxmlformats-officedocument.drawingml.chart+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heme/themeOverride5.xml" ContentType="application/vnd.openxmlformats-officedocument.themeOverr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20"/>
  </p:notesMasterIdLst>
  <p:handoutMasterIdLst>
    <p:handoutMasterId r:id="rId121"/>
  </p:handoutMasterIdLst>
  <p:sldIdLst>
    <p:sldId id="703" r:id="rId2"/>
    <p:sldId id="704" r:id="rId3"/>
    <p:sldId id="935" r:id="rId4"/>
    <p:sldId id="705" r:id="rId5"/>
    <p:sldId id="706" r:id="rId6"/>
    <p:sldId id="897" r:id="rId7"/>
    <p:sldId id="898" r:id="rId8"/>
    <p:sldId id="707" r:id="rId9"/>
    <p:sldId id="708" r:id="rId10"/>
    <p:sldId id="709" r:id="rId11"/>
    <p:sldId id="711" r:id="rId12"/>
    <p:sldId id="710" r:id="rId13"/>
    <p:sldId id="943" r:id="rId14"/>
    <p:sldId id="937" r:id="rId15"/>
    <p:sldId id="824" r:id="rId16"/>
    <p:sldId id="825" r:id="rId17"/>
    <p:sldId id="826" r:id="rId18"/>
    <p:sldId id="829" r:id="rId19"/>
    <p:sldId id="832" r:id="rId20"/>
    <p:sldId id="834" r:id="rId21"/>
    <p:sldId id="837" r:id="rId22"/>
    <p:sldId id="840" r:id="rId23"/>
    <p:sldId id="843" r:id="rId24"/>
    <p:sldId id="771" r:id="rId25"/>
    <p:sldId id="772" r:id="rId26"/>
    <p:sldId id="775" r:id="rId27"/>
    <p:sldId id="768" r:id="rId28"/>
    <p:sldId id="767" r:id="rId29"/>
    <p:sldId id="769" r:id="rId30"/>
    <p:sldId id="774" r:id="rId31"/>
    <p:sldId id="773" r:id="rId32"/>
    <p:sldId id="725" r:id="rId33"/>
    <p:sldId id="726" r:id="rId34"/>
    <p:sldId id="727" r:id="rId35"/>
    <p:sldId id="728" r:id="rId36"/>
    <p:sldId id="729" r:id="rId37"/>
    <p:sldId id="740" r:id="rId38"/>
    <p:sldId id="741" r:id="rId39"/>
    <p:sldId id="921" r:id="rId40"/>
    <p:sldId id="884" r:id="rId41"/>
    <p:sldId id="885" r:id="rId42"/>
    <p:sldId id="886" r:id="rId43"/>
    <p:sldId id="888" r:id="rId44"/>
    <p:sldId id="887" r:id="rId45"/>
    <p:sldId id="889" r:id="rId46"/>
    <p:sldId id="890" r:id="rId47"/>
    <p:sldId id="891" r:id="rId48"/>
    <p:sldId id="895" r:id="rId49"/>
    <p:sldId id="747" r:id="rId50"/>
    <p:sldId id="938" r:id="rId51"/>
    <p:sldId id="751" r:id="rId52"/>
    <p:sldId id="752" r:id="rId53"/>
    <p:sldId id="939" r:id="rId54"/>
    <p:sldId id="940" r:id="rId55"/>
    <p:sldId id="941" r:id="rId56"/>
    <p:sldId id="942" r:id="rId57"/>
    <p:sldId id="922" r:id="rId58"/>
    <p:sldId id="899" r:id="rId59"/>
    <p:sldId id="900" r:id="rId60"/>
    <p:sldId id="901" r:id="rId61"/>
    <p:sldId id="903" r:id="rId62"/>
    <p:sldId id="846" r:id="rId63"/>
    <p:sldId id="847" r:id="rId64"/>
    <p:sldId id="848" r:id="rId65"/>
    <p:sldId id="850" r:id="rId66"/>
    <p:sldId id="851" r:id="rId67"/>
    <p:sldId id="760" r:id="rId68"/>
    <p:sldId id="761" r:id="rId69"/>
    <p:sldId id="762" r:id="rId70"/>
    <p:sldId id="763" r:id="rId71"/>
    <p:sldId id="764" r:id="rId72"/>
    <p:sldId id="777" r:id="rId73"/>
    <p:sldId id="778" r:id="rId74"/>
    <p:sldId id="780" r:id="rId75"/>
    <p:sldId id="852" r:id="rId76"/>
    <p:sldId id="853" r:id="rId77"/>
    <p:sldId id="854" r:id="rId78"/>
    <p:sldId id="803" r:id="rId79"/>
    <p:sldId id="804" r:id="rId80"/>
    <p:sldId id="807" r:id="rId81"/>
    <p:sldId id="812" r:id="rId82"/>
    <p:sldId id="784" r:id="rId83"/>
    <p:sldId id="785" r:id="rId84"/>
    <p:sldId id="789" r:id="rId85"/>
    <p:sldId id="909" r:id="rId86"/>
    <p:sldId id="793" r:id="rId87"/>
    <p:sldId id="944" r:id="rId88"/>
    <p:sldId id="715" r:id="rId89"/>
    <p:sldId id="717" r:id="rId90"/>
    <p:sldId id="719" r:id="rId91"/>
    <p:sldId id="720" r:id="rId92"/>
    <p:sldId id="936" r:id="rId93"/>
    <p:sldId id="813" r:id="rId94"/>
    <p:sldId id="815" r:id="rId95"/>
    <p:sldId id="820" r:id="rId96"/>
    <p:sldId id="822" r:id="rId97"/>
    <p:sldId id="905" r:id="rId98"/>
    <p:sldId id="794" r:id="rId99"/>
    <p:sldId id="795" r:id="rId100"/>
    <p:sldId id="796" r:id="rId101"/>
    <p:sldId id="798" r:id="rId102"/>
    <p:sldId id="930" r:id="rId103"/>
    <p:sldId id="931" r:id="rId104"/>
    <p:sldId id="932" r:id="rId105"/>
    <p:sldId id="925" r:id="rId106"/>
    <p:sldId id="926" r:id="rId107"/>
    <p:sldId id="928" r:id="rId108"/>
    <p:sldId id="927" r:id="rId109"/>
    <p:sldId id="929" r:id="rId110"/>
    <p:sldId id="866" r:id="rId111"/>
    <p:sldId id="867" r:id="rId112"/>
    <p:sldId id="868" r:id="rId113"/>
    <p:sldId id="873" r:id="rId114"/>
    <p:sldId id="874" r:id="rId115"/>
    <p:sldId id="689" r:id="rId116"/>
    <p:sldId id="912" r:id="rId117"/>
    <p:sldId id="914" r:id="rId118"/>
    <p:sldId id="917" r:id="rId119"/>
  </p:sldIdLst>
  <p:sldSz cx="9144000" cy="6858000" type="screen4x3"/>
  <p:notesSz cx="6797675" cy="9926638"/>
  <p:defaultTextStyle>
    <a:defPPr>
      <a:defRPr lang="ru-RU"/>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0000FF"/>
    <a:srgbClr val="008000"/>
    <a:srgbClr val="660066"/>
    <a:srgbClr val="FF3399"/>
    <a:srgbClr val="9966FF"/>
    <a:srgbClr val="FF0000"/>
    <a:srgbClr val="D9F4BE"/>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422" autoAdjust="0"/>
    <p:restoredTop sz="67554" autoAdjust="0"/>
  </p:normalViewPr>
  <p:slideViewPr>
    <p:cSldViewPr>
      <p:cViewPr>
        <p:scale>
          <a:sx n="75" d="100"/>
          <a:sy n="75" d="100"/>
        </p:scale>
        <p:origin x="-1098"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1040;&#1076;&#1084;&#1080;&#1085;&#1080;&#1089;&#1090;&#1088;&#1072;&#1090;&#1086;&#1088;\&#1056;&#1072;&#1073;&#1086;&#1095;&#1080;&#1081;%20&#1089;&#1090;&#1086;&#1083;\&#1041;&#1083;&#1072;&#1075;&#1086;&#1091;&#1089;&#1090;&#1088;&#1086;&#1081;&#1089;&#1090;&#1074;&#1086;%20&#1079;&#1072;%202014%20&#1075;&#1086;&#1076;.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1040;&#1076;&#1084;&#1080;&#1085;&#1080;&#1089;&#1090;&#1088;&#1072;&#1090;&#1086;&#1088;\&#1056;&#1072;&#1073;&#1086;&#1095;&#1080;&#1081;%20&#1089;&#1090;&#1086;&#1083;\&#1041;&#1083;&#1072;&#1075;&#1086;&#1091;&#1089;&#1090;&#1088;&#1086;&#1081;&#1089;&#1090;&#1074;&#1086;%20&#1079;&#1072;%202014%20&#1075;&#1086;&#1076;.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1040;&#1076;&#1084;&#1080;&#1085;&#1080;&#1089;&#1090;&#1088;&#1072;&#1090;&#1086;&#1088;\&#1056;&#1072;&#1073;&#1086;&#1095;&#1080;&#1081;%20&#1089;&#1090;&#1086;&#1083;\&#1041;&#1083;&#1072;&#1075;&#1086;&#1091;&#1089;&#1090;&#1088;&#1086;&#1081;&#1089;&#1090;&#1074;&#1086;%20&#1079;&#1072;%202014%20&#1075;&#1086;&#1076;.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sz="1600"/>
            </a:pPr>
            <a:r>
              <a:rPr lang="ru-RU" sz="1600" b="1" i="0" u="none" strike="noStrike" baseline="0">
                <a:latin typeface="Times New Roman" pitchFamily="18" charset="0"/>
                <a:cs typeface="Times New Roman" pitchFamily="18" charset="0"/>
              </a:rPr>
              <a:t>Показатели  результативности  освоения средств краевого бюджета</a:t>
            </a:r>
            <a:endParaRPr lang="ru-RU" sz="1600">
              <a:latin typeface="Times New Roman" pitchFamily="18" charset="0"/>
              <a:cs typeface="Times New Roman" pitchFamily="18" charset="0"/>
            </a:endParaRPr>
          </a:p>
        </c:rich>
      </c:tx>
      <c:layout>
        <c:manualLayout>
          <c:xMode val="edge"/>
          <c:yMode val="edge"/>
          <c:x val="0.15397555194860915"/>
          <c:y val="0.1058931860036838"/>
        </c:manualLayout>
      </c:layout>
    </c:title>
    <c:view3D>
      <c:rAngAx val="1"/>
    </c:view3D>
    <c:sideWall>
      <c:spPr>
        <a:ln>
          <a:solidFill>
            <a:schemeClr val="bg1">
              <a:lumMod val="85000"/>
            </a:schemeClr>
          </a:solidFill>
        </a:ln>
      </c:spPr>
    </c:sideWall>
    <c:backWall>
      <c:spPr>
        <a:ln>
          <a:solidFill>
            <a:schemeClr val="bg1">
              <a:lumMod val="85000"/>
            </a:schemeClr>
          </a:solidFill>
        </a:ln>
      </c:spPr>
    </c:backWall>
    <c:plotArea>
      <c:layout>
        <c:manualLayout>
          <c:layoutTarget val="inner"/>
          <c:xMode val="edge"/>
          <c:yMode val="edge"/>
          <c:x val="0.34704761394970624"/>
          <c:y val="0.20443316573380141"/>
          <c:w val="0.63838870067620002"/>
          <c:h val="0.57899914619106363"/>
        </c:manualLayout>
      </c:layout>
      <c:bar3DChart>
        <c:barDir val="col"/>
        <c:grouping val="clustered"/>
        <c:ser>
          <c:idx val="0"/>
          <c:order val="0"/>
          <c:tx>
            <c:strRef>
              <c:f>Лист2!$A$2</c:f>
              <c:strCache>
                <c:ptCount val="1"/>
                <c:pt idx="0">
                  <c:v>Перечисление из бюджета ПК, тыс. руб.</c:v>
                </c:pt>
              </c:strCache>
            </c:strRef>
          </c:tx>
          <c:spPr>
            <a:solidFill>
              <a:srgbClr val="66FFCC"/>
            </a:solidFill>
            <a:ln>
              <a:solidFill>
                <a:schemeClr val="bg1">
                  <a:lumMod val="75000"/>
                </a:schemeClr>
              </a:solidFill>
            </a:ln>
          </c:spPr>
          <c:cat>
            <c:numRef>
              <c:f>Лист2!$B$1:$C$1</c:f>
              <c:numCache>
                <c:formatCode>General</c:formatCode>
                <c:ptCount val="2"/>
                <c:pt idx="0">
                  <c:v>2013</c:v>
                </c:pt>
                <c:pt idx="1">
                  <c:v>2014</c:v>
                </c:pt>
              </c:numCache>
            </c:numRef>
          </c:cat>
          <c:val>
            <c:numRef>
              <c:f>Лист2!$B$2:$C$2</c:f>
              <c:numCache>
                <c:formatCode>#,##0.0</c:formatCode>
                <c:ptCount val="2"/>
                <c:pt idx="0">
                  <c:v>73873.940129999988</c:v>
                </c:pt>
                <c:pt idx="1">
                  <c:v>126069.65538000005</c:v>
                </c:pt>
              </c:numCache>
            </c:numRef>
          </c:val>
        </c:ser>
        <c:ser>
          <c:idx val="1"/>
          <c:order val="1"/>
          <c:tx>
            <c:strRef>
              <c:f>Лист2!$A$3</c:f>
              <c:strCache>
                <c:ptCount val="1"/>
                <c:pt idx="0">
                  <c:v>Освоение ФСР, тыс. руб.</c:v>
                </c:pt>
              </c:strCache>
            </c:strRef>
          </c:tx>
          <c:spPr>
            <a:solidFill>
              <a:srgbClr val="CC66FF"/>
            </a:solidFill>
            <a:ln>
              <a:solidFill>
                <a:schemeClr val="bg1">
                  <a:lumMod val="75000"/>
                </a:schemeClr>
              </a:solidFill>
            </a:ln>
          </c:spPr>
          <c:cat>
            <c:numRef>
              <c:f>Лист2!$B$1:$C$1</c:f>
              <c:numCache>
                <c:formatCode>General</c:formatCode>
                <c:ptCount val="2"/>
                <c:pt idx="0">
                  <c:v>2013</c:v>
                </c:pt>
                <c:pt idx="1">
                  <c:v>2014</c:v>
                </c:pt>
              </c:numCache>
            </c:numRef>
          </c:cat>
          <c:val>
            <c:numRef>
              <c:f>Лист2!$B$3:$C$3</c:f>
              <c:numCache>
                <c:formatCode>#,##0.0</c:formatCode>
                <c:ptCount val="2"/>
                <c:pt idx="0">
                  <c:v>72211.469010000001</c:v>
                </c:pt>
                <c:pt idx="1">
                  <c:v>125368.15921000039</c:v>
                </c:pt>
              </c:numCache>
            </c:numRef>
          </c:val>
        </c:ser>
        <c:shape val="box"/>
        <c:axId val="39595008"/>
        <c:axId val="39642240"/>
        <c:axId val="0"/>
      </c:bar3DChart>
      <c:catAx>
        <c:axId val="39595008"/>
        <c:scaling>
          <c:orientation val="minMax"/>
        </c:scaling>
        <c:delete val="1"/>
        <c:axPos val="b"/>
        <c:title>
          <c:tx>
            <c:rich>
              <a:bodyPr/>
              <a:lstStyle/>
              <a:p>
                <a:pPr>
                  <a:defRPr/>
                </a:pPr>
                <a:r>
                  <a:rPr lang="ru-RU"/>
                  <a:t>Годы</a:t>
                </a:r>
              </a:p>
            </c:rich>
          </c:tx>
          <c:layout>
            <c:manualLayout>
              <c:xMode val="edge"/>
              <c:yMode val="edge"/>
              <c:x val="0.90003092462961876"/>
              <c:y val="0.700975085583188"/>
            </c:manualLayout>
          </c:layout>
        </c:title>
        <c:numFmt formatCode="General" sourceLinked="1"/>
        <c:tickLblPos val="none"/>
        <c:crossAx val="39642240"/>
        <c:crosses val="autoZero"/>
        <c:auto val="1"/>
        <c:lblAlgn val="ctr"/>
        <c:lblOffset val="100"/>
      </c:catAx>
      <c:valAx>
        <c:axId val="39642240"/>
        <c:scaling>
          <c:orientation val="minMax"/>
          <c:max val="130000"/>
        </c:scaling>
        <c:axPos val="l"/>
        <c:majorGridlines/>
        <c:title>
          <c:tx>
            <c:rich>
              <a:bodyPr rot="-5400000" vert="horz"/>
              <a:lstStyle/>
              <a:p>
                <a:pPr>
                  <a:defRPr>
                    <a:latin typeface="Times New Roman" pitchFamily="18" charset="0"/>
                    <a:cs typeface="Times New Roman" pitchFamily="18" charset="0"/>
                  </a:defRPr>
                </a:pPr>
                <a:r>
                  <a:rPr lang="ru-RU">
                    <a:latin typeface="Times New Roman" pitchFamily="18" charset="0"/>
                    <a:cs typeface="Times New Roman" pitchFamily="18" charset="0"/>
                  </a:rPr>
                  <a:t>тыс. рублей</a:t>
                </a:r>
              </a:p>
            </c:rich>
          </c:tx>
        </c:title>
        <c:numFmt formatCode="#,##0.0" sourceLinked="1"/>
        <c:tickLblPos val="nextTo"/>
        <c:txPr>
          <a:bodyPr/>
          <a:lstStyle/>
          <a:p>
            <a:pPr>
              <a:defRPr>
                <a:latin typeface="Times New Roman" pitchFamily="18" charset="0"/>
                <a:cs typeface="Times New Roman" pitchFamily="18" charset="0"/>
              </a:defRPr>
            </a:pPr>
            <a:endParaRPr lang="ru-RU"/>
          </a:p>
        </c:txPr>
        <c:crossAx val="39595008"/>
        <c:crosses val="autoZero"/>
        <c:crossBetween val="between"/>
        <c:majorUnit val="25000"/>
      </c:valAx>
      <c:dTable>
        <c:showHorzBorder val="1"/>
        <c:showVertBorder val="1"/>
        <c:showOutline val="1"/>
        <c:showKeys val="1"/>
        <c:txPr>
          <a:bodyPr/>
          <a:lstStyle/>
          <a:p>
            <a:pPr rtl="0">
              <a:defRPr>
                <a:latin typeface="Times New Roman" pitchFamily="18" charset="0"/>
                <a:cs typeface="Times New Roman" pitchFamily="18" charset="0"/>
              </a:defRPr>
            </a:pPr>
            <a:endParaRPr lang="ru-RU"/>
          </a:p>
        </c:txPr>
      </c:dTable>
    </c:plotArea>
    <c:plotVisOnly val="1"/>
  </c:chart>
  <c:spPr>
    <a:ln>
      <a:no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ru-RU" sz="1200" b="1" i="0" u="none" strike="noStrike" baseline="0">
                <a:latin typeface="Times New Roman" pitchFamily="18" charset="0"/>
                <a:cs typeface="Times New Roman" pitchFamily="18" charset="0"/>
              </a:rPr>
              <a:t>Количество переселенных граждан </a:t>
            </a:r>
            <a:endParaRPr lang="ru-RU" sz="1200">
              <a:latin typeface="Times New Roman" pitchFamily="18" charset="0"/>
              <a:cs typeface="Times New Roman" pitchFamily="18" charset="0"/>
            </a:endParaRPr>
          </a:p>
        </c:rich>
      </c:tx>
    </c:title>
    <c:view3D>
      <c:rAngAx val="1"/>
    </c:view3D>
    <c:plotArea>
      <c:layout>
        <c:manualLayout>
          <c:layoutTarget val="inner"/>
          <c:xMode val="edge"/>
          <c:yMode val="edge"/>
          <c:x val="0.32705424321960003"/>
          <c:y val="0.12579736510758074"/>
          <c:w val="0.63323556430446193"/>
          <c:h val="0.64734416083398161"/>
        </c:manualLayout>
      </c:layout>
      <c:bar3DChart>
        <c:barDir val="col"/>
        <c:grouping val="clustered"/>
        <c:ser>
          <c:idx val="0"/>
          <c:order val="0"/>
          <c:tx>
            <c:strRef>
              <c:f>Лист3!$A$6</c:f>
              <c:strCache>
                <c:ptCount val="1"/>
                <c:pt idx="0">
                  <c:v>Количество семей </c:v>
                </c:pt>
              </c:strCache>
            </c:strRef>
          </c:tx>
          <c:spPr>
            <a:solidFill>
              <a:srgbClr val="33CC33"/>
            </a:solidFill>
            <a:ln>
              <a:solidFill>
                <a:schemeClr val="bg1">
                  <a:lumMod val="75000"/>
                </a:schemeClr>
              </a:solidFill>
            </a:ln>
          </c:spPr>
          <c:cat>
            <c:numRef>
              <c:f>Лист3!$B$5:$C$5</c:f>
              <c:numCache>
                <c:formatCode>General</c:formatCode>
                <c:ptCount val="2"/>
                <c:pt idx="0">
                  <c:v>2013</c:v>
                </c:pt>
                <c:pt idx="1">
                  <c:v>2014</c:v>
                </c:pt>
              </c:numCache>
            </c:numRef>
          </c:cat>
          <c:val>
            <c:numRef>
              <c:f>Лист3!$B$6:$C$6</c:f>
              <c:numCache>
                <c:formatCode>0</c:formatCode>
                <c:ptCount val="2"/>
                <c:pt idx="0">
                  <c:v>4</c:v>
                </c:pt>
                <c:pt idx="1">
                  <c:v>25</c:v>
                </c:pt>
              </c:numCache>
            </c:numRef>
          </c:val>
        </c:ser>
        <c:ser>
          <c:idx val="1"/>
          <c:order val="1"/>
          <c:tx>
            <c:strRef>
              <c:f>Лист3!$A$7</c:f>
              <c:strCache>
                <c:ptCount val="1"/>
                <c:pt idx="0">
                  <c:v>Количество человек</c:v>
                </c:pt>
              </c:strCache>
            </c:strRef>
          </c:tx>
          <c:spPr>
            <a:solidFill>
              <a:srgbClr val="9966FF"/>
            </a:solidFill>
            <a:ln>
              <a:solidFill>
                <a:schemeClr val="bg1">
                  <a:lumMod val="75000"/>
                </a:schemeClr>
              </a:solidFill>
            </a:ln>
          </c:spPr>
          <c:cat>
            <c:numRef>
              <c:f>Лист3!$B$5:$C$5</c:f>
              <c:numCache>
                <c:formatCode>General</c:formatCode>
                <c:ptCount val="2"/>
                <c:pt idx="0">
                  <c:v>2013</c:v>
                </c:pt>
                <c:pt idx="1">
                  <c:v>2014</c:v>
                </c:pt>
              </c:numCache>
            </c:numRef>
          </c:cat>
          <c:val>
            <c:numRef>
              <c:f>Лист3!$B$7:$C$7</c:f>
              <c:numCache>
                <c:formatCode>0</c:formatCode>
                <c:ptCount val="2"/>
                <c:pt idx="0">
                  <c:v>11</c:v>
                </c:pt>
                <c:pt idx="1">
                  <c:v>54</c:v>
                </c:pt>
              </c:numCache>
            </c:numRef>
          </c:val>
        </c:ser>
        <c:shape val="box"/>
        <c:axId val="39956864"/>
        <c:axId val="39958784"/>
        <c:axId val="0"/>
      </c:bar3DChart>
      <c:catAx>
        <c:axId val="39956864"/>
        <c:scaling>
          <c:orientation val="minMax"/>
        </c:scaling>
        <c:axPos val="b"/>
        <c:title>
          <c:tx>
            <c:rich>
              <a:bodyPr/>
              <a:lstStyle/>
              <a:p>
                <a:pPr>
                  <a:defRPr>
                    <a:latin typeface="Times New Roman" pitchFamily="18" charset="0"/>
                    <a:cs typeface="Times New Roman" pitchFamily="18" charset="0"/>
                  </a:defRPr>
                </a:pPr>
                <a:r>
                  <a:rPr lang="ru-RU">
                    <a:latin typeface="Times New Roman" pitchFamily="18" charset="0"/>
                    <a:cs typeface="Times New Roman" pitchFamily="18" charset="0"/>
                  </a:rPr>
                  <a:t>Годы</a:t>
                </a:r>
              </a:p>
            </c:rich>
          </c:tx>
          <c:layout>
            <c:manualLayout>
              <c:xMode val="edge"/>
              <c:yMode val="edge"/>
              <c:x val="0.85324026641728901"/>
              <c:y val="0.60593169241762546"/>
            </c:manualLayout>
          </c:layout>
        </c:title>
        <c:numFmt formatCode="General" sourceLinked="1"/>
        <c:tickLblPos val="nextTo"/>
        <c:crossAx val="39958784"/>
        <c:crosses val="autoZero"/>
        <c:auto val="1"/>
        <c:lblAlgn val="ctr"/>
        <c:lblOffset val="100"/>
      </c:catAx>
      <c:valAx>
        <c:axId val="39958784"/>
        <c:scaling>
          <c:orientation val="minMax"/>
        </c:scaling>
        <c:axPos val="l"/>
        <c:majorGridlines/>
        <c:title>
          <c:tx>
            <c:rich>
              <a:bodyPr rot="-5400000" vert="horz"/>
              <a:lstStyle/>
              <a:p>
                <a:pPr>
                  <a:defRPr>
                    <a:latin typeface="Times New Roman" pitchFamily="18" charset="0"/>
                    <a:cs typeface="Times New Roman" pitchFamily="18" charset="0"/>
                  </a:defRPr>
                </a:pPr>
                <a:r>
                  <a:rPr lang="ru-RU">
                    <a:latin typeface="Times New Roman" pitchFamily="18" charset="0"/>
                    <a:cs typeface="Times New Roman" pitchFamily="18" charset="0"/>
                  </a:rPr>
                  <a:t>Единицы изм.</a:t>
                </a:r>
              </a:p>
            </c:rich>
          </c:tx>
          <c:layout>
            <c:manualLayout>
              <c:xMode val="edge"/>
              <c:yMode val="edge"/>
              <c:x val="0.19051485705172441"/>
              <c:y val="0.21596301705788831"/>
            </c:manualLayout>
          </c:layout>
        </c:title>
        <c:numFmt formatCode="0" sourceLinked="1"/>
        <c:tickLblPos val="nextTo"/>
        <c:crossAx val="39956864"/>
        <c:crosses val="autoZero"/>
        <c:crossBetween val="between"/>
      </c:valAx>
      <c:dTable>
        <c:showHorzBorder val="1"/>
        <c:showVertBorder val="1"/>
        <c:showOutline val="1"/>
        <c:showKeys val="1"/>
        <c:txPr>
          <a:bodyPr/>
          <a:lstStyle/>
          <a:p>
            <a:pPr rtl="0">
              <a:defRPr>
                <a:latin typeface="Times New Roman" pitchFamily="18" charset="0"/>
                <a:cs typeface="Times New Roman" pitchFamily="18" charset="0"/>
              </a:defRPr>
            </a:pPr>
            <a:endParaRPr lang="ru-RU"/>
          </a:p>
        </c:txPr>
      </c:dTable>
    </c:plotArea>
    <c:plotVisOnly val="1"/>
  </c:chart>
  <c:spPr>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sz="1200">
                <a:latin typeface="Times New Roman" pitchFamily="18" charset="0"/>
                <a:cs typeface="Times New Roman" pitchFamily="18" charset="0"/>
              </a:defRPr>
            </a:pPr>
            <a:r>
              <a:rPr lang="ru-RU" sz="1200">
                <a:latin typeface="Times New Roman" pitchFamily="18" charset="0"/>
                <a:cs typeface="Times New Roman" pitchFamily="18" charset="0"/>
              </a:rPr>
              <a:t>Объем средств, тыс. рублей</a:t>
            </a:r>
          </a:p>
        </c:rich>
      </c:tx>
    </c:title>
    <c:view3D>
      <c:rotX val="30"/>
      <c:perspective val="30"/>
    </c:view3D>
    <c:plotArea>
      <c:layout>
        <c:manualLayout>
          <c:layoutTarget val="inner"/>
          <c:xMode val="edge"/>
          <c:yMode val="edge"/>
          <c:x val="3.8871793479920741E-3"/>
          <c:y val="0.12656261572788208"/>
          <c:w val="0.7685317437430238"/>
          <c:h val="0.81032200125911935"/>
        </c:manualLayout>
      </c:layout>
      <c:pie3DChart>
        <c:varyColors val="1"/>
        <c:ser>
          <c:idx val="0"/>
          <c:order val="0"/>
          <c:tx>
            <c:strRef>
              <c:f>Лист3!$F$2</c:f>
              <c:strCache>
                <c:ptCount val="1"/>
                <c:pt idx="0">
                  <c:v>Объем средств</c:v>
                </c:pt>
              </c:strCache>
            </c:strRef>
          </c:tx>
          <c:spPr>
            <a:ln>
              <a:solidFill>
                <a:schemeClr val="bg1">
                  <a:lumMod val="75000"/>
                </a:schemeClr>
              </a:solidFill>
            </a:ln>
          </c:spPr>
          <c:explosion val="25"/>
          <c:dPt>
            <c:idx val="0"/>
            <c:spPr>
              <a:solidFill>
                <a:srgbClr val="33CC33"/>
              </a:solidFill>
              <a:ln>
                <a:solidFill>
                  <a:schemeClr val="bg1">
                    <a:lumMod val="75000"/>
                  </a:schemeClr>
                </a:solidFill>
              </a:ln>
            </c:spPr>
          </c:dPt>
          <c:dPt>
            <c:idx val="1"/>
            <c:spPr>
              <a:solidFill>
                <a:srgbClr val="9966FF"/>
              </a:solidFill>
              <a:ln>
                <a:solidFill>
                  <a:schemeClr val="bg1">
                    <a:lumMod val="75000"/>
                  </a:schemeClr>
                </a:solidFill>
              </a:ln>
            </c:spPr>
          </c:dPt>
          <c:dLbls>
            <c:dLbl>
              <c:idx val="0"/>
              <c:layout>
                <c:manualLayout>
                  <c:x val="0.10277777777777777"/>
                  <c:y val="-7.407407407407407E-2"/>
                </c:manualLayout>
              </c:layout>
              <c:dLblPos val="bestFit"/>
              <c:showVal val="1"/>
            </c:dLbl>
            <c:dLbl>
              <c:idx val="1"/>
              <c:layout>
                <c:manualLayout>
                  <c:x val="-8.6111111111110819E-2"/>
                  <c:y val="3.7037037037037056E-2"/>
                </c:manualLayout>
              </c:layout>
              <c:tx>
                <c:rich>
                  <a:bodyPr/>
                  <a:lstStyle/>
                  <a:p>
                    <a:r>
                      <a:rPr lang="en-US" sz="1400"/>
                      <a:t>3</a:t>
                    </a:r>
                    <a:r>
                      <a:rPr lang="en-US" sz="1000"/>
                      <a:t>8 750,6</a:t>
                    </a:r>
                  </a:p>
                </c:rich>
              </c:tx>
              <c:dLblPos val="bestFit"/>
              <c:showVal val="1"/>
            </c:dLbl>
            <c:txPr>
              <a:bodyPr/>
              <a:lstStyle/>
              <a:p>
                <a:pPr>
                  <a:defRPr sz="1400" b="1">
                    <a:latin typeface="Times New Roman" pitchFamily="18" charset="0"/>
                    <a:cs typeface="Times New Roman" pitchFamily="18" charset="0"/>
                  </a:defRPr>
                </a:pPr>
                <a:endParaRPr lang="ru-RU"/>
              </a:p>
            </c:txPr>
            <c:dLblPos val="outEnd"/>
            <c:showVal val="1"/>
            <c:showLeaderLines val="1"/>
          </c:dLbls>
          <c:cat>
            <c:numRef>
              <c:f>Лист3!$G$1:$H$1</c:f>
              <c:numCache>
                <c:formatCode>General</c:formatCode>
                <c:ptCount val="2"/>
                <c:pt idx="0">
                  <c:v>2013</c:v>
                </c:pt>
                <c:pt idx="1">
                  <c:v>2014</c:v>
                </c:pt>
              </c:numCache>
            </c:numRef>
          </c:cat>
          <c:val>
            <c:numRef>
              <c:f>Лист3!$G$2:$H$2</c:f>
              <c:numCache>
                <c:formatCode>#,##0.0</c:formatCode>
                <c:ptCount val="2"/>
                <c:pt idx="0">
                  <c:v>7156.1</c:v>
                </c:pt>
                <c:pt idx="1">
                  <c:v>38750.6</c:v>
                </c:pt>
              </c:numCache>
            </c:numRef>
          </c:val>
        </c:ser>
        <c:dLbls>
          <c:showVal val="1"/>
        </c:dLbls>
      </c:pie3DChart>
    </c:plotArea>
    <c:legend>
      <c:legendPos val="r"/>
      <c:layout>
        <c:manualLayout>
          <c:xMode val="edge"/>
          <c:yMode val="edge"/>
          <c:x val="0.74367071697806375"/>
          <c:y val="0.45631880022590293"/>
          <c:w val="0.22638614440710841"/>
          <c:h val="0.19059724253835891"/>
        </c:manualLayout>
      </c:layout>
      <c:txPr>
        <a:bodyPr/>
        <a:lstStyle/>
        <a:p>
          <a:pPr>
            <a:defRPr sz="1600"/>
          </a:pPr>
          <a:endParaRPr lang="ru-RU"/>
        </a:p>
      </c:txPr>
    </c:legend>
    <c:plotVisOnly val="1"/>
  </c:chart>
  <c:spPr>
    <a:ln>
      <a:noFill/>
    </a:ln>
  </c:spPr>
  <c:externalData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ED0EC-B608-4698-BA49-97BADEBD264A}" type="doc">
      <dgm:prSet loTypeId="urn:microsoft.com/office/officeart/2005/8/layout/process4" loCatId="list" qsTypeId="urn:microsoft.com/office/officeart/2005/8/quickstyle/simple1#1" qsCatId="simple" csTypeId="urn:microsoft.com/office/officeart/2005/8/colors/accent1_2#1" csCatId="accent1" phldr="1"/>
      <dgm:spPr/>
      <dgm:t>
        <a:bodyPr/>
        <a:lstStyle/>
        <a:p>
          <a:endParaRPr lang="ru-RU"/>
        </a:p>
      </dgm:t>
    </dgm:pt>
    <dgm:pt modelId="{8FACB85A-B67E-434B-88E1-E8B8820A5826}">
      <dgm:prSet phldrT="[Текст]" custT="1"/>
      <dgm:spPr/>
      <dgm:t>
        <a:bodyPr/>
        <a:lstStyle/>
        <a:p>
          <a:r>
            <a:rPr lang="ru-RU" sz="2700" b="1" dirty="0" smtClean="0">
              <a:latin typeface="Times New Roman" pitchFamily="18" charset="0"/>
              <a:cs typeface="Times New Roman" pitchFamily="18" charset="0"/>
            </a:rPr>
            <a:t>Можно ли освоить 1 </a:t>
          </a:r>
          <a:r>
            <a:rPr lang="ru-RU" sz="2700" b="1" dirty="0" err="1" smtClean="0">
              <a:latin typeface="Times New Roman" pitchFamily="18" charset="0"/>
              <a:cs typeface="Times New Roman" pitchFamily="18" charset="0"/>
            </a:rPr>
            <a:t>млрд</a:t>
          </a:r>
          <a:r>
            <a:rPr lang="ru-RU" sz="2700" b="1" dirty="0" smtClean="0">
              <a:latin typeface="Times New Roman" pitchFamily="18" charset="0"/>
              <a:cs typeface="Times New Roman" pitchFamily="18" charset="0"/>
            </a:rPr>
            <a:t> рублей?</a:t>
          </a:r>
          <a:endParaRPr lang="ru-RU" sz="2700" b="1" dirty="0">
            <a:latin typeface="Times New Roman" pitchFamily="18" charset="0"/>
            <a:cs typeface="Times New Roman" pitchFamily="18" charset="0"/>
          </a:endParaRPr>
        </a:p>
      </dgm:t>
    </dgm:pt>
    <dgm:pt modelId="{338E920F-DF0F-4F17-8002-4F4ED54DF958}" type="parTrans" cxnId="{C424F29E-CFAF-47E6-BD35-DE96F387D18B}">
      <dgm:prSet/>
      <dgm:spPr/>
      <dgm:t>
        <a:bodyPr/>
        <a:lstStyle/>
        <a:p>
          <a:endParaRPr lang="ru-RU"/>
        </a:p>
      </dgm:t>
    </dgm:pt>
    <dgm:pt modelId="{CD994741-5DCA-4A12-881A-AEC60E3CCE6B}" type="sibTrans" cxnId="{C424F29E-CFAF-47E6-BD35-DE96F387D18B}">
      <dgm:prSet/>
      <dgm:spPr/>
      <dgm:t>
        <a:bodyPr/>
        <a:lstStyle/>
        <a:p>
          <a:endParaRPr lang="ru-RU"/>
        </a:p>
      </dgm:t>
    </dgm:pt>
    <dgm:pt modelId="{4480A806-9F9B-441F-8713-C40A946F9A48}">
      <dgm:prSet phldrT="[Текст]" custT="1"/>
      <dgm:spPr/>
      <dgm:t>
        <a:bodyPr/>
        <a:lstStyle/>
        <a:p>
          <a:r>
            <a:rPr lang="ru-RU" sz="2700" b="1" dirty="0" smtClean="0">
              <a:latin typeface="Times New Roman" pitchFamily="18" charset="0"/>
              <a:cs typeface="Times New Roman" pitchFamily="18" charset="0"/>
            </a:rPr>
            <a:t>Можно!!!</a:t>
          </a:r>
          <a:endParaRPr lang="ru-RU" sz="2700" b="1" dirty="0">
            <a:latin typeface="Times New Roman" pitchFamily="18" charset="0"/>
            <a:cs typeface="Times New Roman" pitchFamily="18" charset="0"/>
          </a:endParaRPr>
        </a:p>
      </dgm:t>
    </dgm:pt>
    <dgm:pt modelId="{5670AD72-5A04-488E-96B4-DB024B4533C0}" type="parTrans" cxnId="{78E497B5-F46F-4934-8561-2E54FDD93824}">
      <dgm:prSet/>
      <dgm:spPr/>
      <dgm:t>
        <a:bodyPr/>
        <a:lstStyle/>
        <a:p>
          <a:endParaRPr lang="ru-RU"/>
        </a:p>
      </dgm:t>
    </dgm:pt>
    <dgm:pt modelId="{24B0EDF6-9AAF-4AE5-9EAC-5AE26932F939}" type="sibTrans" cxnId="{78E497B5-F46F-4934-8561-2E54FDD93824}">
      <dgm:prSet/>
      <dgm:spPr/>
      <dgm:t>
        <a:bodyPr/>
        <a:lstStyle/>
        <a:p>
          <a:endParaRPr lang="ru-RU"/>
        </a:p>
      </dgm:t>
    </dgm:pt>
    <dgm:pt modelId="{608ADFC3-6EF8-4391-B442-40EC0F95F5E3}">
      <dgm:prSet phldrT="[Текст]" custT="1"/>
      <dgm:spPr/>
      <dgm:t>
        <a:bodyPr/>
        <a:lstStyle/>
        <a:p>
          <a:r>
            <a:rPr lang="ru-RU" sz="2700" b="1" dirty="0" smtClean="0">
              <a:latin typeface="Times New Roman" pitchFamily="18" charset="0"/>
              <a:cs typeface="Times New Roman" pitchFamily="18" charset="0"/>
            </a:rPr>
            <a:t>При условии, что у Вас есть</a:t>
          </a:r>
          <a:endParaRPr lang="ru-RU" sz="2700" b="1" dirty="0">
            <a:latin typeface="Times New Roman" pitchFamily="18" charset="0"/>
            <a:cs typeface="Times New Roman" pitchFamily="18" charset="0"/>
          </a:endParaRPr>
        </a:p>
      </dgm:t>
    </dgm:pt>
    <dgm:pt modelId="{D9B26B7F-52CE-44EF-8488-9220596ABB11}" type="parTrans" cxnId="{1547FC81-E405-4562-AE3B-9174B7AEBCC2}">
      <dgm:prSet/>
      <dgm:spPr/>
      <dgm:t>
        <a:bodyPr/>
        <a:lstStyle/>
        <a:p>
          <a:endParaRPr lang="ru-RU"/>
        </a:p>
      </dgm:t>
    </dgm:pt>
    <dgm:pt modelId="{1080FD07-C7A0-4969-A46A-827EDAF8ACBE}" type="sibTrans" cxnId="{1547FC81-E405-4562-AE3B-9174B7AEBCC2}">
      <dgm:prSet/>
      <dgm:spPr/>
      <dgm:t>
        <a:bodyPr/>
        <a:lstStyle/>
        <a:p>
          <a:endParaRPr lang="ru-RU"/>
        </a:p>
      </dgm:t>
    </dgm:pt>
    <dgm:pt modelId="{A54942EB-8DF4-4E56-87F0-5549AFEA9E47}">
      <dgm:prSet phldrT="[Текст]" custT="1"/>
      <dgm:spPr/>
      <dgm:t>
        <a:bodyPr/>
        <a:lstStyle/>
        <a:p>
          <a:r>
            <a:rPr lang="ru-RU" sz="2100" b="1" dirty="0" smtClean="0">
              <a:solidFill>
                <a:srgbClr val="0000FF"/>
              </a:solidFill>
              <a:latin typeface="Times New Roman" pitchFamily="18" charset="0"/>
              <a:cs typeface="Times New Roman" pitchFamily="18" charset="0"/>
            </a:rPr>
            <a:t>Программный бюджет</a:t>
          </a:r>
          <a:endParaRPr lang="ru-RU" sz="2100" b="1" dirty="0">
            <a:solidFill>
              <a:srgbClr val="0000FF"/>
            </a:solidFill>
            <a:latin typeface="Times New Roman" pitchFamily="18" charset="0"/>
            <a:cs typeface="Times New Roman" pitchFamily="18" charset="0"/>
          </a:endParaRPr>
        </a:p>
      </dgm:t>
    </dgm:pt>
    <dgm:pt modelId="{4738B9AB-78CB-44C9-90FA-BFCD360EF4C8}" type="parTrans" cxnId="{00EFF56D-234C-4957-9A89-57B837A4A439}">
      <dgm:prSet/>
      <dgm:spPr/>
      <dgm:t>
        <a:bodyPr/>
        <a:lstStyle/>
        <a:p>
          <a:endParaRPr lang="ru-RU"/>
        </a:p>
      </dgm:t>
    </dgm:pt>
    <dgm:pt modelId="{70D3EC4B-D665-4348-A3B7-BE58DC0E59FE}" type="sibTrans" cxnId="{00EFF56D-234C-4957-9A89-57B837A4A439}">
      <dgm:prSet/>
      <dgm:spPr/>
      <dgm:t>
        <a:bodyPr/>
        <a:lstStyle/>
        <a:p>
          <a:endParaRPr lang="ru-RU"/>
        </a:p>
      </dgm:t>
    </dgm:pt>
    <dgm:pt modelId="{0150F5DD-500D-4EB0-96DF-709015F050C4}">
      <dgm:prSet phldrT="[Текст]"/>
      <dgm:spPr/>
      <dgm:t>
        <a:bodyPr/>
        <a:lstStyle/>
        <a:p>
          <a:r>
            <a:rPr lang="ru-RU" b="1" dirty="0" smtClean="0">
              <a:solidFill>
                <a:srgbClr val="0000FF"/>
              </a:solidFill>
              <a:latin typeface="Times New Roman" pitchFamily="18" charset="0"/>
              <a:cs typeface="Times New Roman" pitchFamily="18" charset="0"/>
            </a:rPr>
            <a:t>Эффективно построенное взаимодействие всех уровней власти и бизнеса</a:t>
          </a:r>
          <a:endParaRPr lang="ru-RU" b="1" dirty="0">
            <a:solidFill>
              <a:srgbClr val="0000FF"/>
            </a:solidFill>
            <a:latin typeface="Times New Roman" pitchFamily="18" charset="0"/>
            <a:cs typeface="Times New Roman" pitchFamily="18" charset="0"/>
          </a:endParaRPr>
        </a:p>
      </dgm:t>
    </dgm:pt>
    <dgm:pt modelId="{2C13C9D5-4161-4FEE-95E0-4B3509C8EEA1}" type="parTrans" cxnId="{58029D26-6502-47E3-85E4-05BCF96875A1}">
      <dgm:prSet/>
      <dgm:spPr/>
      <dgm:t>
        <a:bodyPr/>
        <a:lstStyle/>
        <a:p>
          <a:endParaRPr lang="ru-RU"/>
        </a:p>
      </dgm:t>
    </dgm:pt>
    <dgm:pt modelId="{F9743CF4-644E-465C-803B-6E75BCA827FA}" type="sibTrans" cxnId="{58029D26-6502-47E3-85E4-05BCF96875A1}">
      <dgm:prSet/>
      <dgm:spPr/>
      <dgm:t>
        <a:bodyPr/>
        <a:lstStyle/>
        <a:p>
          <a:endParaRPr lang="ru-RU"/>
        </a:p>
      </dgm:t>
    </dgm:pt>
    <dgm:pt modelId="{5DD5F9FB-F286-44B0-942E-E1814326C6A7}" type="pres">
      <dgm:prSet presAssocID="{792ED0EC-B608-4698-BA49-97BADEBD264A}" presName="Name0" presStyleCnt="0">
        <dgm:presLayoutVars>
          <dgm:dir/>
          <dgm:animLvl val="lvl"/>
          <dgm:resizeHandles val="exact"/>
        </dgm:presLayoutVars>
      </dgm:prSet>
      <dgm:spPr/>
      <dgm:t>
        <a:bodyPr/>
        <a:lstStyle/>
        <a:p>
          <a:endParaRPr lang="ru-RU"/>
        </a:p>
      </dgm:t>
    </dgm:pt>
    <dgm:pt modelId="{B68844EB-EB20-4905-9101-C109E24E7A1B}" type="pres">
      <dgm:prSet presAssocID="{608ADFC3-6EF8-4391-B442-40EC0F95F5E3}" presName="boxAndChildren" presStyleCnt="0"/>
      <dgm:spPr/>
    </dgm:pt>
    <dgm:pt modelId="{B14FFC48-323A-42EE-861A-E4A2B280F3EF}" type="pres">
      <dgm:prSet presAssocID="{608ADFC3-6EF8-4391-B442-40EC0F95F5E3}" presName="parentTextBox" presStyleLbl="node1" presStyleIdx="0" presStyleCnt="3"/>
      <dgm:spPr/>
      <dgm:t>
        <a:bodyPr/>
        <a:lstStyle/>
        <a:p>
          <a:endParaRPr lang="ru-RU"/>
        </a:p>
      </dgm:t>
    </dgm:pt>
    <dgm:pt modelId="{4E6412F0-BC6A-4D8A-8050-653E946AABCD}" type="pres">
      <dgm:prSet presAssocID="{608ADFC3-6EF8-4391-B442-40EC0F95F5E3}" presName="entireBox" presStyleLbl="node1" presStyleIdx="0" presStyleCnt="3"/>
      <dgm:spPr/>
      <dgm:t>
        <a:bodyPr/>
        <a:lstStyle/>
        <a:p>
          <a:endParaRPr lang="ru-RU"/>
        </a:p>
      </dgm:t>
    </dgm:pt>
    <dgm:pt modelId="{65FA6627-38A0-4C7E-BDCB-3FABCFF20BC3}" type="pres">
      <dgm:prSet presAssocID="{608ADFC3-6EF8-4391-B442-40EC0F95F5E3}" presName="descendantBox" presStyleCnt="0"/>
      <dgm:spPr/>
    </dgm:pt>
    <dgm:pt modelId="{B59A4146-540D-4107-BD2C-C62FE2E6444B}" type="pres">
      <dgm:prSet presAssocID="{A54942EB-8DF4-4E56-87F0-5549AFEA9E47}" presName="childTextBox" presStyleLbl="fgAccFollowNode1" presStyleIdx="0" presStyleCnt="2">
        <dgm:presLayoutVars>
          <dgm:bulletEnabled val="1"/>
        </dgm:presLayoutVars>
      </dgm:prSet>
      <dgm:spPr/>
      <dgm:t>
        <a:bodyPr/>
        <a:lstStyle/>
        <a:p>
          <a:endParaRPr lang="ru-RU"/>
        </a:p>
      </dgm:t>
    </dgm:pt>
    <dgm:pt modelId="{036F2169-EE1C-4ACF-BDC6-64B197D3C758}" type="pres">
      <dgm:prSet presAssocID="{0150F5DD-500D-4EB0-96DF-709015F050C4}" presName="childTextBox" presStyleLbl="fgAccFollowNode1" presStyleIdx="1" presStyleCnt="2">
        <dgm:presLayoutVars>
          <dgm:bulletEnabled val="1"/>
        </dgm:presLayoutVars>
      </dgm:prSet>
      <dgm:spPr/>
      <dgm:t>
        <a:bodyPr/>
        <a:lstStyle/>
        <a:p>
          <a:endParaRPr lang="ru-RU"/>
        </a:p>
      </dgm:t>
    </dgm:pt>
    <dgm:pt modelId="{F052AEC8-49AE-4861-A384-8A1726691618}" type="pres">
      <dgm:prSet presAssocID="{24B0EDF6-9AAF-4AE5-9EAC-5AE26932F939}" presName="sp" presStyleCnt="0"/>
      <dgm:spPr/>
    </dgm:pt>
    <dgm:pt modelId="{EA08385F-B6A9-4E81-8034-1E89BD576CD6}" type="pres">
      <dgm:prSet presAssocID="{4480A806-9F9B-441F-8713-C40A946F9A48}" presName="arrowAndChildren" presStyleCnt="0"/>
      <dgm:spPr/>
    </dgm:pt>
    <dgm:pt modelId="{A5E663C0-F314-4299-AEEA-D71077017861}" type="pres">
      <dgm:prSet presAssocID="{4480A806-9F9B-441F-8713-C40A946F9A48}" presName="parentTextArrow" presStyleLbl="node1" presStyleIdx="1" presStyleCnt="3"/>
      <dgm:spPr/>
      <dgm:t>
        <a:bodyPr/>
        <a:lstStyle/>
        <a:p>
          <a:endParaRPr lang="ru-RU"/>
        </a:p>
      </dgm:t>
    </dgm:pt>
    <dgm:pt modelId="{FDE9C484-ACC9-49C3-BAD8-E074EA0EFECF}" type="pres">
      <dgm:prSet presAssocID="{CD994741-5DCA-4A12-881A-AEC60E3CCE6B}" presName="sp" presStyleCnt="0"/>
      <dgm:spPr/>
    </dgm:pt>
    <dgm:pt modelId="{FB56EC11-056C-44E7-9104-A0A4F2093D3F}" type="pres">
      <dgm:prSet presAssocID="{8FACB85A-B67E-434B-88E1-E8B8820A5826}" presName="arrowAndChildren" presStyleCnt="0"/>
      <dgm:spPr/>
    </dgm:pt>
    <dgm:pt modelId="{35468CCF-D64C-4CBB-9B2D-681BEE99C455}" type="pres">
      <dgm:prSet presAssocID="{8FACB85A-B67E-434B-88E1-E8B8820A5826}" presName="parentTextArrow" presStyleLbl="node1" presStyleIdx="2" presStyleCnt="3"/>
      <dgm:spPr/>
      <dgm:t>
        <a:bodyPr/>
        <a:lstStyle/>
        <a:p>
          <a:endParaRPr lang="ru-RU"/>
        </a:p>
      </dgm:t>
    </dgm:pt>
  </dgm:ptLst>
  <dgm:cxnLst>
    <dgm:cxn modelId="{B0C934E6-8A76-46C5-81A5-C9865E94F8A2}" type="presOf" srcId="{4480A806-9F9B-441F-8713-C40A946F9A48}" destId="{A5E663C0-F314-4299-AEEA-D71077017861}" srcOrd="0" destOrd="0" presId="urn:microsoft.com/office/officeart/2005/8/layout/process4"/>
    <dgm:cxn modelId="{AAFD9617-2ADB-4794-A8A8-5812B0C57FA3}" type="presOf" srcId="{0150F5DD-500D-4EB0-96DF-709015F050C4}" destId="{036F2169-EE1C-4ACF-BDC6-64B197D3C758}" srcOrd="0" destOrd="0" presId="urn:microsoft.com/office/officeart/2005/8/layout/process4"/>
    <dgm:cxn modelId="{7B696665-9B82-4334-83E0-6FB617B0FD3D}" type="presOf" srcId="{608ADFC3-6EF8-4391-B442-40EC0F95F5E3}" destId="{4E6412F0-BC6A-4D8A-8050-653E946AABCD}" srcOrd="1" destOrd="0" presId="urn:microsoft.com/office/officeart/2005/8/layout/process4"/>
    <dgm:cxn modelId="{58029D26-6502-47E3-85E4-05BCF96875A1}" srcId="{608ADFC3-6EF8-4391-B442-40EC0F95F5E3}" destId="{0150F5DD-500D-4EB0-96DF-709015F050C4}" srcOrd="1" destOrd="0" parTransId="{2C13C9D5-4161-4FEE-95E0-4B3509C8EEA1}" sibTransId="{F9743CF4-644E-465C-803B-6E75BCA827FA}"/>
    <dgm:cxn modelId="{00EFF56D-234C-4957-9A89-57B837A4A439}" srcId="{608ADFC3-6EF8-4391-B442-40EC0F95F5E3}" destId="{A54942EB-8DF4-4E56-87F0-5549AFEA9E47}" srcOrd="0" destOrd="0" parTransId="{4738B9AB-78CB-44C9-90FA-BFCD360EF4C8}" sibTransId="{70D3EC4B-D665-4348-A3B7-BE58DC0E59FE}"/>
    <dgm:cxn modelId="{C424F29E-CFAF-47E6-BD35-DE96F387D18B}" srcId="{792ED0EC-B608-4698-BA49-97BADEBD264A}" destId="{8FACB85A-B67E-434B-88E1-E8B8820A5826}" srcOrd="0" destOrd="0" parTransId="{338E920F-DF0F-4F17-8002-4F4ED54DF958}" sibTransId="{CD994741-5DCA-4A12-881A-AEC60E3CCE6B}"/>
    <dgm:cxn modelId="{17A94048-05F6-415C-B28C-04B34BA608F2}" type="presOf" srcId="{608ADFC3-6EF8-4391-B442-40EC0F95F5E3}" destId="{B14FFC48-323A-42EE-861A-E4A2B280F3EF}" srcOrd="0" destOrd="0" presId="urn:microsoft.com/office/officeart/2005/8/layout/process4"/>
    <dgm:cxn modelId="{343CAB58-F09A-41FD-8A54-AF337DE3DA9E}" type="presOf" srcId="{A54942EB-8DF4-4E56-87F0-5549AFEA9E47}" destId="{B59A4146-540D-4107-BD2C-C62FE2E6444B}" srcOrd="0" destOrd="0" presId="urn:microsoft.com/office/officeart/2005/8/layout/process4"/>
    <dgm:cxn modelId="{78E497B5-F46F-4934-8561-2E54FDD93824}" srcId="{792ED0EC-B608-4698-BA49-97BADEBD264A}" destId="{4480A806-9F9B-441F-8713-C40A946F9A48}" srcOrd="1" destOrd="0" parTransId="{5670AD72-5A04-488E-96B4-DB024B4533C0}" sibTransId="{24B0EDF6-9AAF-4AE5-9EAC-5AE26932F939}"/>
    <dgm:cxn modelId="{34400A36-CA99-4AD0-9212-68A13A5866FB}" type="presOf" srcId="{8FACB85A-B67E-434B-88E1-E8B8820A5826}" destId="{35468CCF-D64C-4CBB-9B2D-681BEE99C455}" srcOrd="0" destOrd="0" presId="urn:microsoft.com/office/officeart/2005/8/layout/process4"/>
    <dgm:cxn modelId="{5A93AD47-39E9-4651-B283-88E3064C812A}" type="presOf" srcId="{792ED0EC-B608-4698-BA49-97BADEBD264A}" destId="{5DD5F9FB-F286-44B0-942E-E1814326C6A7}" srcOrd="0" destOrd="0" presId="urn:microsoft.com/office/officeart/2005/8/layout/process4"/>
    <dgm:cxn modelId="{1547FC81-E405-4562-AE3B-9174B7AEBCC2}" srcId="{792ED0EC-B608-4698-BA49-97BADEBD264A}" destId="{608ADFC3-6EF8-4391-B442-40EC0F95F5E3}" srcOrd="2" destOrd="0" parTransId="{D9B26B7F-52CE-44EF-8488-9220596ABB11}" sibTransId="{1080FD07-C7A0-4969-A46A-827EDAF8ACBE}"/>
    <dgm:cxn modelId="{81D816E8-47A1-4883-9BE1-3473E21436ED}" type="presParOf" srcId="{5DD5F9FB-F286-44B0-942E-E1814326C6A7}" destId="{B68844EB-EB20-4905-9101-C109E24E7A1B}" srcOrd="0" destOrd="0" presId="urn:microsoft.com/office/officeart/2005/8/layout/process4"/>
    <dgm:cxn modelId="{1293AEA8-46BF-43EB-8B0B-46E29B95748F}" type="presParOf" srcId="{B68844EB-EB20-4905-9101-C109E24E7A1B}" destId="{B14FFC48-323A-42EE-861A-E4A2B280F3EF}" srcOrd="0" destOrd="0" presId="urn:microsoft.com/office/officeart/2005/8/layout/process4"/>
    <dgm:cxn modelId="{BE29A033-91BD-4028-99FE-90271680AFAE}" type="presParOf" srcId="{B68844EB-EB20-4905-9101-C109E24E7A1B}" destId="{4E6412F0-BC6A-4D8A-8050-653E946AABCD}" srcOrd="1" destOrd="0" presId="urn:microsoft.com/office/officeart/2005/8/layout/process4"/>
    <dgm:cxn modelId="{28630E1F-0739-47FE-8B9C-B87CA455B7D7}" type="presParOf" srcId="{B68844EB-EB20-4905-9101-C109E24E7A1B}" destId="{65FA6627-38A0-4C7E-BDCB-3FABCFF20BC3}" srcOrd="2" destOrd="0" presId="urn:microsoft.com/office/officeart/2005/8/layout/process4"/>
    <dgm:cxn modelId="{DBE194B9-421D-4C69-B098-48CF81961149}" type="presParOf" srcId="{65FA6627-38A0-4C7E-BDCB-3FABCFF20BC3}" destId="{B59A4146-540D-4107-BD2C-C62FE2E6444B}" srcOrd="0" destOrd="0" presId="urn:microsoft.com/office/officeart/2005/8/layout/process4"/>
    <dgm:cxn modelId="{8DE3E8C8-9B4F-402F-BB81-14660B20B3C9}" type="presParOf" srcId="{65FA6627-38A0-4C7E-BDCB-3FABCFF20BC3}" destId="{036F2169-EE1C-4ACF-BDC6-64B197D3C758}" srcOrd="1" destOrd="0" presId="urn:microsoft.com/office/officeart/2005/8/layout/process4"/>
    <dgm:cxn modelId="{8E18DA63-CC37-4CF8-BFEF-781F1F16B1CA}" type="presParOf" srcId="{5DD5F9FB-F286-44B0-942E-E1814326C6A7}" destId="{F052AEC8-49AE-4861-A384-8A1726691618}" srcOrd="1" destOrd="0" presId="urn:microsoft.com/office/officeart/2005/8/layout/process4"/>
    <dgm:cxn modelId="{3F390EA5-0E35-4004-9A6F-78A0A2496CC2}" type="presParOf" srcId="{5DD5F9FB-F286-44B0-942E-E1814326C6A7}" destId="{EA08385F-B6A9-4E81-8034-1E89BD576CD6}" srcOrd="2" destOrd="0" presId="urn:microsoft.com/office/officeart/2005/8/layout/process4"/>
    <dgm:cxn modelId="{729E28B4-E60A-4B9D-AD1D-C06B98FC930D}" type="presParOf" srcId="{EA08385F-B6A9-4E81-8034-1E89BD576CD6}" destId="{A5E663C0-F314-4299-AEEA-D71077017861}" srcOrd="0" destOrd="0" presId="urn:microsoft.com/office/officeart/2005/8/layout/process4"/>
    <dgm:cxn modelId="{86A7989C-2726-486C-8549-AA663AF21FDA}" type="presParOf" srcId="{5DD5F9FB-F286-44B0-942E-E1814326C6A7}" destId="{FDE9C484-ACC9-49C3-BAD8-E074EA0EFECF}" srcOrd="3" destOrd="0" presId="urn:microsoft.com/office/officeart/2005/8/layout/process4"/>
    <dgm:cxn modelId="{423DBC72-CFAC-4C6A-84D1-7A9577DA8C37}" type="presParOf" srcId="{5DD5F9FB-F286-44B0-942E-E1814326C6A7}" destId="{FB56EC11-056C-44E7-9104-A0A4F2093D3F}" srcOrd="4" destOrd="0" presId="urn:microsoft.com/office/officeart/2005/8/layout/process4"/>
    <dgm:cxn modelId="{234EE7E7-C4F4-4549-B53F-877EB4F186BE}" type="presParOf" srcId="{FB56EC11-056C-44E7-9104-A0A4F2093D3F}" destId="{35468CCF-D64C-4CBB-9B2D-681BEE99C455}" srcOrd="0" destOrd="0" presId="urn:microsoft.com/office/officeart/2005/8/layout/process4"/>
  </dgm:cxnLst>
  <dgm:bg/>
  <dgm:whole/>
</dgm:dataModel>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262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53220427-64CE-4D85-8C78-049B0F35EE53}" type="datetimeFigureOut">
              <a:rPr lang="ru-RU"/>
              <a:pPr/>
              <a:t>18.05.2015</a:t>
            </a:fld>
            <a:endParaRPr lang="ru-RU"/>
          </a:p>
        </p:txBody>
      </p:sp>
      <p:sp>
        <p:nvSpPr>
          <p:cNvPr id="262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262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0FBEF33-9CF7-498A-B1A7-4123BF1A506B}" type="slidenum">
              <a:rPr lang="ru-RU"/>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ru-RU"/>
          </a:p>
        </p:txBody>
      </p:sp>
      <p:sp>
        <p:nvSpPr>
          <p:cNvPr id="614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ru-RU"/>
          </a:p>
        </p:txBody>
      </p:sp>
      <p:sp>
        <p:nvSpPr>
          <p:cNvPr id="1434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15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ru-RU"/>
          </a:p>
        </p:txBody>
      </p:sp>
      <p:sp>
        <p:nvSpPr>
          <p:cNvPr id="615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9392DCA0-984D-4D7B-AA54-66C80D1947C4}"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a:ln/>
        </p:spPr>
      </p:sp>
      <p:sp>
        <p:nvSpPr>
          <p:cNvPr id="16386" name="Заметки 2"/>
          <p:cNvSpPr>
            <a:spLocks noGrp="1"/>
          </p:cNvSpPr>
          <p:nvPr>
            <p:ph type="body" idx="1"/>
          </p:nvPr>
        </p:nvSpPr>
        <p:spPr>
          <a:noFill/>
          <a:ln/>
        </p:spPr>
        <p:txBody>
          <a:bodyPr/>
          <a:lstStyle/>
          <a:p>
            <a:r>
              <a:rPr lang="ru-RU" smtClean="0">
                <a:latin typeface="Arial" charset="0"/>
              </a:rPr>
              <a:t>Уважаемый Александр Валерьевич, депутаты и присутствующие коллеги! Представляю доклад, в котором отражена информация  об основных показателях социально-экономического развития Губахинского  городского округа и результатах работы администрации города Губаха за 2014 год</a:t>
            </a:r>
          </a:p>
          <a:p>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8818253F-3B7F-442F-9AB1-E5C58038515E}" type="slidenum">
              <a:rPr lang="ru-RU" smtClean="0"/>
              <a:pPr>
                <a:defRPr/>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a:bodyPr>
          <a:lstStyle/>
          <a:p>
            <a:pPr>
              <a:defRPr/>
            </a:pPr>
            <a:r>
              <a:rPr lang="ru-RU" dirty="0" smtClean="0">
                <a:latin typeface="+mn-lt"/>
              </a:rPr>
              <a:t>Стабильными темпами увеличивается среднемесячная заработная плата, уровень которой по итогам 2014 года  составил 23, 5 тыс. рублей или  102,4% уровня 2013 года. </a:t>
            </a:r>
            <a:endParaRPr lang="ru-RU" dirty="0"/>
          </a:p>
        </p:txBody>
      </p:sp>
      <p:sp>
        <p:nvSpPr>
          <p:cNvPr id="4" name="Номер слайда 3"/>
          <p:cNvSpPr>
            <a:spLocks noGrp="1"/>
          </p:cNvSpPr>
          <p:nvPr>
            <p:ph type="sldNum" sz="quarter" idx="5"/>
          </p:nvPr>
        </p:nvSpPr>
        <p:spPr/>
        <p:txBody>
          <a:bodyPr/>
          <a:lstStyle/>
          <a:p>
            <a:pPr>
              <a:defRPr/>
            </a:pPr>
            <a:fld id="{5D2EB928-6758-4918-A914-DB9F8108DD2B}" type="slidenum">
              <a:rPr lang="ru-RU" smtClean="0"/>
              <a:pPr>
                <a:defRPr/>
              </a:pPr>
              <a:t>10</a:t>
            </a:fld>
            <a:endParaRPr lang="ru-RU"/>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Образ слайда 1"/>
          <p:cNvSpPr>
            <a:spLocks noGrp="1" noRot="1" noChangeAspect="1"/>
          </p:cNvSpPr>
          <p:nvPr>
            <p:ph type="sldImg"/>
          </p:nvPr>
        </p:nvSpPr>
        <p:spPr>
          <a:ln/>
        </p:spPr>
      </p:sp>
      <p:sp>
        <p:nvSpPr>
          <p:cNvPr id="215042" name="Заметки 2"/>
          <p:cNvSpPr>
            <a:spLocks noGrp="1"/>
          </p:cNvSpPr>
          <p:nvPr>
            <p:ph type="body" idx="1"/>
          </p:nvPr>
        </p:nvSpPr>
        <p:spPr>
          <a:noFill/>
          <a:ln/>
        </p:spPr>
        <p:txBody>
          <a:bodyPr/>
          <a:lstStyle/>
          <a:p>
            <a:r>
              <a:rPr lang="ru-RU" dirty="0" smtClean="0">
                <a:latin typeface="Arial" charset="0"/>
              </a:rPr>
              <a:t>По итогам 2014 года снятие показаний приборов учета осуществляются на 60% за </a:t>
            </a:r>
            <a:r>
              <a:rPr lang="ru-RU" dirty="0" err="1" smtClean="0">
                <a:latin typeface="Arial" charset="0"/>
              </a:rPr>
              <a:t>эл.энергию</a:t>
            </a:r>
            <a:r>
              <a:rPr lang="ru-RU" dirty="0" smtClean="0">
                <a:latin typeface="Arial" charset="0"/>
              </a:rPr>
              <a:t>, 33% - за тепло, 31%_ГВС и 27% ХВС. В текущем году мы продолжим работу с управляющими компаниями и </a:t>
            </a:r>
            <a:r>
              <a:rPr lang="ru-RU" dirty="0" err="1" smtClean="0">
                <a:latin typeface="Arial" charset="0"/>
              </a:rPr>
              <a:t>ресурсоснабжающими</a:t>
            </a:r>
            <a:r>
              <a:rPr lang="ru-RU" dirty="0" smtClean="0">
                <a:latin typeface="Arial" charset="0"/>
              </a:rPr>
              <a:t> организациями по установке </a:t>
            </a:r>
            <a:r>
              <a:rPr lang="ru-RU" dirty="0" err="1" smtClean="0">
                <a:latin typeface="Arial" charset="0"/>
              </a:rPr>
              <a:t>общедомовых</a:t>
            </a:r>
            <a:r>
              <a:rPr lang="ru-RU" dirty="0" smtClean="0">
                <a:latin typeface="Arial" charset="0"/>
              </a:rPr>
              <a:t> приборов учета. </a:t>
            </a:r>
          </a:p>
        </p:txBody>
      </p:sp>
      <p:sp>
        <p:nvSpPr>
          <p:cNvPr id="4" name="Номер слайда 3"/>
          <p:cNvSpPr>
            <a:spLocks noGrp="1"/>
          </p:cNvSpPr>
          <p:nvPr>
            <p:ph type="sldNum" sz="quarter" idx="5"/>
          </p:nvPr>
        </p:nvSpPr>
        <p:spPr/>
        <p:txBody>
          <a:bodyPr/>
          <a:lstStyle/>
          <a:p>
            <a:pPr>
              <a:defRPr/>
            </a:pPr>
            <a:fld id="{7978EC60-93BB-403B-A304-02EF1A83DF51}" type="slidenum">
              <a:rPr lang="ru-RU" smtClean="0"/>
              <a:pPr>
                <a:defRPr/>
              </a:pPr>
              <a:t>100</a:t>
            </a:fld>
            <a:endParaRPr lang="ru-RU"/>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Образ слайда 1"/>
          <p:cNvSpPr>
            <a:spLocks noGrp="1" noRot="1" noChangeAspect="1"/>
          </p:cNvSpPr>
          <p:nvPr>
            <p:ph type="sldImg"/>
          </p:nvPr>
        </p:nvSpPr>
        <p:spPr>
          <a:ln/>
        </p:spPr>
      </p:sp>
      <p:sp>
        <p:nvSpPr>
          <p:cNvPr id="217090" name="Заметки 2"/>
          <p:cNvSpPr>
            <a:spLocks noGrp="1"/>
          </p:cNvSpPr>
          <p:nvPr>
            <p:ph type="body" idx="1"/>
          </p:nvPr>
        </p:nvSpPr>
        <p:spPr>
          <a:noFill/>
          <a:ln/>
        </p:spPr>
        <p:txBody>
          <a:bodyPr/>
          <a:lstStyle/>
          <a:p>
            <a:r>
              <a:rPr lang="ru-RU" dirty="0" smtClean="0">
                <a:latin typeface="Arial" charset="0"/>
              </a:rPr>
              <a:t>Финансирование мероприятий программы «Энергосбережение и повышение энергетической эффективности» составило 400 тыс.руб. </a:t>
            </a:r>
          </a:p>
        </p:txBody>
      </p:sp>
      <p:sp>
        <p:nvSpPr>
          <p:cNvPr id="4" name="Номер слайда 3"/>
          <p:cNvSpPr>
            <a:spLocks noGrp="1"/>
          </p:cNvSpPr>
          <p:nvPr>
            <p:ph type="sldNum" sz="quarter" idx="5"/>
          </p:nvPr>
        </p:nvSpPr>
        <p:spPr/>
        <p:txBody>
          <a:bodyPr/>
          <a:lstStyle/>
          <a:p>
            <a:pPr>
              <a:defRPr/>
            </a:pPr>
            <a:fld id="{62DD54CB-F907-424F-AB4B-E1DA7212C687}" type="slidenum">
              <a:rPr lang="ru-RU" smtClean="0"/>
              <a:pPr>
                <a:defRPr/>
              </a:pPr>
              <a:t>101</a:t>
            </a:fld>
            <a:endParaRPr lang="ru-RU"/>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Образ слайда 1"/>
          <p:cNvSpPr>
            <a:spLocks noGrp="1" noRot="1" noChangeAspect="1" noTextEdit="1"/>
          </p:cNvSpPr>
          <p:nvPr>
            <p:ph type="sldImg"/>
          </p:nvPr>
        </p:nvSpPr>
        <p:spPr>
          <a:ln/>
        </p:spPr>
      </p:sp>
      <p:sp>
        <p:nvSpPr>
          <p:cNvPr id="219138" name="Заметки 2"/>
          <p:cNvSpPr>
            <a:spLocks noGrp="1"/>
          </p:cNvSpPr>
          <p:nvPr>
            <p:ph type="body" idx="1"/>
          </p:nvPr>
        </p:nvSpPr>
        <p:spPr>
          <a:noFill/>
          <a:ln/>
        </p:spPr>
        <p:txBody>
          <a:bodyPr/>
          <a:lstStyle/>
          <a:p>
            <a:r>
              <a:rPr lang="ru-RU" dirty="0" smtClean="0">
                <a:latin typeface="Arial" charset="0"/>
              </a:rPr>
              <a:t>Функционально-целевое направление «Управление имуществом и земельные отношения»</a:t>
            </a:r>
          </a:p>
          <a:p>
            <a:r>
              <a:rPr lang="ru-RU" dirty="0" smtClean="0">
                <a:latin typeface="Arial" charset="0"/>
              </a:rPr>
              <a:t>Муниципальная программа «Управление земельными ресурсами и имуществом». Основными целями программы являются э</a:t>
            </a:r>
            <a:r>
              <a:rPr lang="ru-RU" dirty="0" smtClean="0">
                <a:solidFill>
                  <a:schemeClr val="bg1"/>
                </a:solidFill>
                <a:latin typeface="Times New Roman" pitchFamily="18" charset="0"/>
                <a:cs typeface="Times New Roman" pitchFamily="18" charset="0"/>
              </a:rPr>
              <a:t>ффективное управление муниципальным имуществом, а также земельными участками, находящимися в собственности городского округа, и земельными участками, государственная собственность на которые </a:t>
            </a:r>
            <a:r>
              <a:rPr lang="ru-RU" dirty="0" err="1" smtClean="0">
                <a:solidFill>
                  <a:schemeClr val="bg1"/>
                </a:solidFill>
                <a:latin typeface="Times New Roman" pitchFamily="18" charset="0"/>
                <a:cs typeface="Times New Roman" pitchFamily="18" charset="0"/>
              </a:rPr>
              <a:t>неразграничена</a:t>
            </a:r>
            <a:r>
              <a:rPr lang="ru-RU" dirty="0" smtClean="0">
                <a:solidFill>
                  <a:schemeClr val="bg1"/>
                </a:solidFill>
                <a:latin typeface="Times New Roman" pitchFamily="18" charset="0"/>
                <a:cs typeface="Times New Roman" pitchFamily="18" charset="0"/>
              </a:rPr>
              <a:t>, расположенных на территории городского округа «Город </a:t>
            </a:r>
            <a:r>
              <a:rPr lang="ru-RU" dirty="0" err="1" smtClean="0">
                <a:solidFill>
                  <a:schemeClr val="bg1"/>
                </a:solidFill>
                <a:latin typeface="Times New Roman" pitchFamily="18" charset="0"/>
                <a:cs typeface="Times New Roman" pitchFamily="18" charset="0"/>
              </a:rPr>
              <a:t>Губаха</a:t>
            </a:r>
            <a:r>
              <a:rPr lang="ru-RU" dirty="0" smtClean="0">
                <a:solidFill>
                  <a:schemeClr val="bg1"/>
                </a:solidFill>
                <a:latin typeface="Times New Roman" pitchFamily="18" charset="0"/>
                <a:cs typeface="Times New Roman" pitchFamily="18" charset="0"/>
              </a:rPr>
              <a:t>».</a:t>
            </a:r>
            <a:endParaRPr lang="ru-RU" b="1" dirty="0" smtClean="0">
              <a:solidFill>
                <a:schemeClr val="bg1"/>
              </a:solidFill>
              <a:latin typeface="Times New Roman" pitchFamily="18" charset="0"/>
              <a:cs typeface="Times New Roman" pitchFamily="18"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2F6141C-4C48-4D5C-AA8D-50AC9AAE99A6}" type="slidenum">
              <a:rPr lang="ru-RU" smtClean="0"/>
              <a:pPr>
                <a:defRPr/>
              </a:pPr>
              <a:t>102</a:t>
            </a:fld>
            <a:endParaRPr lang="ru-RU"/>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Образ слайда 1"/>
          <p:cNvSpPr>
            <a:spLocks noGrp="1" noRot="1" noChangeAspect="1" noTextEdit="1"/>
          </p:cNvSpPr>
          <p:nvPr>
            <p:ph type="sldImg"/>
          </p:nvPr>
        </p:nvSpPr>
        <p:spPr>
          <a:ln/>
        </p:spPr>
      </p:sp>
      <p:sp>
        <p:nvSpPr>
          <p:cNvPr id="221186" name="Заметки 2"/>
          <p:cNvSpPr>
            <a:spLocks noGrp="1"/>
          </p:cNvSpPr>
          <p:nvPr>
            <p:ph type="body" idx="1"/>
          </p:nvPr>
        </p:nvSpPr>
        <p:spPr>
          <a:noFill/>
          <a:ln/>
        </p:spPr>
        <p:txBody>
          <a:bodyPr/>
          <a:lstStyle/>
          <a:p>
            <a:r>
              <a:rPr lang="ru-RU" dirty="0" smtClean="0">
                <a:latin typeface="Arial" charset="0"/>
              </a:rPr>
              <a:t>В 2014 году проводилась работа по выявлению</a:t>
            </a:r>
            <a:r>
              <a:rPr lang="ru-RU" baseline="0" dirty="0" smtClean="0">
                <a:latin typeface="Arial" charset="0"/>
              </a:rPr>
              <a:t> бесхозного и выморочного имущества, по результатам которой </a:t>
            </a:r>
            <a:r>
              <a:rPr lang="ru-RU" dirty="0" smtClean="0">
                <a:latin typeface="Arial" charset="0"/>
              </a:rPr>
              <a:t>проведена регистрация права собственности на 18 объектов недвижимого имущества, земельных участков под этими объектами с целью вовлечения имущества в хозяйственный оборот и включения в план приватизации.</a:t>
            </a:r>
          </a:p>
        </p:txBody>
      </p:sp>
      <p:sp>
        <p:nvSpPr>
          <p:cNvPr id="4" name="Номер слайда 3"/>
          <p:cNvSpPr>
            <a:spLocks noGrp="1"/>
          </p:cNvSpPr>
          <p:nvPr>
            <p:ph type="sldNum" sz="quarter" idx="5"/>
          </p:nvPr>
        </p:nvSpPr>
        <p:spPr/>
        <p:txBody>
          <a:bodyPr/>
          <a:lstStyle/>
          <a:p>
            <a:pPr>
              <a:defRPr/>
            </a:pPr>
            <a:fld id="{8876BAD1-8DF8-48A3-BD2A-541F19C658E5}" type="slidenum">
              <a:rPr lang="ru-RU" smtClean="0"/>
              <a:pPr>
                <a:defRPr/>
              </a:pPr>
              <a:t>103</a:t>
            </a:fld>
            <a:endParaRPr lang="ru-RU"/>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Образ слайда 1"/>
          <p:cNvSpPr>
            <a:spLocks noGrp="1" noRot="1" noChangeAspect="1" noTextEdit="1"/>
          </p:cNvSpPr>
          <p:nvPr>
            <p:ph type="sldImg"/>
          </p:nvPr>
        </p:nvSpPr>
        <p:spPr>
          <a:ln/>
        </p:spPr>
      </p:sp>
      <p:sp>
        <p:nvSpPr>
          <p:cNvPr id="223234" name="Заметки 2"/>
          <p:cNvSpPr>
            <a:spLocks noGrp="1"/>
          </p:cNvSpPr>
          <p:nvPr>
            <p:ph type="body" idx="1"/>
          </p:nvPr>
        </p:nvSpPr>
        <p:spPr>
          <a:noFill/>
          <a:ln/>
        </p:spPr>
        <p:txBody>
          <a:bodyPr/>
          <a:lstStyle/>
          <a:p>
            <a:r>
              <a:rPr lang="ru-RU" dirty="0" smtClean="0">
                <a:latin typeface="Arial" charset="0"/>
              </a:rPr>
              <a:t>Финансирование программы в 2014 году составило 4,2 млн.руб., в том числе за счет средств краевого бюджета 66 тыс.руб. Основная сумма направлена на содержание муниципального имущества, находящегося в составе казны. Прошедший</a:t>
            </a:r>
            <a:r>
              <a:rPr lang="ru-RU" baseline="0" dirty="0" smtClean="0">
                <a:latin typeface="Arial" charset="0"/>
              </a:rPr>
              <a:t> год стал подготовительным периодом </a:t>
            </a:r>
            <a:r>
              <a:rPr lang="ru-RU" dirty="0" smtClean="0">
                <a:latin typeface="Arial" charset="0"/>
              </a:rPr>
              <a:t> реализации плана по вводу земель в хозяйственный оборот в текущем году. </a:t>
            </a:r>
          </a:p>
        </p:txBody>
      </p:sp>
      <p:sp>
        <p:nvSpPr>
          <p:cNvPr id="4" name="Номер слайда 3"/>
          <p:cNvSpPr>
            <a:spLocks noGrp="1"/>
          </p:cNvSpPr>
          <p:nvPr>
            <p:ph type="sldNum" sz="quarter" idx="5"/>
          </p:nvPr>
        </p:nvSpPr>
        <p:spPr/>
        <p:txBody>
          <a:bodyPr/>
          <a:lstStyle/>
          <a:p>
            <a:pPr>
              <a:defRPr/>
            </a:pPr>
            <a:fld id="{E038B40E-FEA3-45CA-938C-AB0B0F7F4A43}" type="slidenum">
              <a:rPr lang="ru-RU" smtClean="0"/>
              <a:pPr>
                <a:defRPr/>
              </a:pPr>
              <a:t>104</a:t>
            </a:fld>
            <a:endParaRPr lang="ru-RU"/>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Образ слайда 1"/>
          <p:cNvSpPr>
            <a:spLocks noGrp="1" noRot="1" noChangeAspect="1" noTextEdit="1"/>
          </p:cNvSpPr>
          <p:nvPr>
            <p:ph type="sldImg"/>
          </p:nvPr>
        </p:nvSpPr>
        <p:spPr>
          <a:ln/>
        </p:spPr>
      </p:sp>
      <p:sp>
        <p:nvSpPr>
          <p:cNvPr id="225282" name="Заметки 2"/>
          <p:cNvSpPr>
            <a:spLocks noGrp="1"/>
          </p:cNvSpPr>
          <p:nvPr>
            <p:ph type="body" idx="1"/>
          </p:nvPr>
        </p:nvSpPr>
        <p:spPr>
          <a:noFill/>
          <a:ln/>
        </p:spPr>
        <p:txBody>
          <a:bodyPr/>
          <a:lstStyle/>
          <a:p>
            <a:r>
              <a:rPr lang="ru-RU" dirty="0" smtClean="0">
                <a:latin typeface="Arial" charset="0"/>
              </a:rPr>
              <a:t>Функционально-целевое направление «Развитие территории»</a:t>
            </a:r>
          </a:p>
          <a:p>
            <a:r>
              <a:rPr lang="ru-RU" dirty="0" smtClean="0">
                <a:latin typeface="Arial" charset="0"/>
              </a:rPr>
              <a:t>Муниципальная программа «Развитие территории»</a:t>
            </a:r>
            <a:r>
              <a:rPr lang="ru-RU" dirty="0" smtClean="0">
                <a:solidFill>
                  <a:schemeClr val="bg1"/>
                </a:solidFill>
                <a:latin typeface="Arial" charset="0"/>
              </a:rPr>
              <a:t> Основной целью программы является создание условий для повышения качества жизни, обеспечения комфортного и безопасного проживания населения на территории городского округа «Город </a:t>
            </a:r>
            <a:r>
              <a:rPr lang="ru-RU" dirty="0" err="1" smtClean="0">
                <a:solidFill>
                  <a:schemeClr val="bg1"/>
                </a:solidFill>
                <a:latin typeface="Arial" charset="0"/>
              </a:rPr>
              <a:t>Губаха</a:t>
            </a:r>
            <a:r>
              <a:rPr lang="ru-RU" dirty="0" smtClean="0">
                <a:solidFill>
                  <a:schemeClr val="bg1"/>
                </a:solidFill>
                <a:latin typeface="Arial" charset="0"/>
              </a:rPr>
              <a:t>».</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0339B659-E0E0-4A02-8A56-22BBE4E94FA0}" type="slidenum">
              <a:rPr lang="ru-RU" smtClean="0"/>
              <a:pPr>
                <a:defRPr/>
              </a:pPr>
              <a:t>105</a:t>
            </a:fld>
            <a:endParaRPr lang="ru-RU"/>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Образ слайда 1"/>
          <p:cNvSpPr>
            <a:spLocks noGrp="1" noRot="1" noChangeAspect="1" noTextEdit="1"/>
          </p:cNvSpPr>
          <p:nvPr>
            <p:ph type="sldImg"/>
          </p:nvPr>
        </p:nvSpPr>
        <p:spPr>
          <a:ln/>
        </p:spPr>
      </p:sp>
      <p:sp>
        <p:nvSpPr>
          <p:cNvPr id="227330" name="Заметки 2"/>
          <p:cNvSpPr>
            <a:spLocks noGrp="1"/>
          </p:cNvSpPr>
          <p:nvPr>
            <p:ph type="body" idx="1"/>
          </p:nvPr>
        </p:nvSpPr>
        <p:spPr>
          <a:noFill/>
          <a:ln/>
        </p:spPr>
        <p:txBody>
          <a:bodyPr/>
          <a:lstStyle/>
          <a:p>
            <a:pPr algn="just"/>
            <a:r>
              <a:rPr lang="ru-RU" dirty="0" smtClean="0">
                <a:latin typeface="Arial" charset="0"/>
              </a:rPr>
              <a:t>В 2014 году </a:t>
            </a:r>
            <a:r>
              <a:rPr lang="ru-RU" dirty="0" err="1" smtClean="0">
                <a:latin typeface="Arial" charset="0"/>
              </a:rPr>
              <a:t>Губахинский</a:t>
            </a:r>
            <a:r>
              <a:rPr lang="ru-RU" dirty="0" smtClean="0">
                <a:latin typeface="Arial" charset="0"/>
              </a:rPr>
              <a:t> округ единственный участвовал в краевой программе «Компактное проживание жителей бывших шахтерских поселков в Пермском крае». </a:t>
            </a:r>
            <a:r>
              <a:rPr lang="ru-RU" sz="1200" dirty="0" smtClean="0">
                <a:latin typeface="Arial" charset="0"/>
              </a:rPr>
              <a:t>В рамках программы будет полностью восстановлен пятиэтажный жилой дом по ул.Чернышевского, 54. Это очень смелый и амбициозный проект, благодаря которому будут переселены 64 семьи (в том числе 45 семей по программе компактного проживания), отремонтировано 2600кв.м. муниципальных жилых помещений. </a:t>
            </a:r>
            <a:endParaRPr lang="en-US" dirty="0" smtClean="0">
              <a:latin typeface="Arial" charset="0"/>
            </a:endParaRPr>
          </a:p>
        </p:txBody>
      </p:sp>
      <p:sp>
        <p:nvSpPr>
          <p:cNvPr id="4" name="Номер слайда 3"/>
          <p:cNvSpPr>
            <a:spLocks noGrp="1"/>
          </p:cNvSpPr>
          <p:nvPr>
            <p:ph type="sldNum" sz="quarter" idx="5"/>
          </p:nvPr>
        </p:nvSpPr>
        <p:spPr/>
        <p:txBody>
          <a:bodyPr/>
          <a:lstStyle/>
          <a:p>
            <a:pPr>
              <a:defRPr/>
            </a:pPr>
            <a:fld id="{282585F6-6ED7-4C00-9F95-E96A94E265DF}" type="slidenum">
              <a:rPr lang="ru-RU" smtClean="0"/>
              <a:pPr>
                <a:defRPr/>
              </a:pPr>
              <a:t>106</a:t>
            </a:fld>
            <a:endParaRPr lang="ru-RU"/>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Образ слайда 1"/>
          <p:cNvSpPr>
            <a:spLocks noGrp="1" noRot="1" noChangeAspect="1" noTextEdit="1"/>
          </p:cNvSpPr>
          <p:nvPr>
            <p:ph type="sldImg"/>
          </p:nvPr>
        </p:nvSpPr>
        <p:spPr>
          <a:ln/>
        </p:spPr>
      </p:sp>
      <p:sp>
        <p:nvSpPr>
          <p:cNvPr id="231426" name="Заметки 2"/>
          <p:cNvSpPr>
            <a:spLocks noGrp="1"/>
          </p:cNvSpPr>
          <p:nvPr>
            <p:ph type="body" idx="1"/>
          </p:nvPr>
        </p:nvSpPr>
        <p:spPr>
          <a:noFill/>
          <a:ln/>
        </p:spPr>
        <p:txBody>
          <a:bodyPr/>
          <a:lstStyle/>
          <a:p>
            <a:r>
              <a:rPr lang="ru-RU" sz="1800" dirty="0" smtClean="0">
                <a:latin typeface="Arial" charset="0"/>
              </a:rPr>
              <a:t>В 2014 году уже отремонтирована кровля здания на сумму4,4 </a:t>
            </a:r>
            <a:r>
              <a:rPr lang="ru-RU" sz="1800" dirty="0" err="1" smtClean="0">
                <a:latin typeface="Arial" charset="0"/>
              </a:rPr>
              <a:t>млн</a:t>
            </a:r>
            <a:r>
              <a:rPr lang="ru-RU" sz="1800" dirty="0" smtClean="0">
                <a:latin typeface="Arial" charset="0"/>
              </a:rPr>
              <a:t> руб. за счет средств местного бюджета, по всему периметру здания заменены оконные блоки на сумму 2,0 млн.руб., в 1 полугодии 2015 года планируется</a:t>
            </a:r>
            <a:r>
              <a:rPr lang="ru-RU" sz="1800" baseline="0" dirty="0" smtClean="0">
                <a:latin typeface="Arial" charset="0"/>
              </a:rPr>
              <a:t> ввод дома в эксплуатацию.</a:t>
            </a:r>
            <a:r>
              <a:rPr lang="ru-RU" sz="1800" dirty="0" smtClean="0">
                <a:latin typeface="Arial" charset="0"/>
              </a:rPr>
              <a:t>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11C09B58-9EAF-4D25-9EE0-FC10E60705DC}" type="slidenum">
              <a:rPr lang="ru-RU" smtClean="0"/>
              <a:pPr>
                <a:defRPr/>
              </a:pPr>
              <a:t>107</a:t>
            </a:fld>
            <a:endParaRPr lang="ru-RU"/>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Образ слайда 1"/>
          <p:cNvSpPr>
            <a:spLocks noGrp="1" noRot="1" noChangeAspect="1" noTextEdit="1"/>
          </p:cNvSpPr>
          <p:nvPr>
            <p:ph type="sldImg"/>
          </p:nvPr>
        </p:nvSpPr>
        <p:spPr>
          <a:ln/>
        </p:spPr>
      </p:sp>
      <p:sp>
        <p:nvSpPr>
          <p:cNvPr id="229378" name="Заметки 2"/>
          <p:cNvSpPr>
            <a:spLocks noGrp="1"/>
          </p:cNvSpPr>
          <p:nvPr>
            <p:ph type="body" idx="1"/>
          </p:nvPr>
        </p:nvSpPr>
        <p:spPr>
          <a:noFill/>
          <a:ln/>
        </p:spPr>
        <p:txBody>
          <a:bodyPr/>
          <a:lstStyle/>
          <a:p>
            <a:r>
              <a:rPr lang="ru-RU" dirty="0" smtClean="0">
                <a:latin typeface="Arial" charset="0"/>
              </a:rPr>
              <a:t>Финансирование программы составило 129 млн.руб., в том числе за счет средств краевого бюджета 92.1 млн.руб.Приведено в нормативное состояние 16 тыс.м сетей теплоснабжения. Приобретен в собственность теплоснабжающий комплекс для п.Северный. В дальнейших планах администрации </a:t>
            </a:r>
            <a:r>
              <a:rPr lang="ru-RU" dirty="0" err="1" smtClean="0">
                <a:latin typeface="Arial" charset="0"/>
              </a:rPr>
              <a:t>Губахинского</a:t>
            </a:r>
            <a:r>
              <a:rPr lang="ru-RU" dirty="0" smtClean="0">
                <a:latin typeface="Arial" charset="0"/>
              </a:rPr>
              <a:t> городского округа объединить сети теплоснабжения пос. Углеуральский (включающий в себя пос. Северный) в единую энергетическую систему с генерацией </a:t>
            </a:r>
            <a:r>
              <a:rPr lang="ru-RU" dirty="0" err="1" smtClean="0">
                <a:latin typeface="Arial" charset="0"/>
              </a:rPr>
              <a:t>теплоресурса</a:t>
            </a:r>
            <a:r>
              <a:rPr lang="ru-RU" dirty="0" smtClean="0">
                <a:latin typeface="Arial" charset="0"/>
              </a:rPr>
              <a:t> на вновь приобретенной котельной ОАО «</a:t>
            </a:r>
            <a:r>
              <a:rPr lang="ru-RU" dirty="0" err="1" smtClean="0">
                <a:latin typeface="Arial" charset="0"/>
              </a:rPr>
              <a:t>Метафракс</a:t>
            </a:r>
            <a:r>
              <a:rPr lang="ru-RU" dirty="0" smtClean="0">
                <a:latin typeface="Arial" charset="0"/>
              </a:rPr>
              <a:t>». </a:t>
            </a:r>
          </a:p>
        </p:txBody>
      </p:sp>
      <p:sp>
        <p:nvSpPr>
          <p:cNvPr id="4" name="Номер слайда 3"/>
          <p:cNvSpPr>
            <a:spLocks noGrp="1"/>
          </p:cNvSpPr>
          <p:nvPr>
            <p:ph type="sldNum" sz="quarter" idx="5"/>
          </p:nvPr>
        </p:nvSpPr>
        <p:spPr/>
        <p:txBody>
          <a:bodyPr/>
          <a:lstStyle/>
          <a:p>
            <a:pPr>
              <a:defRPr/>
            </a:pPr>
            <a:fld id="{149E0FA4-FED9-4A0A-8143-896CC3C570E1}" type="slidenum">
              <a:rPr lang="ru-RU" smtClean="0"/>
              <a:pPr>
                <a:defRPr/>
              </a:pPr>
              <a:t>108</a:t>
            </a:fld>
            <a:endParaRPr lang="ru-RU"/>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Образ слайда 1"/>
          <p:cNvSpPr>
            <a:spLocks noGrp="1" noRot="1" noChangeAspect="1" noTextEdit="1"/>
          </p:cNvSpPr>
          <p:nvPr>
            <p:ph type="sldImg"/>
          </p:nvPr>
        </p:nvSpPr>
        <p:spPr>
          <a:ln/>
        </p:spPr>
      </p:sp>
      <p:sp>
        <p:nvSpPr>
          <p:cNvPr id="233474" name="Заметки 2"/>
          <p:cNvSpPr>
            <a:spLocks noGrp="1"/>
          </p:cNvSpPr>
          <p:nvPr>
            <p:ph type="body" idx="1"/>
          </p:nvPr>
        </p:nvSpPr>
        <p:spPr>
          <a:noFill/>
          <a:ln/>
        </p:spPr>
        <p:txBody>
          <a:bodyPr/>
          <a:lstStyle/>
          <a:p>
            <a:r>
              <a:rPr lang="ru-RU" dirty="0" smtClean="0">
                <a:latin typeface="Arial" charset="0"/>
              </a:rPr>
              <a:t>В  рамках программы местного развития в 2014 году предоставлены социальные выплаты 25 семьям с общей численностью 54чел. Осуществлена оплата договоров купли-продажи  на 38,7 млн.руб.</a:t>
            </a:r>
          </a:p>
          <a:p>
            <a:endParaRPr lang="ru-RU" dirty="0" smtClean="0">
              <a:latin typeface="Arial"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C8CBA7C8-FB5E-43F9-80BA-4395ECC4231F}" type="slidenum">
              <a:rPr lang="ru-RU" smtClean="0"/>
              <a:pPr>
                <a:defRPr/>
              </a:pPr>
              <a:t>109</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раз слайда 1"/>
          <p:cNvSpPr>
            <a:spLocks noGrp="1" noRot="1" noChangeAspect="1"/>
          </p:cNvSpPr>
          <p:nvPr>
            <p:ph type="sldImg"/>
          </p:nvPr>
        </p:nvSpPr>
        <p:spPr>
          <a:ln/>
        </p:spPr>
      </p:sp>
      <p:sp>
        <p:nvSpPr>
          <p:cNvPr id="38914" name="Заметки 2"/>
          <p:cNvSpPr>
            <a:spLocks noGrp="1"/>
          </p:cNvSpPr>
          <p:nvPr>
            <p:ph type="body" idx="1"/>
          </p:nvPr>
        </p:nvSpPr>
        <p:spPr>
          <a:noFill/>
          <a:ln/>
        </p:spPr>
        <p:txBody>
          <a:bodyPr/>
          <a:lstStyle/>
          <a:p>
            <a:pPr algn="just">
              <a:spcBef>
                <a:spcPct val="0"/>
              </a:spcBef>
            </a:pPr>
            <a:r>
              <a:rPr lang="ru-RU" smtClean="0">
                <a:latin typeface="Arial" charset="0"/>
              </a:rPr>
              <a:t>Наш округ обладает высоким инвестиционным потенциалом, занимая 8 место из 48 территорий Пермского края, что говорит об устойчивом развитии экономики. В 2014 году объем инвестиций составил 1,1 млрд.руб. или  в расчете на 1 жителя составит 31 тыс.руб., что в 1,8 раза выше уровня 2013 года.</a:t>
            </a:r>
          </a:p>
        </p:txBody>
      </p:sp>
      <p:sp>
        <p:nvSpPr>
          <p:cNvPr id="4" name="Номер слайда 3"/>
          <p:cNvSpPr>
            <a:spLocks noGrp="1"/>
          </p:cNvSpPr>
          <p:nvPr>
            <p:ph type="sldNum" sz="quarter" idx="5"/>
          </p:nvPr>
        </p:nvSpPr>
        <p:spPr/>
        <p:txBody>
          <a:bodyPr/>
          <a:lstStyle/>
          <a:p>
            <a:pPr>
              <a:defRPr/>
            </a:pPr>
            <a:fld id="{5ACA5E52-C82D-4205-B57B-CD104BD03FA8}" type="slidenum">
              <a:rPr lang="ru-RU" smtClean="0"/>
              <a:pPr>
                <a:defRPr/>
              </a:pPr>
              <a:t>11</a:t>
            </a:fld>
            <a:endParaRPr lang="ru-RU"/>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Образ слайда 1"/>
          <p:cNvSpPr>
            <a:spLocks noGrp="1" noRot="1" noChangeAspect="1"/>
          </p:cNvSpPr>
          <p:nvPr>
            <p:ph type="sldImg"/>
          </p:nvPr>
        </p:nvSpPr>
        <p:spPr>
          <a:ln/>
        </p:spPr>
      </p:sp>
      <p:sp>
        <p:nvSpPr>
          <p:cNvPr id="235522" name="Заметки 2"/>
          <p:cNvSpPr>
            <a:spLocks noGrp="1"/>
          </p:cNvSpPr>
          <p:nvPr>
            <p:ph type="body" idx="1"/>
          </p:nvPr>
        </p:nvSpPr>
        <p:spPr>
          <a:noFill/>
          <a:ln/>
        </p:spPr>
        <p:txBody>
          <a:bodyPr/>
          <a:lstStyle/>
          <a:p>
            <a:r>
              <a:rPr lang="ru-RU" dirty="0" smtClean="0">
                <a:latin typeface="Arial" charset="0"/>
              </a:rPr>
              <a:t>Муниципальная программа «Развитие информационного общества».</a:t>
            </a:r>
          </a:p>
          <a:p>
            <a:pPr>
              <a:lnSpc>
                <a:spcPct val="80000"/>
              </a:lnSpc>
            </a:pPr>
            <a:r>
              <a:rPr lang="ru-RU" dirty="0" smtClean="0">
                <a:latin typeface="Arial" charset="0"/>
              </a:rPr>
              <a:t>Основными целями программы являются </a:t>
            </a:r>
            <a:r>
              <a:rPr lang="ru-RU" dirty="0" smtClean="0">
                <a:solidFill>
                  <a:schemeClr val="bg1"/>
                </a:solidFill>
                <a:latin typeface="Times New Roman" pitchFamily="18" charset="0"/>
              </a:rPr>
              <a:t>повышение качества жизни населения за счет использования информационных и телекоммуникационных технологий; повышение эффективности системы муниципального управления за счет использования информационно-коммуникационных технологий; повышение качества предоставления государственных и муниципальных услуг на основе использования информационных и телекоммуникационных технологий; развитие и эксплуатация инфраструктуры</a:t>
            </a:r>
            <a:r>
              <a:rPr lang="ru-RU" sz="2800" dirty="0" smtClean="0">
                <a:solidFill>
                  <a:schemeClr val="bg1"/>
                </a:solidFill>
                <a:latin typeface="Times New Roman" pitchFamily="18" charset="0"/>
              </a:rPr>
              <a:t> </a:t>
            </a:r>
            <a:r>
              <a:rPr lang="ru-RU" dirty="0" smtClean="0">
                <a:solidFill>
                  <a:schemeClr val="bg1"/>
                </a:solidFill>
                <a:latin typeface="Times New Roman" pitchFamily="18" charset="0"/>
              </a:rPr>
              <a:t>электронного правительства;</a:t>
            </a:r>
          </a:p>
          <a:p>
            <a:pPr>
              <a:lnSpc>
                <a:spcPct val="80000"/>
              </a:lnSpc>
              <a:buFontTx/>
              <a:buChar char="-"/>
            </a:pPr>
            <a:r>
              <a:rPr lang="ru-RU" dirty="0" smtClean="0">
                <a:solidFill>
                  <a:schemeClr val="bg1"/>
                </a:solidFill>
                <a:latin typeface="Times New Roman" pitchFamily="18" charset="0"/>
              </a:rPr>
              <a:t>развитие системы центров общественного доступа к социально значимой информации в сети Интернет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2B9D4ABE-4FE3-4139-AB71-13CEB8AEFA58}" type="slidenum">
              <a:rPr lang="ru-RU" smtClean="0"/>
              <a:pPr>
                <a:defRPr/>
              </a:pPr>
              <a:t>110</a:t>
            </a:fld>
            <a:endParaRPr lang="ru-RU"/>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Образ слайда 1"/>
          <p:cNvSpPr>
            <a:spLocks noGrp="1" noRot="1" noChangeAspect="1"/>
          </p:cNvSpPr>
          <p:nvPr>
            <p:ph type="sldImg"/>
          </p:nvPr>
        </p:nvSpPr>
        <p:spPr>
          <a:ln/>
        </p:spPr>
      </p:sp>
      <p:sp>
        <p:nvSpPr>
          <p:cNvPr id="237570" name="Заметки 2"/>
          <p:cNvSpPr>
            <a:spLocks noGrp="1"/>
          </p:cNvSpPr>
          <p:nvPr>
            <p:ph type="body" idx="1"/>
          </p:nvPr>
        </p:nvSpPr>
        <p:spPr>
          <a:noFill/>
          <a:ln/>
        </p:spPr>
        <p:txBody>
          <a:bodyPr/>
          <a:lstStyle/>
          <a:p>
            <a:r>
              <a:rPr lang="ru-RU" dirty="0" smtClean="0">
                <a:solidFill>
                  <a:schemeClr val="bg1"/>
                </a:solidFill>
                <a:latin typeface="Times New Roman" pitchFamily="18" charset="0"/>
              </a:rPr>
              <a:t>В соответствии с Соглашением о взаимодействии между Министерством информационного развития и связи Пермского края и администрацией городского округа «Город </a:t>
            </a:r>
            <a:r>
              <a:rPr lang="ru-RU" dirty="0" err="1" smtClean="0">
                <a:solidFill>
                  <a:schemeClr val="bg1"/>
                </a:solidFill>
                <a:latin typeface="Times New Roman" pitchFamily="18" charset="0"/>
              </a:rPr>
              <a:t>Губаха</a:t>
            </a:r>
            <a:r>
              <a:rPr lang="ru-RU" dirty="0" smtClean="0">
                <a:solidFill>
                  <a:schemeClr val="bg1"/>
                </a:solidFill>
                <a:latin typeface="Times New Roman" pitchFamily="18" charset="0"/>
              </a:rPr>
              <a:t>» по вопросам организации предоставления муниципальных услуг в электронной форме проведена работа  по трем Дорожным картам, утвержденным Министерством и осуществлен перевод 11 муниципальных услуг или 20% в электронный вид, работоспособность услуг проверена на Портале государственных  услуг.</a:t>
            </a:r>
            <a:r>
              <a:rPr lang="ru-RU" dirty="0" smtClean="0">
                <a:latin typeface="Arial" charset="0"/>
              </a:rPr>
              <a:t> Все органы местного самоуправления используют автоматизированную систему электронного документооборота.</a:t>
            </a:r>
          </a:p>
          <a:p>
            <a:endParaRPr lang="ru-RU" dirty="0" smtClean="0">
              <a:solidFill>
                <a:schemeClr val="bg1"/>
              </a:solidFill>
              <a:latin typeface="Times New Roman" pitchFamily="18" charset="0"/>
            </a:endParaRPr>
          </a:p>
        </p:txBody>
      </p:sp>
      <p:sp>
        <p:nvSpPr>
          <p:cNvPr id="4" name="Номер слайда 3"/>
          <p:cNvSpPr>
            <a:spLocks noGrp="1"/>
          </p:cNvSpPr>
          <p:nvPr>
            <p:ph type="sldNum" sz="quarter" idx="5"/>
          </p:nvPr>
        </p:nvSpPr>
        <p:spPr/>
        <p:txBody>
          <a:bodyPr/>
          <a:lstStyle/>
          <a:p>
            <a:pPr>
              <a:defRPr/>
            </a:pPr>
            <a:fld id="{79AF69B3-87BE-42C9-834C-519E52EEF702}" type="slidenum">
              <a:rPr lang="ru-RU" smtClean="0"/>
              <a:pPr>
                <a:defRPr/>
              </a:pPr>
              <a:t>111</a:t>
            </a:fld>
            <a:endParaRPr lang="ru-RU"/>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Образ слайда 1"/>
          <p:cNvSpPr>
            <a:spLocks noGrp="1" noRot="1" noChangeAspect="1"/>
          </p:cNvSpPr>
          <p:nvPr>
            <p:ph type="sldImg"/>
          </p:nvPr>
        </p:nvSpPr>
        <p:spPr>
          <a:ln/>
        </p:spPr>
      </p:sp>
      <p:sp>
        <p:nvSpPr>
          <p:cNvPr id="239618" name="Заметки 2"/>
          <p:cNvSpPr>
            <a:spLocks noGrp="1"/>
          </p:cNvSpPr>
          <p:nvPr>
            <p:ph type="body" idx="1"/>
          </p:nvPr>
        </p:nvSpPr>
        <p:spPr>
          <a:noFill/>
          <a:ln/>
        </p:spPr>
        <p:txBody>
          <a:bodyPr/>
          <a:lstStyle/>
          <a:p>
            <a:r>
              <a:rPr lang="ru-RU" dirty="0" smtClean="0">
                <a:latin typeface="Arial" charset="0"/>
              </a:rPr>
              <a:t>Финансирование программы «Развитие информационного общества» в 2014 году  составило 6,0 млн.руб., в том числе 0,1 млн.руб. за счет средств краевого бюджета. </a:t>
            </a:r>
            <a:r>
              <a:rPr lang="ru-RU" dirty="0" smtClean="0">
                <a:solidFill>
                  <a:schemeClr val="bg1"/>
                </a:solidFill>
                <a:latin typeface="Times New Roman" pitchFamily="18" charset="0"/>
              </a:rPr>
              <a:t>По итогам 2014 года  г. </a:t>
            </a:r>
            <a:r>
              <a:rPr lang="ru-RU" dirty="0" err="1" smtClean="0">
                <a:solidFill>
                  <a:schemeClr val="bg1"/>
                </a:solidFill>
                <a:latin typeface="Times New Roman" pitchFamily="18" charset="0"/>
              </a:rPr>
              <a:t>Губаха</a:t>
            </a:r>
            <a:r>
              <a:rPr lang="ru-RU" dirty="0" smtClean="0">
                <a:solidFill>
                  <a:schemeClr val="bg1"/>
                </a:solidFill>
                <a:latin typeface="Times New Roman" pitchFamily="18" charset="0"/>
              </a:rPr>
              <a:t> занимает 2 место в рейтинге территорий по информационной открытости. В целях развития системы общественного доступа к социально значимой информации на сайте городского округа в сети Интернет, в газете «Уральский шахтер» и на </a:t>
            </a:r>
            <a:r>
              <a:rPr lang="ru-RU" dirty="0" err="1" smtClean="0">
                <a:solidFill>
                  <a:schemeClr val="bg1"/>
                </a:solidFill>
                <a:latin typeface="Times New Roman" pitchFamily="18" charset="0"/>
              </a:rPr>
              <a:t>РадиоФМ</a:t>
            </a:r>
            <a:r>
              <a:rPr lang="ru-RU" dirty="0" smtClean="0">
                <a:solidFill>
                  <a:schemeClr val="bg1"/>
                </a:solidFill>
                <a:latin typeface="Times New Roman" pitchFamily="18" charset="0"/>
              </a:rPr>
              <a:t>  информация о деятельности администрации городского округа «Город </a:t>
            </a:r>
            <a:r>
              <a:rPr lang="ru-RU" dirty="0" err="1" smtClean="0">
                <a:solidFill>
                  <a:schemeClr val="bg1"/>
                </a:solidFill>
                <a:latin typeface="Times New Roman" pitchFamily="18" charset="0"/>
              </a:rPr>
              <a:t>Губаха</a:t>
            </a:r>
            <a:r>
              <a:rPr lang="ru-RU" dirty="0" smtClean="0">
                <a:solidFill>
                  <a:schemeClr val="bg1"/>
                </a:solidFill>
                <a:latin typeface="Times New Roman" pitchFamily="18" charset="0"/>
              </a:rPr>
              <a:t>» регулярно размещаются информация о социально-экономическом и культурном развитии городского округа  и муниципальные правовые акты.  Принято решение о размещении многофункционального центра в помещении Центральной библиотеки по адресу: ул.Дегтярева,9. В декабре 2014 два специалиста МФЦ начали работу в тестовом режиме.</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9EC41189-3DB9-4B78-A9A4-C31199E75984}" type="slidenum">
              <a:rPr lang="ru-RU" smtClean="0"/>
              <a:pPr>
                <a:defRPr/>
              </a:pPr>
              <a:t>112</a:t>
            </a:fld>
            <a:endParaRPr lang="ru-RU"/>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Образ слайда 1"/>
          <p:cNvSpPr>
            <a:spLocks noGrp="1" noRot="1" noChangeAspect="1" noTextEdit="1"/>
          </p:cNvSpPr>
          <p:nvPr>
            <p:ph type="sldImg"/>
          </p:nvPr>
        </p:nvSpPr>
        <p:spPr>
          <a:ln/>
        </p:spPr>
      </p:sp>
      <p:sp>
        <p:nvSpPr>
          <p:cNvPr id="241666" name="Заметки 2"/>
          <p:cNvSpPr>
            <a:spLocks noGrp="1"/>
          </p:cNvSpPr>
          <p:nvPr>
            <p:ph type="body" idx="1"/>
          </p:nvPr>
        </p:nvSpPr>
        <p:spPr>
          <a:noFill/>
          <a:ln/>
        </p:spPr>
        <p:txBody>
          <a:bodyPr/>
          <a:lstStyle/>
          <a:p>
            <a:r>
              <a:rPr lang="ru-RU" dirty="0" smtClean="0">
                <a:latin typeface="Arial" charset="0"/>
              </a:rPr>
              <a:t>Муниципальная программа «Совершенствование муниципального управления»</a:t>
            </a:r>
            <a:r>
              <a:rPr lang="ru-RU" dirty="0" smtClean="0">
                <a:solidFill>
                  <a:schemeClr val="bg1"/>
                </a:solidFill>
                <a:latin typeface="Times New Roman" pitchFamily="18" charset="0"/>
                <a:cs typeface="Times New Roman" pitchFamily="18" charset="0"/>
              </a:rPr>
              <a:t> Основной целью программы является совершенствование и повышение эффективности муниципальной службы.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3F9A4FAA-3F4E-43A3-A667-D5CE1C6F3D9F}" type="slidenum">
              <a:rPr lang="ru-RU" smtClean="0"/>
              <a:pPr>
                <a:defRPr/>
              </a:pPr>
              <a:t>113</a:t>
            </a:fld>
            <a:endParaRPr lang="ru-RU"/>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Образ слайда 1"/>
          <p:cNvSpPr>
            <a:spLocks noGrp="1" noRot="1" noChangeAspect="1" noTextEdit="1"/>
          </p:cNvSpPr>
          <p:nvPr>
            <p:ph type="sldImg"/>
          </p:nvPr>
        </p:nvSpPr>
        <p:spPr>
          <a:ln/>
        </p:spPr>
      </p:sp>
      <p:sp>
        <p:nvSpPr>
          <p:cNvPr id="243714" name="Заметки 2"/>
          <p:cNvSpPr>
            <a:spLocks noGrp="1"/>
          </p:cNvSpPr>
          <p:nvPr>
            <p:ph type="body" idx="1"/>
          </p:nvPr>
        </p:nvSpPr>
        <p:spPr>
          <a:noFill/>
          <a:ln/>
        </p:spPr>
        <p:txBody>
          <a:bodyPr/>
          <a:lstStyle/>
          <a:p>
            <a:r>
              <a:rPr lang="ru-RU" dirty="0" smtClean="0">
                <a:latin typeface="Arial" charset="0"/>
              </a:rPr>
              <a:t>В 2014 году 54 муниципальных служащих прошли повышение квалификации и аттестацию, совместно с прокуратурой города </a:t>
            </a:r>
            <a:r>
              <a:rPr lang="ru-RU" dirty="0" err="1" smtClean="0">
                <a:latin typeface="Arial" charset="0"/>
              </a:rPr>
              <a:t>Губахи</a:t>
            </a:r>
            <a:r>
              <a:rPr lang="ru-RU" dirty="0" smtClean="0">
                <a:latin typeface="Arial" charset="0"/>
              </a:rPr>
              <a:t> проведены обучающие семинары по противодействию коррупции.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681ED4E9-816B-41AE-B0E2-13BBE4BFB086}" type="slidenum">
              <a:rPr lang="ru-RU" smtClean="0"/>
              <a:pPr>
                <a:defRPr/>
              </a:pPr>
              <a:t>114</a:t>
            </a:fld>
            <a:endParaRPr lang="ru-RU"/>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Образ слайда 1"/>
          <p:cNvSpPr>
            <a:spLocks noGrp="1" noRot="1" noChangeAspect="1"/>
          </p:cNvSpPr>
          <p:nvPr>
            <p:ph type="sldImg"/>
          </p:nvPr>
        </p:nvSpPr>
        <p:spPr>
          <a:ln/>
        </p:spPr>
      </p:sp>
      <p:sp>
        <p:nvSpPr>
          <p:cNvPr id="247810" name="Заметки 2"/>
          <p:cNvSpPr>
            <a:spLocks noGrp="1"/>
          </p:cNvSpPr>
          <p:nvPr>
            <p:ph type="body" idx="1"/>
          </p:nvPr>
        </p:nvSpPr>
        <p:spPr>
          <a:noFill/>
          <a:ln/>
        </p:spPr>
        <p:txBody>
          <a:bodyPr/>
          <a:lstStyle/>
          <a:p>
            <a:r>
              <a:rPr lang="ru-RU" dirty="0" smtClean="0">
                <a:latin typeface="Arial" charset="0"/>
              </a:rPr>
              <a:t>Подводя итоги работы за 2014 год, проведена оценка исполнения целевых показателей деятельности администрации, установленных Соглашением о взаимодействии с Правительством Пермского края. По проведенной Правительством оценке  за 1 полугодие 2014 года округ занимает 7 место в рейтинге территорий. Итоги 2014 года будут подведены в мае 2015 года.</a:t>
            </a:r>
          </a:p>
        </p:txBody>
      </p:sp>
      <p:sp>
        <p:nvSpPr>
          <p:cNvPr id="4" name="Номер слайда 3"/>
          <p:cNvSpPr>
            <a:spLocks noGrp="1"/>
          </p:cNvSpPr>
          <p:nvPr>
            <p:ph type="sldNum" sz="quarter" idx="5"/>
          </p:nvPr>
        </p:nvSpPr>
        <p:spPr/>
        <p:txBody>
          <a:bodyPr/>
          <a:lstStyle/>
          <a:p>
            <a:pPr>
              <a:defRPr/>
            </a:pPr>
            <a:fld id="{1F8E5D64-2AFC-4169-B9CA-406F98BB9770}" type="slidenum">
              <a:rPr lang="ru-RU" smtClean="0"/>
              <a:pPr>
                <a:defRPr/>
              </a:pPr>
              <a:t>115</a:t>
            </a:fld>
            <a:endParaRPr lang="ru-RU"/>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Образ слайда 1"/>
          <p:cNvSpPr>
            <a:spLocks noGrp="1" noRot="1" noChangeAspect="1"/>
          </p:cNvSpPr>
          <p:nvPr>
            <p:ph type="sldImg"/>
          </p:nvPr>
        </p:nvSpPr>
        <p:spPr>
          <a:ln/>
        </p:spPr>
      </p:sp>
      <p:sp>
        <p:nvSpPr>
          <p:cNvPr id="249858" name="Заметки 2"/>
          <p:cNvSpPr>
            <a:spLocks noGrp="1"/>
          </p:cNvSpPr>
          <p:nvPr>
            <p:ph type="body" idx="1"/>
          </p:nvPr>
        </p:nvSpPr>
        <p:spPr>
          <a:noFill/>
          <a:ln/>
        </p:spPr>
        <p:txBody>
          <a:bodyPr/>
          <a:lstStyle/>
          <a:p>
            <a:r>
              <a:rPr lang="ru-RU" dirty="0" smtClean="0">
                <a:latin typeface="Arial" charset="0"/>
              </a:rPr>
              <a:t>В 2014 году состоялась рабочая поездка губернатора Пермского края Виктора </a:t>
            </a:r>
            <a:r>
              <a:rPr lang="ru-RU" dirty="0" err="1" smtClean="0">
                <a:latin typeface="Arial" charset="0"/>
              </a:rPr>
              <a:t>Басаргина</a:t>
            </a:r>
            <a:r>
              <a:rPr lang="ru-RU" dirty="0" smtClean="0">
                <a:latin typeface="Arial" charset="0"/>
              </a:rPr>
              <a:t> .В ходе рабочей поездки глава региона посетил </a:t>
            </a:r>
            <a:r>
              <a:rPr lang="ru-RU" dirty="0" err="1" smtClean="0">
                <a:latin typeface="Arial" charset="0"/>
              </a:rPr>
              <a:t>Широковскую</a:t>
            </a:r>
            <a:r>
              <a:rPr lang="ru-RU" dirty="0" smtClean="0">
                <a:latin typeface="Arial" charset="0"/>
              </a:rPr>
              <a:t> ГЭС, Центральную библиотеку г. </a:t>
            </a:r>
            <a:r>
              <a:rPr lang="ru-RU" dirty="0" err="1" smtClean="0">
                <a:latin typeface="Arial" charset="0"/>
              </a:rPr>
              <a:t>Губахи</a:t>
            </a:r>
            <a:r>
              <a:rPr lang="ru-RU" dirty="0" smtClean="0">
                <a:latin typeface="Arial" charset="0"/>
              </a:rPr>
              <a:t> и Музей угля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0AA1485E-87A6-4F60-BC9D-7954135E66C4}" type="slidenum">
              <a:rPr lang="ru-RU" smtClean="0"/>
              <a:pPr>
                <a:defRPr/>
              </a:pPr>
              <a:t>116</a:t>
            </a:fld>
            <a:endParaRPr lang="ru-RU"/>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Образ слайда 1"/>
          <p:cNvSpPr>
            <a:spLocks noGrp="1" noRot="1" noChangeAspect="1"/>
          </p:cNvSpPr>
          <p:nvPr>
            <p:ph type="sldImg"/>
          </p:nvPr>
        </p:nvSpPr>
        <p:spPr>
          <a:ln/>
        </p:spPr>
      </p:sp>
      <p:sp>
        <p:nvSpPr>
          <p:cNvPr id="251906" name="Заметки 2"/>
          <p:cNvSpPr>
            <a:spLocks noGrp="1"/>
          </p:cNvSpPr>
          <p:nvPr>
            <p:ph type="body" idx="1"/>
          </p:nvPr>
        </p:nvSpPr>
        <p:spPr>
          <a:noFill/>
          <a:ln/>
        </p:spPr>
        <p:txBody>
          <a:bodyPr/>
          <a:lstStyle/>
          <a:p>
            <a:r>
              <a:rPr lang="ru-RU" dirty="0" smtClean="0">
                <a:latin typeface="Arial" charset="0"/>
              </a:rPr>
              <a:t>По итогам рабочей поездки Виктор </a:t>
            </a:r>
            <a:r>
              <a:rPr lang="ru-RU" dirty="0" err="1" smtClean="0">
                <a:latin typeface="Arial" charset="0"/>
              </a:rPr>
              <a:t>Басаргин</a:t>
            </a:r>
            <a:r>
              <a:rPr lang="ru-RU" dirty="0" smtClean="0">
                <a:latin typeface="Arial" charset="0"/>
              </a:rPr>
              <a:t> подчеркнул, что за последние два года </a:t>
            </a:r>
            <a:r>
              <a:rPr lang="ru-RU" dirty="0" err="1" smtClean="0">
                <a:latin typeface="Arial" charset="0"/>
              </a:rPr>
              <a:t>Губаха</a:t>
            </a:r>
            <a:r>
              <a:rPr lang="ru-RU" dirty="0" smtClean="0">
                <a:latin typeface="Arial" charset="0"/>
              </a:rPr>
              <a:t> шагнула вперед и имеет хорошие перспективы для развития. </a:t>
            </a:r>
          </a:p>
          <a:p>
            <a:r>
              <a:rPr lang="ru-RU" dirty="0" smtClean="0">
                <a:latin typeface="Arial" charset="0"/>
              </a:rPr>
              <a:t>Сегодня Вашему вниманию были представлены результаты работы администрации за 2014 год. В формате часового доклада невозможно затронуть все темы нашей многогранной работы, часть направлений</a:t>
            </a:r>
            <a:r>
              <a:rPr lang="ru-RU" baseline="0" dirty="0" smtClean="0">
                <a:latin typeface="Arial" charset="0"/>
              </a:rPr>
              <a:t> муниципального развития остались за рамками выступления, но это не умаляет их значения. В целом результаты работы администрации в 2014 году </a:t>
            </a:r>
            <a:r>
              <a:rPr lang="ru-RU" dirty="0" smtClean="0">
                <a:latin typeface="Arial" charset="0"/>
              </a:rPr>
              <a:t>рассматриваю как положительные. Фундамент, заложенный в 2014 году, является основой принятия решений в текущем году. Нам совместно</a:t>
            </a:r>
            <a:r>
              <a:rPr lang="ru-RU" baseline="0" dirty="0" smtClean="0">
                <a:latin typeface="Arial" charset="0"/>
              </a:rPr>
              <a:t> с Вами и </a:t>
            </a:r>
            <a:r>
              <a:rPr lang="ru-RU" baseline="0" dirty="0" err="1" smtClean="0">
                <a:latin typeface="Arial" charset="0"/>
              </a:rPr>
              <a:t>бизнес-структурами</a:t>
            </a:r>
            <a:r>
              <a:rPr lang="ru-RU" baseline="0" dirty="0" smtClean="0">
                <a:latin typeface="Arial" charset="0"/>
              </a:rPr>
              <a:t> </a:t>
            </a:r>
            <a:r>
              <a:rPr lang="ru-RU" dirty="0" smtClean="0">
                <a:latin typeface="Arial" charset="0"/>
              </a:rPr>
              <a:t>в 2015 году </a:t>
            </a:r>
            <a:r>
              <a:rPr lang="ru-RU" baseline="0" dirty="0" smtClean="0">
                <a:latin typeface="Arial" charset="0"/>
              </a:rPr>
              <a:t>предстоит большая работа по повышению уровня жизни в округе. Сегодня перед собой мы ставим сложные задачи для того, чтобы </a:t>
            </a:r>
            <a:r>
              <a:rPr lang="ru-RU" baseline="0" dirty="0" err="1" smtClean="0">
                <a:latin typeface="Arial" charset="0"/>
              </a:rPr>
              <a:t>Губахинский</a:t>
            </a:r>
            <a:r>
              <a:rPr lang="ru-RU" baseline="0" dirty="0" smtClean="0">
                <a:latin typeface="Arial" charset="0"/>
              </a:rPr>
              <a:t> городской округ стал территорией бизнеса, территорией успеха, успешных проектов и успешных людей.</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76E6A48F-F0A7-467E-9510-FBFB41A62E90}" type="slidenum">
              <a:rPr lang="ru-RU" smtClean="0"/>
              <a:pPr>
                <a:defRPr/>
              </a:pPr>
              <a:t>117</a:t>
            </a:fld>
            <a:endParaRPr lang="ru-RU"/>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Образ слайда 1"/>
          <p:cNvSpPr>
            <a:spLocks noGrp="1" noRot="1" noChangeAspect="1"/>
          </p:cNvSpPr>
          <p:nvPr>
            <p:ph type="sldImg"/>
          </p:nvPr>
        </p:nvSpPr>
        <p:spPr>
          <a:ln/>
        </p:spPr>
      </p:sp>
      <p:sp>
        <p:nvSpPr>
          <p:cNvPr id="253954" name="Заметки 2"/>
          <p:cNvSpPr>
            <a:spLocks noGrp="1"/>
          </p:cNvSpPr>
          <p:nvPr>
            <p:ph type="body" idx="1"/>
          </p:nvPr>
        </p:nvSpPr>
        <p:spPr>
          <a:noFill/>
          <a:ln/>
        </p:spPr>
        <p:txBody>
          <a:bodyPr/>
          <a:lstStyle/>
          <a:p>
            <a:r>
              <a:rPr lang="ru-RU" smtClean="0">
                <a:latin typeface="Arial" charset="0"/>
              </a:rPr>
              <a:t>Благодарю за внимание</a:t>
            </a:r>
          </a:p>
          <a:p>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1AE6F849-290C-47FE-A51A-489611A9C007}" type="slidenum">
              <a:rPr lang="ru-RU" smtClean="0"/>
              <a:pPr>
                <a:defRPr/>
              </a:pPr>
              <a:t>118</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Образ слайда 1"/>
          <p:cNvSpPr>
            <a:spLocks noGrp="1" noRot="1" noChangeAspect="1"/>
          </p:cNvSpPr>
          <p:nvPr>
            <p:ph type="sldImg"/>
          </p:nvPr>
        </p:nvSpPr>
        <p:spPr>
          <a:ln/>
        </p:spPr>
      </p:sp>
      <p:sp>
        <p:nvSpPr>
          <p:cNvPr id="40962" name="Заметки 2"/>
          <p:cNvSpPr>
            <a:spLocks noGrp="1"/>
          </p:cNvSpPr>
          <p:nvPr>
            <p:ph type="body" idx="1"/>
          </p:nvPr>
        </p:nvSpPr>
        <p:spPr>
          <a:noFill/>
          <a:ln/>
        </p:spPr>
        <p:txBody>
          <a:bodyPr/>
          <a:lstStyle/>
          <a:p>
            <a:r>
              <a:rPr lang="ru-RU" dirty="0" err="1" smtClean="0">
                <a:latin typeface="Arial" charset="0"/>
              </a:rPr>
              <a:t>Губахинский</a:t>
            </a:r>
            <a:r>
              <a:rPr lang="ru-RU" dirty="0" smtClean="0">
                <a:latin typeface="Arial" charset="0"/>
              </a:rPr>
              <a:t> городской округ входит в состав благоприятных территорий с уровнем безработицы ниже среднего по Пермскому краю.</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A5926296-13C5-4E17-8F52-5171F77A7220}" type="slidenum">
              <a:rPr lang="ru-RU" smtClean="0"/>
              <a:pPr>
                <a:defRPr/>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p:cNvSpPr>
          <p:nvPr>
            <p:ph type="sldImg"/>
          </p:nvPr>
        </p:nvSpPr>
        <p:spPr>
          <a:ln/>
        </p:spPr>
      </p:sp>
      <p:sp>
        <p:nvSpPr>
          <p:cNvPr id="28674" name="Заметки 2"/>
          <p:cNvSpPr>
            <a:spLocks noGrp="1"/>
          </p:cNvSpPr>
          <p:nvPr>
            <p:ph type="body" idx="1"/>
          </p:nvPr>
        </p:nvSpPr>
        <p:spPr>
          <a:noFill/>
          <a:ln/>
        </p:spPr>
        <p:txBody>
          <a:bodyPr/>
          <a:lstStyle/>
          <a:p>
            <a:r>
              <a:rPr lang="ru-RU" dirty="0" smtClean="0">
                <a:latin typeface="Arial" charset="0"/>
              </a:rPr>
              <a:t>Можно ли освоить 1 млрд. рублей? Можно. При условии, что у вас есть программный бюджет и эффективно выстроенная работа</a:t>
            </a:r>
            <a:r>
              <a:rPr lang="ru-RU" baseline="0" dirty="0" smtClean="0">
                <a:latin typeface="Arial" charset="0"/>
              </a:rPr>
              <a:t> </a:t>
            </a:r>
            <a:r>
              <a:rPr lang="ru-RU" dirty="0" smtClean="0">
                <a:latin typeface="Arial" charset="0"/>
              </a:rPr>
              <a:t>депутатского корпуса, администрации города, общественности и </a:t>
            </a:r>
            <a:r>
              <a:rPr lang="ru-RU" dirty="0" err="1" smtClean="0">
                <a:latin typeface="Arial" charset="0"/>
              </a:rPr>
              <a:t>бизнес-структур</a:t>
            </a:r>
            <a:r>
              <a:rPr lang="ru-RU" dirty="0" smtClean="0">
                <a:latin typeface="Arial" charset="0"/>
              </a:rPr>
              <a:t>.</a:t>
            </a:r>
          </a:p>
        </p:txBody>
      </p:sp>
      <p:sp>
        <p:nvSpPr>
          <p:cNvPr id="4" name="Номер слайда 3"/>
          <p:cNvSpPr>
            <a:spLocks noGrp="1"/>
          </p:cNvSpPr>
          <p:nvPr>
            <p:ph type="sldNum" sz="quarter" idx="5"/>
          </p:nvPr>
        </p:nvSpPr>
        <p:spPr/>
        <p:txBody>
          <a:bodyPr/>
          <a:lstStyle/>
          <a:p>
            <a:pPr>
              <a:defRPr/>
            </a:pPr>
            <a:fld id="{E0FEE6C4-BED3-466D-A58E-4C33DAE4AC57}" type="slidenum">
              <a:rPr lang="ru-RU" smtClean="0"/>
              <a:pPr>
                <a:defRPr/>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Образ слайда 1"/>
          <p:cNvSpPr>
            <a:spLocks noGrp="1" noRot="1" noChangeAspect="1"/>
          </p:cNvSpPr>
          <p:nvPr>
            <p:ph type="sldImg"/>
          </p:nvPr>
        </p:nvSpPr>
        <p:spPr>
          <a:ln/>
        </p:spPr>
      </p:sp>
      <p:sp>
        <p:nvSpPr>
          <p:cNvPr id="245762" name="Заметки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Times New Roman" pitchFamily="18" charset="0"/>
                <a:cs typeface="Times New Roman" pitchFamily="18" charset="0"/>
              </a:rPr>
              <a:t>С 2014 года бюджет </a:t>
            </a:r>
            <a:r>
              <a:rPr lang="ru-RU" dirty="0" err="1" smtClean="0">
                <a:latin typeface="Times New Roman" pitchFamily="18" charset="0"/>
                <a:cs typeface="Times New Roman" pitchFamily="18" charset="0"/>
              </a:rPr>
              <a:t>Губахинского</a:t>
            </a:r>
            <a:r>
              <a:rPr lang="ru-RU" dirty="0" smtClean="0">
                <a:latin typeface="Times New Roman" pitchFamily="18" charset="0"/>
                <a:cs typeface="Times New Roman" pitchFamily="18" charset="0"/>
              </a:rPr>
              <a:t> городского округа  составлен с учетом  программного формата, предусмотренного статьей 179 Бюджетного кодекса Российской Федерации. Для перехода на программный формат определены Порядок разработки, реализации, оценки эффективности и</a:t>
            </a:r>
            <a:r>
              <a:rPr lang="ru-RU" dirty="0" smtClean="0">
                <a:solidFill>
                  <a:schemeClr val="bg1"/>
                </a:solidFill>
                <a:latin typeface="Times New Roman" pitchFamily="18" charset="0"/>
                <a:cs typeface="Times New Roman" pitchFamily="18" charset="0"/>
              </a:rPr>
              <a:t> Перечень муниципальных программ.</a:t>
            </a:r>
            <a:r>
              <a:rPr lang="ru-RU" baseline="0" dirty="0" smtClean="0">
                <a:solidFill>
                  <a:schemeClr val="bg1"/>
                </a:solidFill>
                <a:latin typeface="Times New Roman" pitchFamily="18" charset="0"/>
                <a:cs typeface="Times New Roman" pitchFamily="18" charset="0"/>
              </a:rPr>
              <a:t> Общий объем финансирования программного бюджета составил 874.4 </a:t>
            </a:r>
            <a:r>
              <a:rPr lang="ru-RU" baseline="0" dirty="0" err="1" smtClean="0">
                <a:solidFill>
                  <a:schemeClr val="bg1"/>
                </a:solidFill>
                <a:latin typeface="Times New Roman" pitchFamily="18" charset="0"/>
                <a:cs typeface="Times New Roman" pitchFamily="18" charset="0"/>
              </a:rPr>
              <a:t>млн.руб</a:t>
            </a:r>
            <a:r>
              <a:rPr lang="ru-RU" baseline="0" dirty="0" smtClean="0">
                <a:solidFill>
                  <a:schemeClr val="bg1"/>
                </a:solidFill>
                <a:latin typeface="Times New Roman" pitchFamily="18" charset="0"/>
                <a:cs typeface="Times New Roman" pitchFamily="18" charset="0"/>
              </a:rPr>
              <a:t> или 87% расходов бюджета, ис</a:t>
            </a:r>
            <a:r>
              <a:rPr lang="ru-RU" dirty="0" smtClean="0">
                <a:solidFill>
                  <a:schemeClr val="bg1"/>
                </a:solidFill>
                <a:latin typeface="Times New Roman" pitchFamily="18" charset="0"/>
                <a:cs typeface="Times New Roman" pitchFamily="18" charset="0"/>
              </a:rPr>
              <a:t>полнение которого предлагаю вам рассмотреть. Некоторые целевые показатели применяются для оценки эффективности впервые с 2014 года без сравнения с предыдущими периодами.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69F0473A-6BF9-4104-AD69-FE35F6ADCB13}" type="slidenum">
              <a:rPr lang="ru-RU" smtClean="0"/>
              <a:pPr>
                <a:defRPr/>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Образ слайда 1"/>
          <p:cNvSpPr>
            <a:spLocks noGrp="1" noRot="1" noChangeAspect="1"/>
          </p:cNvSpPr>
          <p:nvPr>
            <p:ph type="sldImg"/>
          </p:nvPr>
        </p:nvSpPr>
        <p:spPr>
          <a:ln/>
        </p:spPr>
      </p:sp>
      <p:sp>
        <p:nvSpPr>
          <p:cNvPr id="45058" name="Заметки 2"/>
          <p:cNvSpPr>
            <a:spLocks noGrp="1"/>
          </p:cNvSpPr>
          <p:nvPr>
            <p:ph type="body" idx="1"/>
          </p:nvPr>
        </p:nvSpPr>
        <p:spPr>
          <a:noFill/>
          <a:ln/>
        </p:spPr>
        <p:txBody>
          <a:bodyPr/>
          <a:lstStyle/>
          <a:p>
            <a:pPr algn="just"/>
            <a:r>
              <a:rPr lang="ru-RU" dirty="0" smtClean="0">
                <a:latin typeface="Arial" charset="0"/>
              </a:rPr>
              <a:t>Функционально-целевое направление </a:t>
            </a:r>
            <a:r>
              <a:rPr lang="ru-RU" dirty="0" smtClean="0">
                <a:latin typeface="Times New Roman" pitchFamily="18" charset="0"/>
                <a:cs typeface="Times New Roman" pitchFamily="18" charset="0"/>
              </a:rPr>
              <a:t> «Социальная политика» </a:t>
            </a:r>
          </a:p>
          <a:p>
            <a:pPr algn="just"/>
            <a:r>
              <a:rPr lang="ru-RU" dirty="0" smtClean="0">
                <a:latin typeface="Times New Roman" pitchFamily="18" charset="0"/>
                <a:cs typeface="Times New Roman" pitchFamily="18" charset="0"/>
              </a:rPr>
              <a:t>Муниципальная программа «Развитие образования»</a:t>
            </a:r>
            <a:r>
              <a:rPr lang="ru-RU" dirty="0" smtClean="0">
                <a:solidFill>
                  <a:schemeClr val="bg1"/>
                </a:solidFill>
                <a:latin typeface="Times New Roman" pitchFamily="18" charset="0"/>
                <a:cs typeface="Times New Roman" pitchFamily="18" charset="0"/>
              </a:rPr>
              <a:t> Основной целью программы являются повышение эффективности образовательной деятельности и качества образовательных услуг. </a:t>
            </a:r>
            <a:endParaRPr lang="ru-RU" dirty="0" smtClean="0">
              <a:latin typeface="Times New Roman" pitchFamily="18" charset="0"/>
              <a:cs typeface="Times New Roman" pitchFamily="18"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46609AD4-E792-4BAA-B92A-2C012FCAFD04}" type="slidenum">
              <a:rPr lang="ru-RU" smtClean="0"/>
              <a:pPr>
                <a:defRPr/>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Образ слайда 1"/>
          <p:cNvSpPr>
            <a:spLocks noGrp="1" noRot="1" noChangeAspect="1"/>
          </p:cNvSpPr>
          <p:nvPr>
            <p:ph type="sldImg"/>
          </p:nvPr>
        </p:nvSpPr>
        <p:spPr>
          <a:ln/>
        </p:spPr>
      </p:sp>
      <p:sp>
        <p:nvSpPr>
          <p:cNvPr id="47106" name="Заметки 2"/>
          <p:cNvSpPr>
            <a:spLocks noGrp="1"/>
          </p:cNvSpPr>
          <p:nvPr>
            <p:ph type="body" idx="1"/>
          </p:nvPr>
        </p:nvSpPr>
        <p:spPr>
          <a:noFill/>
          <a:ln/>
        </p:spPr>
        <p:txBody>
          <a:bodyPr/>
          <a:lstStyle/>
          <a:p>
            <a:r>
              <a:rPr lang="ru-RU" dirty="0" smtClean="0">
                <a:solidFill>
                  <a:schemeClr val="bg1"/>
                </a:solidFill>
                <a:latin typeface="Times New Roman" pitchFamily="18" charset="0"/>
                <a:cs typeface="Times New Roman" pitchFamily="18" charset="0"/>
              </a:rPr>
              <a:t>Из</a:t>
            </a:r>
            <a:r>
              <a:rPr lang="ru-RU" baseline="0" dirty="0" smtClean="0">
                <a:solidFill>
                  <a:schemeClr val="bg1"/>
                </a:solidFill>
                <a:latin typeface="Times New Roman" pitchFamily="18" charset="0"/>
                <a:cs typeface="Times New Roman" pitchFamily="18" charset="0"/>
              </a:rPr>
              <a:t> представленных целевых показателей хотелось бы отметить , что в</a:t>
            </a:r>
            <a:r>
              <a:rPr lang="ru-RU" dirty="0" smtClean="0">
                <a:solidFill>
                  <a:schemeClr val="bg1"/>
                </a:solidFill>
                <a:latin typeface="Times New Roman" pitchFamily="18" charset="0"/>
                <a:cs typeface="Times New Roman" pitchFamily="18" charset="0"/>
              </a:rPr>
              <a:t> 2014 году дополнительно открыты 3 группы для детей дошкольного возраста,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E1E40A8-D88E-4EEE-8C1B-CE3A16D39537}" type="slidenum">
              <a:rPr lang="ru-RU" smtClean="0"/>
              <a:pPr>
                <a:defRPr/>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Образ слайда 1"/>
          <p:cNvSpPr>
            <a:spLocks noGrp="1" noRot="1" noChangeAspect="1"/>
          </p:cNvSpPr>
          <p:nvPr>
            <p:ph type="sldImg"/>
          </p:nvPr>
        </p:nvSpPr>
        <p:spPr>
          <a:ln/>
        </p:spPr>
      </p:sp>
      <p:sp>
        <p:nvSpPr>
          <p:cNvPr id="49154" name="Заметки 2"/>
          <p:cNvSpPr>
            <a:spLocks noGrp="1"/>
          </p:cNvSpPr>
          <p:nvPr>
            <p:ph type="body" idx="1"/>
          </p:nvPr>
        </p:nvSpPr>
        <p:spPr>
          <a:noFill/>
          <a:ln/>
        </p:spPr>
        <p:txBody>
          <a:bodyPr/>
          <a:lstStyle/>
          <a:p>
            <a:r>
              <a:rPr lang="ru-RU" dirty="0" smtClean="0">
                <a:latin typeface="Arial" charset="0"/>
              </a:rPr>
              <a:t>Город  является одной из немногих территорий края, где на протяжении последних лет отсутствует очередь для определения в дошкольные учреждения, </a:t>
            </a:r>
            <a:r>
              <a:rPr lang="ru-RU" dirty="0" smtClean="0">
                <a:solidFill>
                  <a:schemeClr val="bg1"/>
                </a:solidFill>
                <a:latin typeface="Times New Roman" pitchFamily="18" charset="0"/>
                <a:cs typeface="Times New Roman" pitchFamily="18" charset="0"/>
              </a:rPr>
              <a:t>все дошкольные учреждения имеют лицензию на образовательную деятельность.</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4E3DAF96-65FA-4402-A4AC-A95E70E0A1D8}" type="slidenum">
              <a:rPr lang="ru-RU" smtClean="0"/>
              <a:pPr>
                <a:defRPr/>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Образ слайда 1"/>
          <p:cNvSpPr>
            <a:spLocks noGrp="1" noRot="1" noChangeAspect="1"/>
          </p:cNvSpPr>
          <p:nvPr>
            <p:ph type="sldImg"/>
          </p:nvPr>
        </p:nvSpPr>
        <p:spPr>
          <a:ln/>
        </p:spPr>
      </p:sp>
      <p:sp>
        <p:nvSpPr>
          <p:cNvPr id="51202" name="Заметки 2"/>
          <p:cNvSpPr>
            <a:spLocks noGrp="1"/>
          </p:cNvSpPr>
          <p:nvPr>
            <p:ph type="body" idx="1"/>
          </p:nvPr>
        </p:nvSpPr>
        <p:spPr>
          <a:noFill/>
          <a:ln/>
        </p:spPr>
        <p:txBody>
          <a:bodyPr/>
          <a:lstStyle/>
          <a:p>
            <a:r>
              <a:rPr lang="ru-RU" smtClean="0">
                <a:latin typeface="Times New Roman" pitchFamily="18" charset="0"/>
                <a:cs typeface="Times New Roman" pitchFamily="18" charset="0"/>
              </a:rPr>
              <a:t>По итогам года средний балл ЕГЭ по основным предметам: математика, физика, история, литература, английский язык, информатика выше средних показателей по Российской Федерации. В 2014 году  набрали 95 баллов и выше по результатам ЕГЭ 4 учащихся  по русскому языку и 1- по физике. Большое внимание уделяется индивидуальному образованию. </a:t>
            </a:r>
            <a:r>
              <a:rPr lang="ru-RU" smtClean="0">
                <a:latin typeface="Arial" charset="0"/>
              </a:rPr>
              <a:t>85% учащихся самостоятельно, в соответствии со своими потребностями, определяют индивидуальные учебные планы, это очень высокий показатель.</a:t>
            </a:r>
          </a:p>
        </p:txBody>
      </p:sp>
      <p:sp>
        <p:nvSpPr>
          <p:cNvPr id="4" name="Номер слайда 3"/>
          <p:cNvSpPr>
            <a:spLocks noGrp="1"/>
          </p:cNvSpPr>
          <p:nvPr>
            <p:ph type="sldNum" sz="quarter" idx="5"/>
          </p:nvPr>
        </p:nvSpPr>
        <p:spPr/>
        <p:txBody>
          <a:bodyPr/>
          <a:lstStyle/>
          <a:p>
            <a:pPr>
              <a:defRPr/>
            </a:pPr>
            <a:fld id="{E1E45E18-25C0-4131-B236-EFF74C382059}" type="slidenum">
              <a:rPr lang="ru-RU" smtClean="0"/>
              <a:pPr>
                <a:defRPr/>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Образ слайда 1"/>
          <p:cNvSpPr>
            <a:spLocks noGrp="1" noRot="1" noChangeAspect="1"/>
          </p:cNvSpPr>
          <p:nvPr>
            <p:ph type="sldImg"/>
          </p:nvPr>
        </p:nvSpPr>
        <p:spPr>
          <a:ln/>
        </p:spPr>
      </p:sp>
      <p:sp>
        <p:nvSpPr>
          <p:cNvPr id="53250" name="Заметки 2"/>
          <p:cNvSpPr>
            <a:spLocks noGrp="1"/>
          </p:cNvSpPr>
          <p:nvPr>
            <p:ph type="body" idx="1"/>
          </p:nvPr>
        </p:nvSpPr>
        <p:spPr>
          <a:noFill/>
          <a:ln/>
        </p:spPr>
        <p:txBody>
          <a:bodyPr/>
          <a:lstStyle/>
          <a:p>
            <a:r>
              <a:rPr lang="ru-RU" smtClean="0">
                <a:latin typeface="Times New Roman" pitchFamily="18" charset="0"/>
                <a:cs typeface="Times New Roman" pitchFamily="18" charset="0"/>
              </a:rPr>
              <a:t>Благодаря развитию патриотического, гражданского, экологического  воспитания, развитию КВНского движения, охвату школьников дополнительным образованием, работе школьных служб примирения и объединений юных инспекторов движения   сократилась численность несовершеннолетних, совершивших преступление и пострадавших в дорожно-транспортных происшествиях.</a:t>
            </a:r>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1AE87D40-88BC-4F8E-9499-35D3196AE653}" type="slidenum">
              <a:rPr lang="ru-RU" smtClean="0"/>
              <a:pPr>
                <a:defRPr/>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p:cNvSpPr>
          <p:nvPr>
            <p:ph type="sldImg"/>
          </p:nvPr>
        </p:nvSpPr>
        <p:spPr>
          <a:ln/>
        </p:spPr>
      </p:sp>
      <p:sp>
        <p:nvSpPr>
          <p:cNvPr id="18434" name="Заметки 2"/>
          <p:cNvSpPr>
            <a:spLocks noGrp="1"/>
          </p:cNvSpPr>
          <p:nvPr>
            <p:ph type="body" idx="1"/>
          </p:nvPr>
        </p:nvSpPr>
        <p:spPr>
          <a:noFill/>
          <a:ln/>
        </p:spPr>
        <p:txBody>
          <a:bodyPr/>
          <a:lstStyle/>
          <a:p>
            <a:r>
              <a:rPr lang="ru-RU" dirty="0" smtClean="0">
                <a:latin typeface="Arial" charset="0"/>
              </a:rPr>
              <a:t>Основные социально-экономические показатели показывают устойчивое развитие </a:t>
            </a:r>
            <a:r>
              <a:rPr lang="ru-RU" dirty="0" err="1" smtClean="0">
                <a:latin typeface="Arial" charset="0"/>
              </a:rPr>
              <a:t>Губахинского</a:t>
            </a:r>
            <a:r>
              <a:rPr lang="ru-RU" dirty="0" smtClean="0">
                <a:latin typeface="Arial" charset="0"/>
              </a:rPr>
              <a:t> городского округа. Площадь территории городского округа 1009,5 кв.км. Численность населения городского округа на 1 января 2015 года составила 35,8 тыс. человек. В 2014 году  разработаны утверждены стратегически важные документы</a:t>
            </a:r>
            <a:r>
              <a:rPr lang="ru-RU" baseline="0" dirty="0" smtClean="0">
                <a:latin typeface="Arial" charset="0"/>
              </a:rPr>
              <a:t> территориального планирования:</a:t>
            </a:r>
            <a:r>
              <a:rPr lang="ru-RU" dirty="0" smtClean="0">
                <a:latin typeface="Arial" charset="0"/>
              </a:rPr>
              <a:t> Генеральный план и Правила землепользования и застройки </a:t>
            </a:r>
            <a:r>
              <a:rPr lang="ru-RU" dirty="0" err="1" smtClean="0">
                <a:latin typeface="Arial" charset="0"/>
              </a:rPr>
              <a:t>Губахинского</a:t>
            </a:r>
            <a:r>
              <a:rPr lang="ru-RU" dirty="0" smtClean="0">
                <a:latin typeface="Arial" charset="0"/>
              </a:rPr>
              <a:t> городского округа.</a:t>
            </a:r>
          </a:p>
        </p:txBody>
      </p:sp>
      <p:sp>
        <p:nvSpPr>
          <p:cNvPr id="4" name="Номер слайда 3"/>
          <p:cNvSpPr>
            <a:spLocks noGrp="1"/>
          </p:cNvSpPr>
          <p:nvPr>
            <p:ph type="sldNum" sz="quarter" idx="5"/>
          </p:nvPr>
        </p:nvSpPr>
        <p:spPr/>
        <p:txBody>
          <a:bodyPr/>
          <a:lstStyle/>
          <a:p>
            <a:pPr>
              <a:defRPr/>
            </a:pPr>
            <a:fld id="{304A0C32-9A2C-4117-92B5-3834B1D92141}" type="slidenum">
              <a:rPr lang="ru-RU" smtClean="0"/>
              <a:pPr>
                <a:defRPr/>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Образ слайда 1"/>
          <p:cNvSpPr>
            <a:spLocks noGrp="1" noRot="1" noChangeAspect="1"/>
          </p:cNvSpPr>
          <p:nvPr>
            <p:ph type="sldImg"/>
          </p:nvPr>
        </p:nvSpPr>
        <p:spPr>
          <a:ln/>
        </p:spPr>
      </p:sp>
      <p:sp>
        <p:nvSpPr>
          <p:cNvPr id="55298" name="Заметки 2"/>
          <p:cNvSpPr>
            <a:spLocks noGrp="1"/>
          </p:cNvSpPr>
          <p:nvPr>
            <p:ph type="body" idx="1"/>
          </p:nvPr>
        </p:nvSpPr>
        <p:spPr>
          <a:noFill/>
          <a:ln/>
        </p:spPr>
        <p:txBody>
          <a:bodyPr/>
          <a:lstStyle/>
          <a:p>
            <a:r>
              <a:rPr lang="ru-RU" dirty="0" smtClean="0">
                <a:latin typeface="Arial" charset="0"/>
              </a:rPr>
              <a:t>Более 80% детей охвачены дополнительным образованием. Особое внимание уделяется детям с ограниченными возможностями здоровья и детям группы риска. В связи с реализацией муниципального проекта поддержки одаренных детей «Факторы успеха» растет число школьников, принимающих участие в олимпиадах. Летом организован профильный лагерь для одаренных детей 11-12 лет, в котором отдохнули 60 учащихся.</a:t>
            </a:r>
          </a:p>
        </p:txBody>
      </p:sp>
      <p:sp>
        <p:nvSpPr>
          <p:cNvPr id="4" name="Номер слайда 3"/>
          <p:cNvSpPr>
            <a:spLocks noGrp="1"/>
          </p:cNvSpPr>
          <p:nvPr>
            <p:ph type="sldNum" sz="quarter" idx="5"/>
          </p:nvPr>
        </p:nvSpPr>
        <p:spPr/>
        <p:txBody>
          <a:bodyPr/>
          <a:lstStyle/>
          <a:p>
            <a:pPr>
              <a:defRPr/>
            </a:pPr>
            <a:fld id="{FB21777C-986C-4119-AE1E-3EDB3CD7AB35}" type="slidenum">
              <a:rPr lang="ru-RU" smtClean="0"/>
              <a:pPr>
                <a:defRPr/>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Образ слайда 1"/>
          <p:cNvSpPr>
            <a:spLocks noGrp="1" noRot="1" noChangeAspect="1"/>
          </p:cNvSpPr>
          <p:nvPr>
            <p:ph type="sldImg"/>
          </p:nvPr>
        </p:nvSpPr>
        <p:spPr>
          <a:ln/>
        </p:spPr>
      </p:sp>
      <p:sp>
        <p:nvSpPr>
          <p:cNvPr id="57346" name="Заметки 2"/>
          <p:cNvSpPr>
            <a:spLocks noGrp="1"/>
          </p:cNvSpPr>
          <p:nvPr>
            <p:ph type="body" idx="1"/>
          </p:nvPr>
        </p:nvSpPr>
        <p:spPr>
          <a:noFill/>
          <a:ln/>
        </p:spPr>
        <p:txBody>
          <a:bodyPr/>
          <a:lstStyle/>
          <a:p>
            <a:r>
              <a:rPr lang="ru-RU" dirty="0" smtClean="0">
                <a:latin typeface="Arial" charset="0"/>
              </a:rPr>
              <a:t>98% педагогов прошли обучение по федеральным государственным образовательным стандартам. По прежнему низким (5%) остается показатель доли молодых педагогов в кадровом составе школ. Для решения этой проблемы и закрепления кадров впервые в 2014 году предоставлено служебное жилье для 3 педагогов.</a:t>
            </a:r>
          </a:p>
        </p:txBody>
      </p:sp>
      <p:sp>
        <p:nvSpPr>
          <p:cNvPr id="4" name="Номер слайда 3"/>
          <p:cNvSpPr>
            <a:spLocks noGrp="1"/>
          </p:cNvSpPr>
          <p:nvPr>
            <p:ph type="sldNum" sz="quarter" idx="5"/>
          </p:nvPr>
        </p:nvSpPr>
        <p:spPr/>
        <p:txBody>
          <a:bodyPr/>
          <a:lstStyle/>
          <a:p>
            <a:pPr>
              <a:defRPr/>
            </a:pPr>
            <a:fld id="{B030A601-38DD-4040-B946-CD42C10B62F0}" type="slidenum">
              <a:rPr lang="ru-RU" smtClean="0"/>
              <a:pPr>
                <a:defRPr/>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Образ слайда 1"/>
          <p:cNvSpPr>
            <a:spLocks noGrp="1" noRot="1" noChangeAspect="1"/>
          </p:cNvSpPr>
          <p:nvPr>
            <p:ph type="sldImg"/>
          </p:nvPr>
        </p:nvSpPr>
        <p:spPr>
          <a:ln/>
        </p:spPr>
      </p:sp>
      <p:sp>
        <p:nvSpPr>
          <p:cNvPr id="59394" name="Заметки 2"/>
          <p:cNvSpPr>
            <a:spLocks noGrp="1"/>
          </p:cNvSpPr>
          <p:nvPr>
            <p:ph type="body" idx="1"/>
          </p:nvPr>
        </p:nvSpPr>
        <p:spPr>
          <a:noFill/>
          <a:ln/>
        </p:spPr>
        <p:txBody>
          <a:bodyPr/>
          <a:lstStyle/>
          <a:p>
            <a:r>
              <a:rPr lang="ru-RU" smtClean="0">
                <a:latin typeface="Arial" charset="0"/>
              </a:rPr>
              <a:t>Финансирование программы «Развитие образования» составило 415,8 млн.руб., в том числе 303,1 млн.руб. за счет средств краевого и 1,0 млн.руб. средств федерального бюджетов. По итогам года более 42% бюджетных средств было израсходовано в сфере образования.</a:t>
            </a:r>
          </a:p>
        </p:txBody>
      </p:sp>
      <p:sp>
        <p:nvSpPr>
          <p:cNvPr id="4" name="Номер слайда 3"/>
          <p:cNvSpPr>
            <a:spLocks noGrp="1"/>
          </p:cNvSpPr>
          <p:nvPr>
            <p:ph type="sldNum" sz="quarter" idx="5"/>
          </p:nvPr>
        </p:nvSpPr>
        <p:spPr/>
        <p:txBody>
          <a:bodyPr/>
          <a:lstStyle/>
          <a:p>
            <a:pPr>
              <a:defRPr/>
            </a:pPr>
            <a:fld id="{A19A30C1-0B96-470A-AA23-934CE65C6255}" type="slidenum">
              <a:rPr lang="ru-RU" smtClean="0"/>
              <a:pPr>
                <a:defRPr/>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Образ слайда 1"/>
          <p:cNvSpPr>
            <a:spLocks noGrp="1" noRot="1" noChangeAspect="1"/>
          </p:cNvSpPr>
          <p:nvPr>
            <p:ph type="sldImg"/>
          </p:nvPr>
        </p:nvSpPr>
        <p:spPr>
          <a:ln/>
        </p:spPr>
      </p:sp>
      <p:sp>
        <p:nvSpPr>
          <p:cNvPr id="61442" name="Заметки 2"/>
          <p:cNvSpPr>
            <a:spLocks noGrp="1"/>
          </p:cNvSpPr>
          <p:nvPr>
            <p:ph type="body" idx="1"/>
          </p:nvPr>
        </p:nvSpPr>
        <p:spPr>
          <a:noFill/>
          <a:ln/>
        </p:spPr>
        <p:txBody>
          <a:bodyPr/>
          <a:lstStyle/>
          <a:p>
            <a:r>
              <a:rPr lang="ru-RU" dirty="0" smtClean="0">
                <a:latin typeface="Arial" charset="0"/>
              </a:rPr>
              <a:t>Все 5 подпрограмм «Развития образования» выполнены с высоким уровнем исполнения.</a:t>
            </a:r>
          </a:p>
        </p:txBody>
      </p:sp>
      <p:sp>
        <p:nvSpPr>
          <p:cNvPr id="4" name="Номер слайда 3"/>
          <p:cNvSpPr>
            <a:spLocks noGrp="1"/>
          </p:cNvSpPr>
          <p:nvPr>
            <p:ph type="sldNum" sz="quarter" idx="5"/>
          </p:nvPr>
        </p:nvSpPr>
        <p:spPr/>
        <p:txBody>
          <a:bodyPr/>
          <a:lstStyle/>
          <a:p>
            <a:pPr>
              <a:defRPr/>
            </a:pPr>
            <a:fld id="{F3C836F4-52A5-4F7C-A0A8-500CAC5D86F5}" type="slidenum">
              <a:rPr lang="ru-RU" smtClean="0"/>
              <a:pPr>
                <a:defRPr/>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Образ слайда 1"/>
          <p:cNvSpPr>
            <a:spLocks noGrp="1" noRot="1" noChangeAspect="1" noTextEdit="1"/>
          </p:cNvSpPr>
          <p:nvPr>
            <p:ph type="sldImg"/>
          </p:nvPr>
        </p:nvSpPr>
        <p:spPr>
          <a:ln/>
        </p:spPr>
      </p:sp>
      <p:sp>
        <p:nvSpPr>
          <p:cNvPr id="63490" name="Заметки 2"/>
          <p:cNvSpPr>
            <a:spLocks noGrp="1"/>
          </p:cNvSpPr>
          <p:nvPr>
            <p:ph type="body" idx="1"/>
          </p:nvPr>
        </p:nvSpPr>
        <p:spPr>
          <a:noFill/>
          <a:ln/>
        </p:spPr>
        <p:txBody>
          <a:bodyPr/>
          <a:lstStyle/>
          <a:p>
            <a:pPr>
              <a:spcBef>
                <a:spcPct val="0"/>
              </a:spcBef>
            </a:pPr>
            <a:r>
              <a:rPr lang="ru-RU" smtClean="0">
                <a:latin typeface="Arial" charset="0"/>
              </a:rPr>
              <a:t>Предлагаю вашему вниманию фотоотчет  наиболее значимые мероприятия 2014 года.</a:t>
            </a:r>
          </a:p>
          <a:p>
            <a:pPr>
              <a:spcBef>
                <a:spcPct val="0"/>
              </a:spcBef>
            </a:pPr>
            <a:r>
              <a:rPr lang="ru-RU" smtClean="0">
                <a:latin typeface="Arial" charset="0"/>
              </a:rPr>
              <a:t>Юные кадеты - это гордость нашего города.</a:t>
            </a:r>
          </a:p>
          <a:p>
            <a:pPr>
              <a:spcBef>
                <a:spcPct val="0"/>
              </a:spcBef>
            </a:pPr>
            <a:r>
              <a:rPr lang="ru-RU" smtClean="0">
                <a:latin typeface="Arial" charset="0"/>
              </a:rPr>
              <a:t>В мае этого года Губахе выпала высокая честь в проведении Всероссийского слета кадетов. В слете принимало участие  8 команд (108 кадетов) из разных уголков России. </a:t>
            </a:r>
          </a:p>
          <a:p>
            <a:pPr>
              <a:spcBef>
                <a:spcPct val="0"/>
              </a:spcBef>
            </a:pPr>
            <a:endParaRPr lang="ru-RU" smtClean="0">
              <a:latin typeface="Arial" charset="0"/>
            </a:endParaRPr>
          </a:p>
        </p:txBody>
      </p:sp>
      <p:sp>
        <p:nvSpPr>
          <p:cNvPr id="19460" name="Номер слайда 3"/>
          <p:cNvSpPr>
            <a:spLocks noGrp="1"/>
          </p:cNvSpPr>
          <p:nvPr>
            <p:ph type="sldNum" sz="quarter" idx="5"/>
          </p:nvPr>
        </p:nvSpPr>
        <p:spPr/>
        <p:txBody>
          <a:bodyPr/>
          <a:lstStyle/>
          <a:p>
            <a:pPr>
              <a:defRPr/>
            </a:pPr>
            <a:fld id="{79335954-9BBE-4030-94F5-E8002B6DB58E}" type="slidenum">
              <a:rPr lang="ru-RU"/>
              <a:pPr>
                <a:defRPr/>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Образ слайда 1"/>
          <p:cNvSpPr>
            <a:spLocks noGrp="1" noRot="1" noChangeAspect="1" noTextEdit="1"/>
          </p:cNvSpPr>
          <p:nvPr>
            <p:ph type="sldImg"/>
          </p:nvPr>
        </p:nvSpPr>
        <p:spPr>
          <a:ln/>
        </p:spPr>
      </p:sp>
      <p:sp>
        <p:nvSpPr>
          <p:cNvPr id="65538" name="Заметки 2"/>
          <p:cNvSpPr>
            <a:spLocks noGrp="1"/>
          </p:cNvSpPr>
          <p:nvPr>
            <p:ph type="body" idx="1"/>
          </p:nvPr>
        </p:nvSpPr>
        <p:spPr>
          <a:noFill/>
          <a:ln/>
        </p:spPr>
        <p:txBody>
          <a:bodyPr/>
          <a:lstStyle/>
          <a:p>
            <a:pPr>
              <a:spcBef>
                <a:spcPct val="0"/>
              </a:spcBef>
            </a:pPr>
            <a:r>
              <a:rPr lang="ru-RU" smtClean="0">
                <a:latin typeface="Arial" charset="0"/>
              </a:rPr>
              <a:t>С целью воспитания патриотизма и активной гражданской позиции стало доброй традицией проведение городской Спартакиады «Служу Отечеству» «Допризывник -2014» по военно-спортивному многоборью. </a:t>
            </a:r>
          </a:p>
        </p:txBody>
      </p:sp>
      <p:sp>
        <p:nvSpPr>
          <p:cNvPr id="20484" name="Номер слайда 3"/>
          <p:cNvSpPr>
            <a:spLocks noGrp="1"/>
          </p:cNvSpPr>
          <p:nvPr>
            <p:ph type="sldNum" sz="quarter" idx="5"/>
          </p:nvPr>
        </p:nvSpPr>
        <p:spPr/>
        <p:txBody>
          <a:bodyPr/>
          <a:lstStyle/>
          <a:p>
            <a:pPr>
              <a:defRPr/>
            </a:pPr>
            <a:fld id="{66246E7B-D858-4102-812F-CB0716B8330A}" type="slidenum">
              <a:rPr lang="ru-RU"/>
              <a:pPr>
                <a:defRPr/>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Образ слайда 1"/>
          <p:cNvSpPr>
            <a:spLocks noGrp="1" noRot="1" noChangeAspect="1" noTextEdit="1"/>
          </p:cNvSpPr>
          <p:nvPr>
            <p:ph type="sldImg"/>
          </p:nvPr>
        </p:nvSpPr>
        <p:spPr>
          <a:ln/>
        </p:spPr>
      </p:sp>
      <p:sp>
        <p:nvSpPr>
          <p:cNvPr id="67586" name="Заметки 2"/>
          <p:cNvSpPr>
            <a:spLocks noGrp="1"/>
          </p:cNvSpPr>
          <p:nvPr>
            <p:ph type="body" idx="1"/>
          </p:nvPr>
        </p:nvSpPr>
        <p:spPr>
          <a:noFill/>
          <a:ln/>
        </p:spPr>
        <p:txBody>
          <a:bodyPr/>
          <a:lstStyle/>
          <a:p>
            <a:pPr>
              <a:spcBef>
                <a:spcPct val="0"/>
              </a:spcBef>
            </a:pPr>
            <a:r>
              <a:rPr lang="ru-RU" smtClean="0">
                <a:latin typeface="Arial" charset="0"/>
              </a:rPr>
              <a:t>В образовательных учреждениях  реализуется проект «Ступени», направленный на индивидуализацию образования. </a:t>
            </a:r>
          </a:p>
        </p:txBody>
      </p:sp>
      <p:sp>
        <p:nvSpPr>
          <p:cNvPr id="23556" name="Номер слайда 3"/>
          <p:cNvSpPr>
            <a:spLocks noGrp="1"/>
          </p:cNvSpPr>
          <p:nvPr>
            <p:ph type="sldNum" sz="quarter" idx="5"/>
          </p:nvPr>
        </p:nvSpPr>
        <p:spPr/>
        <p:txBody>
          <a:bodyPr/>
          <a:lstStyle/>
          <a:p>
            <a:pPr>
              <a:defRPr/>
            </a:pPr>
            <a:fld id="{E1718D77-3ED8-4F74-882B-86E28FE378E0}" type="slidenum">
              <a:rPr lang="ru-RU"/>
              <a:pPr>
                <a:defRPr/>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Образ слайда 1"/>
          <p:cNvSpPr>
            <a:spLocks noGrp="1" noRot="1" noChangeAspect="1" noTextEdit="1"/>
          </p:cNvSpPr>
          <p:nvPr>
            <p:ph type="sldImg"/>
          </p:nvPr>
        </p:nvSpPr>
        <p:spPr>
          <a:ln/>
        </p:spPr>
      </p:sp>
      <p:sp>
        <p:nvSpPr>
          <p:cNvPr id="69634" name="Заметки 2"/>
          <p:cNvSpPr>
            <a:spLocks noGrp="1"/>
          </p:cNvSpPr>
          <p:nvPr>
            <p:ph type="body" idx="1"/>
          </p:nvPr>
        </p:nvSpPr>
        <p:spPr>
          <a:noFill/>
          <a:ln/>
        </p:spPr>
        <p:txBody>
          <a:bodyPr/>
          <a:lstStyle/>
          <a:p>
            <a:pPr>
              <a:spcBef>
                <a:spcPct val="0"/>
              </a:spcBef>
            </a:pPr>
            <a:r>
              <a:rPr lang="ru-RU" smtClean="0">
                <a:latin typeface="Arial" charset="0"/>
              </a:rPr>
              <a:t>В феврале 2014 года состоялся второй межмуниципальный конкурс «Учитель года». В конкурсе участвовали 44 педагога и 4 руководителя из Кизела, Губахи и Гремячинска. Из Губахи участвовало 23 педагога, из них 12  педагогов стали призёрами. </a:t>
            </a:r>
          </a:p>
        </p:txBody>
      </p:sp>
      <p:sp>
        <p:nvSpPr>
          <p:cNvPr id="16388" name="Номер слайда 3"/>
          <p:cNvSpPr>
            <a:spLocks noGrp="1"/>
          </p:cNvSpPr>
          <p:nvPr>
            <p:ph type="sldNum" sz="quarter" idx="5"/>
          </p:nvPr>
        </p:nvSpPr>
        <p:spPr/>
        <p:txBody>
          <a:bodyPr/>
          <a:lstStyle/>
          <a:p>
            <a:pPr>
              <a:defRPr/>
            </a:pPr>
            <a:fld id="{BE0D155D-26E5-458D-BB14-337DD6E040EF}" type="slidenum">
              <a:rPr lang="ru-RU"/>
              <a:pPr>
                <a:defRPr/>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fontScale="85000" lnSpcReduction="20000"/>
          </a:bodyPr>
          <a:lstStyle/>
          <a:p>
            <a:pPr fontAlgn="auto">
              <a:spcBef>
                <a:spcPts val="0"/>
              </a:spcBef>
              <a:spcAft>
                <a:spcPts val="0"/>
              </a:spcAft>
              <a:defRPr/>
            </a:pPr>
            <a:r>
              <a:rPr lang="ru-RU" dirty="0" smtClean="0"/>
              <a:t>Экологическое воспитание начинается с дошкольного возраста. В 2014 году был организован конкурс на межмуниципальном уровне, в котором приняли участие 56 детей из детских садов  Гремячинска, посёлка Юбилейный и </a:t>
            </a:r>
            <a:r>
              <a:rPr lang="ru-RU" dirty="0" err="1" smtClean="0"/>
              <a:t>Губахи</a:t>
            </a:r>
            <a:r>
              <a:rPr lang="ru-RU" dirty="0" smtClean="0"/>
              <a:t>. </a:t>
            </a:r>
            <a:endParaRPr lang="ru-RU" dirty="0"/>
          </a:p>
        </p:txBody>
      </p:sp>
      <p:sp>
        <p:nvSpPr>
          <p:cNvPr id="15364" name="Номер слайда 3"/>
          <p:cNvSpPr>
            <a:spLocks noGrp="1"/>
          </p:cNvSpPr>
          <p:nvPr>
            <p:ph type="sldNum" sz="quarter" idx="5"/>
          </p:nvPr>
        </p:nvSpPr>
        <p:spPr/>
        <p:txBody>
          <a:bodyPr/>
          <a:lstStyle/>
          <a:p>
            <a:pPr>
              <a:defRPr/>
            </a:pPr>
            <a:fld id="{62B709FE-6E1E-4846-95E6-CEFBAABD0DBF}" type="slidenum">
              <a:rPr lang="ru-RU"/>
              <a:pPr>
                <a:defRPr/>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Образ слайда 1"/>
          <p:cNvSpPr>
            <a:spLocks noGrp="1" noRot="1" noChangeAspect="1" noTextEdit="1"/>
          </p:cNvSpPr>
          <p:nvPr>
            <p:ph type="sldImg"/>
          </p:nvPr>
        </p:nvSpPr>
        <p:spPr>
          <a:ln/>
        </p:spPr>
      </p:sp>
      <p:sp>
        <p:nvSpPr>
          <p:cNvPr id="73730" name="Заметки 2"/>
          <p:cNvSpPr>
            <a:spLocks noGrp="1"/>
          </p:cNvSpPr>
          <p:nvPr>
            <p:ph type="body" idx="1"/>
          </p:nvPr>
        </p:nvSpPr>
        <p:spPr>
          <a:noFill/>
          <a:ln/>
        </p:spPr>
        <p:txBody>
          <a:bodyPr/>
          <a:lstStyle/>
          <a:p>
            <a:pPr>
              <a:spcBef>
                <a:spcPct val="0"/>
              </a:spcBef>
            </a:pPr>
            <a:r>
              <a:rPr lang="ru-RU" smtClean="0">
                <a:latin typeface="Arial" charset="0"/>
              </a:rPr>
              <a:t>Чтобы воспитать человека чувствующим и думающим,  его следует прежде  воспитать эстетически.</a:t>
            </a:r>
          </a:p>
          <a:p>
            <a:pPr>
              <a:spcBef>
                <a:spcPct val="0"/>
              </a:spcBef>
            </a:pPr>
            <a:r>
              <a:rPr lang="ru-RU" smtClean="0">
                <a:latin typeface="Arial" charset="0"/>
              </a:rPr>
              <a:t>Команда КВН школы № 15, которая на протяжении 5 лет активно развивается, является финалистом краевой школьной лиги  КВН Пермского края. И все это благодаря заместителю руководителя по воспитательной работе Татьяне Николаевне Гальцевой  и семье Николая Петровича Путинцева .</a:t>
            </a:r>
          </a:p>
          <a:p>
            <a:pPr>
              <a:spcBef>
                <a:spcPct val="0"/>
              </a:spcBef>
            </a:pPr>
            <a:endParaRPr lang="ru-RU" smtClean="0">
              <a:latin typeface="Arial" charset="0"/>
            </a:endParaRPr>
          </a:p>
        </p:txBody>
      </p:sp>
      <p:sp>
        <p:nvSpPr>
          <p:cNvPr id="17412" name="Номер слайда 3"/>
          <p:cNvSpPr>
            <a:spLocks noGrp="1"/>
          </p:cNvSpPr>
          <p:nvPr>
            <p:ph type="sldNum" sz="quarter" idx="5"/>
          </p:nvPr>
        </p:nvSpPr>
        <p:spPr/>
        <p:txBody>
          <a:bodyPr/>
          <a:lstStyle/>
          <a:p>
            <a:pPr>
              <a:defRPr/>
            </a:pPr>
            <a:fld id="{38369E51-57A9-4EB7-98F1-5B4809C20254}" type="slidenum">
              <a:rPr lang="ru-RU"/>
              <a:pPr>
                <a:defRPr/>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p:cNvSpPr>
          <p:nvPr>
            <p:ph type="sldImg"/>
          </p:nvPr>
        </p:nvSpPr>
        <p:spPr>
          <a:ln/>
        </p:spPr>
      </p:sp>
      <p:sp>
        <p:nvSpPr>
          <p:cNvPr id="20482" name="Заметки 2"/>
          <p:cNvSpPr>
            <a:spLocks noGrp="1"/>
          </p:cNvSpPr>
          <p:nvPr>
            <p:ph type="body" idx="1"/>
          </p:nvPr>
        </p:nvSpPr>
        <p:spPr>
          <a:noFill/>
          <a:ln/>
        </p:spPr>
        <p:txBody>
          <a:bodyPr/>
          <a:lstStyle/>
          <a:p>
            <a:r>
              <a:rPr lang="ru-RU" dirty="0" smtClean="0">
                <a:latin typeface="Arial" charset="0"/>
              </a:rPr>
              <a:t>Несмотря на снижение численности населения, основные демографические показатели остаются положительными: снижается смертность и незначительно наблюдается рост рождаемости. Хотелось бы отметить, что по итогам 2014 года округ входит в число 5-ти лучших территорий Пермского края по уровню младенческой смертности.</a:t>
            </a:r>
          </a:p>
        </p:txBody>
      </p:sp>
      <p:sp>
        <p:nvSpPr>
          <p:cNvPr id="4" name="Номер слайда 3"/>
          <p:cNvSpPr>
            <a:spLocks noGrp="1"/>
          </p:cNvSpPr>
          <p:nvPr>
            <p:ph type="sldNum" sz="quarter" idx="5"/>
          </p:nvPr>
        </p:nvSpPr>
        <p:spPr/>
        <p:txBody>
          <a:bodyPr/>
          <a:lstStyle/>
          <a:p>
            <a:pPr>
              <a:defRPr/>
            </a:pPr>
            <a:fld id="{9FD07C8E-467D-406A-96E4-670FBFF7873D}" type="slidenum">
              <a:rPr lang="ru-RU" smtClean="0"/>
              <a:pPr>
                <a:defRPr/>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noTextEdi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r>
              <a:rPr lang="ru-RU" dirty="0" smtClean="0">
                <a:latin typeface="Arial" charset="0"/>
              </a:rPr>
              <a:t>Коллектив школы № 20 стал победителем краевого конкурса исследовательских проектов краевых </a:t>
            </a:r>
            <a:r>
              <a:rPr lang="ru-RU" dirty="0" err="1" smtClean="0">
                <a:latin typeface="Arial" charset="0"/>
              </a:rPr>
              <a:t>апробационных</a:t>
            </a:r>
            <a:r>
              <a:rPr lang="ru-RU" dirty="0" smtClean="0">
                <a:latin typeface="Arial" charset="0"/>
              </a:rPr>
              <a:t> площадок по подготовке к введению федеральных государственных образовательных стандартов  основного общего образования. Школа получила 100 тысяч рублей на реализацию этого проекта.</a:t>
            </a:r>
          </a:p>
          <a:p>
            <a:pPr>
              <a:spcBef>
                <a:spcPct val="0"/>
              </a:spcBef>
            </a:pPr>
            <a:endParaRPr lang="ru-RU" dirty="0" smtClean="0">
              <a:latin typeface="Arial" charset="0"/>
            </a:endParaRPr>
          </a:p>
        </p:txBody>
      </p:sp>
      <p:sp>
        <p:nvSpPr>
          <p:cNvPr id="22532" name="Номер слайда 3"/>
          <p:cNvSpPr>
            <a:spLocks noGrp="1"/>
          </p:cNvSpPr>
          <p:nvPr>
            <p:ph type="sldNum" sz="quarter" idx="5"/>
          </p:nvPr>
        </p:nvSpPr>
        <p:spPr/>
        <p:txBody>
          <a:bodyPr/>
          <a:lstStyle/>
          <a:p>
            <a:pPr>
              <a:defRPr/>
            </a:pPr>
            <a:fld id="{2767D093-FF56-4E9B-A104-B50FCBCCA8D4}" type="slidenum">
              <a:rPr lang="ru-RU"/>
              <a:pPr>
                <a:defRPr/>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Образ слайда 1"/>
          <p:cNvSpPr>
            <a:spLocks noGrp="1" noRot="1" noChangeAspect="1" noTextEdit="1"/>
          </p:cNvSpPr>
          <p:nvPr>
            <p:ph type="sldImg"/>
          </p:nvPr>
        </p:nvSpPr>
        <p:spPr>
          <a:ln/>
        </p:spPr>
      </p:sp>
      <p:sp>
        <p:nvSpPr>
          <p:cNvPr id="77826" name="Заметки 2"/>
          <p:cNvSpPr>
            <a:spLocks noGrp="1"/>
          </p:cNvSpPr>
          <p:nvPr>
            <p:ph type="body" idx="1"/>
          </p:nvPr>
        </p:nvSpPr>
        <p:spPr>
          <a:noFill/>
          <a:ln/>
        </p:spPr>
        <p:txBody>
          <a:bodyPr/>
          <a:lstStyle/>
          <a:p>
            <a:pPr>
              <a:spcBef>
                <a:spcPct val="0"/>
              </a:spcBef>
            </a:pPr>
            <a:r>
              <a:rPr lang="ru-RU" dirty="0" smtClean="0">
                <a:latin typeface="Arial" charset="0"/>
              </a:rPr>
              <a:t>В образовательных учреждения созданы прекрасные условия для занятий физической культурой и спортом. В 2014 отремонтированы спортзалы и приобретен инвентарь в школах № 20 на сумму 1.9 млн.руб. и  №15 на сумму 1.4 млн. руб. Кроме того, в школе № 1 отремонтированы 2 кабинета под начальное звено. </a:t>
            </a:r>
          </a:p>
          <a:p>
            <a:pPr>
              <a:spcBef>
                <a:spcPct val="0"/>
              </a:spcBef>
            </a:pPr>
            <a:endParaRPr lang="ru-RU" dirty="0" smtClean="0">
              <a:latin typeface="Arial" charset="0"/>
            </a:endParaRPr>
          </a:p>
        </p:txBody>
      </p:sp>
      <p:sp>
        <p:nvSpPr>
          <p:cNvPr id="21508" name="Номер слайда 3"/>
          <p:cNvSpPr>
            <a:spLocks noGrp="1"/>
          </p:cNvSpPr>
          <p:nvPr>
            <p:ph type="sldNum" sz="quarter" idx="5"/>
          </p:nvPr>
        </p:nvSpPr>
        <p:spPr/>
        <p:txBody>
          <a:bodyPr/>
          <a:lstStyle/>
          <a:p>
            <a:pPr>
              <a:defRPr/>
            </a:pPr>
            <a:fld id="{CB0E95EE-E763-413D-BADC-BB0C43F23D1D}" type="slidenum">
              <a:rPr lang="ru-RU"/>
              <a:pPr>
                <a:defRPr/>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Образ слайда 1"/>
          <p:cNvSpPr>
            <a:spLocks noGrp="1" noRot="1" noChangeAspect="1"/>
          </p:cNvSpPr>
          <p:nvPr>
            <p:ph type="sldImg"/>
          </p:nvPr>
        </p:nvSpPr>
        <p:spPr>
          <a:ln/>
        </p:spPr>
      </p:sp>
      <p:sp>
        <p:nvSpPr>
          <p:cNvPr id="79874" name="Заметки 2"/>
          <p:cNvSpPr>
            <a:spLocks noGrp="1"/>
          </p:cNvSpPr>
          <p:nvPr>
            <p:ph type="body" idx="1"/>
          </p:nvPr>
        </p:nvSpPr>
        <p:spPr>
          <a:noFill/>
          <a:ln/>
        </p:spPr>
        <p:txBody>
          <a:bodyPr/>
          <a:lstStyle/>
          <a:p>
            <a:r>
              <a:rPr lang="ru-RU" dirty="0" smtClean="0">
                <a:latin typeface="Arial" charset="0"/>
              </a:rPr>
              <a:t>Муниципальная программа «Культура»</a:t>
            </a:r>
            <a:r>
              <a:rPr lang="ru-RU" dirty="0" smtClean="0">
                <a:solidFill>
                  <a:schemeClr val="bg1"/>
                </a:solidFill>
                <a:latin typeface="Times New Roman" pitchFamily="18" charset="0"/>
                <a:cs typeface="Times New Roman" pitchFamily="18" charset="0"/>
              </a:rPr>
              <a:t> Основными целями программы создание условий для обеспечения полноценного отдыха, духовного, эстетического развития жителей округа.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DFF0982A-6EC2-4E20-88D9-2CEB7476FE08}" type="slidenum">
              <a:rPr lang="ru-RU" smtClean="0"/>
              <a:pPr>
                <a:defRPr/>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Образ слайда 1"/>
          <p:cNvSpPr>
            <a:spLocks noGrp="1" noRot="1" noChangeAspect="1"/>
          </p:cNvSpPr>
          <p:nvPr>
            <p:ph type="sldImg"/>
          </p:nvPr>
        </p:nvSpPr>
        <p:spPr>
          <a:ln/>
        </p:spPr>
      </p:sp>
      <p:sp>
        <p:nvSpPr>
          <p:cNvPr id="81922" name="Заметки 2"/>
          <p:cNvSpPr>
            <a:spLocks noGrp="1"/>
          </p:cNvSpPr>
          <p:nvPr>
            <p:ph type="body" idx="1"/>
          </p:nvPr>
        </p:nvSpPr>
        <p:spPr>
          <a:noFill/>
          <a:ln/>
        </p:spPr>
        <p:txBody>
          <a:bodyPr/>
          <a:lstStyle/>
          <a:p>
            <a:r>
              <a:rPr lang="ru-RU" dirty="0" smtClean="0">
                <a:latin typeface="Arial" charset="0"/>
              </a:rPr>
              <a:t>В рамках этой программы хотелось бы отметить, что в 2014 году в 3 раза возросло количество культурно-массовых мероприятий.</a:t>
            </a:r>
            <a:r>
              <a:rPr lang="ru-RU" dirty="0" smtClean="0">
                <a:solidFill>
                  <a:schemeClr val="bg1"/>
                </a:solidFill>
                <a:latin typeface="Arial" charset="0"/>
              </a:rPr>
              <a:t> Состоялись 4 новых постановок в театре «Доминанта».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0CE33527-5901-42A5-964F-972BB3D615DE}" type="slidenum">
              <a:rPr lang="ru-RU" smtClean="0"/>
              <a:pPr>
                <a:defRPr/>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Образ слайда 1"/>
          <p:cNvSpPr>
            <a:spLocks noGrp="1" noRot="1" noChangeAspect="1"/>
          </p:cNvSpPr>
          <p:nvPr>
            <p:ph type="sldImg"/>
          </p:nvPr>
        </p:nvSpPr>
        <p:spPr>
          <a:ln/>
        </p:spPr>
      </p:sp>
      <p:sp>
        <p:nvSpPr>
          <p:cNvPr id="83970" name="Заметки 2"/>
          <p:cNvSpPr>
            <a:spLocks noGrp="1"/>
          </p:cNvSpPr>
          <p:nvPr>
            <p:ph type="body" idx="1"/>
          </p:nvPr>
        </p:nvSpPr>
        <p:spPr>
          <a:noFill/>
          <a:ln/>
        </p:spPr>
        <p:txBody>
          <a:bodyPr/>
          <a:lstStyle/>
          <a:p>
            <a:r>
              <a:rPr lang="ru-RU" smtClean="0">
                <a:latin typeface="Arial" charset="0"/>
              </a:rPr>
              <a:t>Губахинский городской историко-краеведческий музей в 2014 году справил новоселье и открыл уникальную композицию «Музей угля-музей КУБа»</a:t>
            </a:r>
          </a:p>
        </p:txBody>
      </p:sp>
      <p:sp>
        <p:nvSpPr>
          <p:cNvPr id="4" name="Номер слайда 3"/>
          <p:cNvSpPr>
            <a:spLocks noGrp="1"/>
          </p:cNvSpPr>
          <p:nvPr>
            <p:ph type="sldNum" sz="quarter" idx="5"/>
          </p:nvPr>
        </p:nvSpPr>
        <p:spPr/>
        <p:txBody>
          <a:bodyPr/>
          <a:lstStyle/>
          <a:p>
            <a:pPr>
              <a:defRPr/>
            </a:pPr>
            <a:fld id="{2528EB3C-2B53-46EE-B68C-FA4D6601965A}" type="slidenum">
              <a:rPr lang="ru-RU" smtClean="0"/>
              <a:pPr>
                <a:defRPr/>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Образ слайда 1"/>
          <p:cNvSpPr>
            <a:spLocks noGrp="1" noRot="1" noChangeAspect="1"/>
          </p:cNvSpPr>
          <p:nvPr>
            <p:ph type="sldImg"/>
          </p:nvPr>
        </p:nvSpPr>
        <p:spPr>
          <a:ln/>
        </p:spPr>
      </p:sp>
      <p:sp>
        <p:nvSpPr>
          <p:cNvPr id="86018" name="Заметки 2"/>
          <p:cNvSpPr>
            <a:spLocks noGrp="1"/>
          </p:cNvSpPr>
          <p:nvPr>
            <p:ph type="body" idx="1"/>
          </p:nvPr>
        </p:nvSpPr>
        <p:spPr>
          <a:noFill/>
          <a:ln/>
        </p:spPr>
        <p:txBody>
          <a:bodyPr/>
          <a:lstStyle/>
          <a:p>
            <a:r>
              <a:rPr lang="ru-RU" dirty="0" smtClean="0">
                <a:latin typeface="Arial" charset="0"/>
              </a:rPr>
              <a:t>Подключение культурных учреждений к сети Интернет является основой для развития информационного общества. Это дает доступ жителям нашего города к национальному библиотечному ресурсу и виртуальным музейным экспозициям, а также к информации о деятельности государственных органов и органов местного самоуправления</a:t>
            </a:r>
          </a:p>
        </p:txBody>
      </p:sp>
      <p:sp>
        <p:nvSpPr>
          <p:cNvPr id="4" name="Номер слайда 3"/>
          <p:cNvSpPr>
            <a:spLocks noGrp="1"/>
          </p:cNvSpPr>
          <p:nvPr>
            <p:ph type="sldNum" sz="quarter" idx="5"/>
          </p:nvPr>
        </p:nvSpPr>
        <p:spPr/>
        <p:txBody>
          <a:bodyPr/>
          <a:lstStyle/>
          <a:p>
            <a:pPr>
              <a:defRPr/>
            </a:pPr>
            <a:fld id="{D72429FE-5642-4655-A12C-D74778888FC3}" type="slidenum">
              <a:rPr lang="ru-RU" smtClean="0"/>
              <a:pPr>
                <a:defRPr/>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Образ слайда 1"/>
          <p:cNvSpPr>
            <a:spLocks noGrp="1" noRot="1" noChangeAspect="1"/>
          </p:cNvSpPr>
          <p:nvPr>
            <p:ph type="sldImg"/>
          </p:nvPr>
        </p:nvSpPr>
        <p:spPr>
          <a:ln/>
        </p:spPr>
      </p:sp>
      <p:sp>
        <p:nvSpPr>
          <p:cNvPr id="88066" name="Заметки 2"/>
          <p:cNvSpPr>
            <a:spLocks noGrp="1"/>
          </p:cNvSpPr>
          <p:nvPr>
            <p:ph type="body" idx="1"/>
          </p:nvPr>
        </p:nvSpPr>
        <p:spPr>
          <a:noFill/>
          <a:ln/>
        </p:spPr>
        <p:txBody>
          <a:bodyPr/>
          <a:lstStyle/>
          <a:p>
            <a:r>
              <a:rPr lang="ru-RU" smtClean="0">
                <a:latin typeface="Arial" charset="0"/>
              </a:rPr>
              <a:t>К участию в творческих мероприятиях, организуемых учреждениями культуры, активно привлекаются дети.</a:t>
            </a:r>
          </a:p>
        </p:txBody>
      </p:sp>
      <p:sp>
        <p:nvSpPr>
          <p:cNvPr id="4" name="Номер слайда 3"/>
          <p:cNvSpPr>
            <a:spLocks noGrp="1"/>
          </p:cNvSpPr>
          <p:nvPr>
            <p:ph type="sldNum" sz="quarter" idx="5"/>
          </p:nvPr>
        </p:nvSpPr>
        <p:spPr/>
        <p:txBody>
          <a:bodyPr/>
          <a:lstStyle/>
          <a:p>
            <a:pPr>
              <a:defRPr/>
            </a:pPr>
            <a:fld id="{3CE88855-0A27-4A7B-B026-05655A6CA8D7}" type="slidenum">
              <a:rPr lang="ru-RU" smtClean="0"/>
              <a:pPr>
                <a:defRPr/>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Образ слайда 1"/>
          <p:cNvSpPr>
            <a:spLocks noGrp="1" noRot="1" noChangeAspect="1"/>
          </p:cNvSpPr>
          <p:nvPr>
            <p:ph type="sldImg"/>
          </p:nvPr>
        </p:nvSpPr>
        <p:spPr>
          <a:ln/>
        </p:spPr>
      </p:sp>
      <p:sp>
        <p:nvSpPr>
          <p:cNvPr id="90114" name="Заметки 2"/>
          <p:cNvSpPr>
            <a:spLocks noGrp="1"/>
          </p:cNvSpPr>
          <p:nvPr>
            <p:ph type="body" idx="1"/>
          </p:nvPr>
        </p:nvSpPr>
        <p:spPr>
          <a:noFill/>
          <a:ln/>
        </p:spPr>
        <p:txBody>
          <a:bodyPr/>
          <a:lstStyle/>
          <a:p>
            <a:r>
              <a:rPr lang="ru-RU" smtClean="0">
                <a:latin typeface="Arial" charset="0"/>
              </a:rPr>
              <a:t>Финансирование программы «Культура» в 2014 году составило 73,6 млн.руб., в том числе 10,0 млн. руб. за счет краевых средств. </a:t>
            </a:r>
          </a:p>
        </p:txBody>
      </p:sp>
      <p:sp>
        <p:nvSpPr>
          <p:cNvPr id="4" name="Номер слайда 3"/>
          <p:cNvSpPr>
            <a:spLocks noGrp="1"/>
          </p:cNvSpPr>
          <p:nvPr>
            <p:ph type="sldNum" sz="quarter" idx="5"/>
          </p:nvPr>
        </p:nvSpPr>
        <p:spPr/>
        <p:txBody>
          <a:bodyPr/>
          <a:lstStyle/>
          <a:p>
            <a:pPr>
              <a:defRPr/>
            </a:pPr>
            <a:fld id="{75CFBC76-37DA-49C6-B580-E9D37928954A}" type="slidenum">
              <a:rPr lang="ru-RU" smtClean="0"/>
              <a:pPr>
                <a:defRPr/>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Образ слайда 1"/>
          <p:cNvSpPr>
            <a:spLocks noGrp="1" noRot="1" noChangeAspect="1"/>
          </p:cNvSpPr>
          <p:nvPr>
            <p:ph type="sldImg"/>
          </p:nvPr>
        </p:nvSpPr>
        <p:spPr>
          <a:ln/>
        </p:spPr>
      </p:sp>
      <p:sp>
        <p:nvSpPr>
          <p:cNvPr id="92162" name="Заметки 2"/>
          <p:cNvSpPr>
            <a:spLocks noGrp="1"/>
          </p:cNvSpPr>
          <p:nvPr>
            <p:ph type="body" idx="1"/>
          </p:nvPr>
        </p:nvSpPr>
        <p:spPr>
          <a:noFill/>
          <a:ln/>
        </p:spPr>
        <p:txBody>
          <a:bodyPr/>
          <a:lstStyle/>
          <a:p>
            <a:r>
              <a:rPr lang="ru-RU" dirty="0" smtClean="0">
                <a:latin typeface="Arial" charset="0"/>
              </a:rPr>
              <a:t> Все 8 подпрограмм в сфере культуры выполнены с высоким уровнем исполнения.</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27F300D0-EDF6-43FB-8727-EA523CF2A6B6}" type="slidenum">
              <a:rPr lang="ru-RU" smtClean="0"/>
              <a:pPr>
                <a:defRPr/>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Образ слайда 1"/>
          <p:cNvSpPr>
            <a:spLocks noGrp="1" noRot="1" noChangeAspect="1"/>
          </p:cNvSpPr>
          <p:nvPr>
            <p:ph type="sldImg"/>
          </p:nvPr>
        </p:nvSpPr>
        <p:spPr>
          <a:ln/>
        </p:spPr>
      </p:sp>
      <p:sp>
        <p:nvSpPr>
          <p:cNvPr id="94210" name="Заметки 2"/>
          <p:cNvSpPr>
            <a:spLocks noGrp="1"/>
          </p:cNvSpPr>
          <p:nvPr>
            <p:ph type="body" idx="1"/>
          </p:nvPr>
        </p:nvSpPr>
        <p:spPr>
          <a:noFill/>
          <a:ln/>
        </p:spPr>
        <p:txBody>
          <a:bodyPr/>
          <a:lstStyle/>
          <a:p>
            <a:r>
              <a:rPr lang="ru-RU" smtClean="0">
                <a:latin typeface="Arial" charset="0"/>
              </a:rPr>
              <a:t>Предлагаю Вашему вниманию фотоотчет наиболее значимых культурных мероприятий.</a:t>
            </a:r>
          </a:p>
          <a:p>
            <a:r>
              <a:rPr lang="ru-RU" smtClean="0">
                <a:latin typeface="Arial" charset="0"/>
              </a:rPr>
              <a:t>9 мая 2014 года митинг в сквере Победы открыло шествие Бессмертного полка, которое прошло впервые в нашем городе. В параде Победы участвовали также участники боевых действий и участники Всероссийского слета кадетов</a:t>
            </a:r>
          </a:p>
        </p:txBody>
      </p:sp>
      <p:sp>
        <p:nvSpPr>
          <p:cNvPr id="4" name="Номер слайда 3"/>
          <p:cNvSpPr>
            <a:spLocks noGrp="1"/>
          </p:cNvSpPr>
          <p:nvPr>
            <p:ph type="sldNum" sz="quarter" idx="5"/>
          </p:nvPr>
        </p:nvSpPr>
        <p:spPr/>
        <p:txBody>
          <a:bodyPr/>
          <a:lstStyle/>
          <a:p>
            <a:pPr>
              <a:defRPr/>
            </a:pPr>
            <a:fld id="{F0853DB2-DCB1-464B-8692-3801E65C52A2}" type="slidenum">
              <a:rPr lang="ru-RU" smtClean="0"/>
              <a:pPr>
                <a:defRPr/>
              </a:pPr>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lnSpcReduction="10000"/>
          </a:bodyPr>
          <a:lstStyle/>
          <a:p>
            <a:pPr>
              <a:defRPr/>
            </a:pPr>
            <a:r>
              <a:rPr lang="ru-RU" dirty="0" smtClean="0"/>
              <a:t>Объем доходов бюджета 2014 года составил 925,7 млн.руб. и превышает аналогичный показатель за 2013 год на 78,4 млн.рублей, что объясняется, в первую очередь,  увеличением безвозмездных поступлений за счет вышестоящих бюджетов на реализацию инвестиционных проектов и мер поддержки.</a:t>
            </a:r>
          </a:p>
        </p:txBody>
      </p:sp>
      <p:sp>
        <p:nvSpPr>
          <p:cNvPr id="4" name="Номер слайда 3"/>
          <p:cNvSpPr>
            <a:spLocks noGrp="1"/>
          </p:cNvSpPr>
          <p:nvPr>
            <p:ph type="sldNum" sz="quarter" idx="5"/>
          </p:nvPr>
        </p:nvSpPr>
        <p:spPr/>
        <p:txBody>
          <a:bodyPr/>
          <a:lstStyle/>
          <a:p>
            <a:pPr>
              <a:defRPr/>
            </a:pPr>
            <a:fld id="{5E611EE5-5186-4AC1-99D1-269A9B7EF9DF}" type="slidenum">
              <a:rPr lang="ru-RU" smtClean="0"/>
              <a:pPr>
                <a:defRPr/>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Образ слайда 1"/>
          <p:cNvSpPr>
            <a:spLocks noGrp="1" noRot="1" noChangeAspect="1"/>
          </p:cNvSpPr>
          <p:nvPr>
            <p:ph type="sldImg"/>
          </p:nvPr>
        </p:nvSpPr>
        <p:spPr>
          <a:ln/>
        </p:spPr>
      </p:sp>
      <p:sp>
        <p:nvSpPr>
          <p:cNvPr id="96258" name="Заметки 2"/>
          <p:cNvSpPr>
            <a:spLocks noGrp="1"/>
          </p:cNvSpPr>
          <p:nvPr>
            <p:ph type="body" idx="1"/>
          </p:nvPr>
        </p:nvSpPr>
        <p:spPr>
          <a:noFill/>
          <a:ln/>
        </p:spPr>
        <p:txBody>
          <a:bodyPr/>
          <a:lstStyle/>
          <a:p>
            <a:r>
              <a:rPr lang="ru-RU" dirty="0" smtClean="0">
                <a:solidFill>
                  <a:schemeClr val="bg1"/>
                </a:solidFill>
                <a:latin typeface="Arial" charset="0"/>
              </a:rPr>
              <a:t>Совместно Пермским академическим театром оперы и балета им. П.И.Чайковского проведен Театральный ландшафтный фестиваль «Тайны горы Крестовой»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AD41541D-8418-4D2C-9439-A5CA852A8F58}" type="slidenum">
              <a:rPr lang="ru-RU" smtClean="0"/>
              <a:pPr>
                <a:defRPr/>
              </a:pPr>
              <a:t>40</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Образ слайда 1"/>
          <p:cNvSpPr>
            <a:spLocks noGrp="1" noRot="1" noChangeAspect="1"/>
          </p:cNvSpPr>
          <p:nvPr>
            <p:ph type="sldImg"/>
          </p:nvPr>
        </p:nvSpPr>
        <p:spPr>
          <a:ln/>
        </p:spPr>
      </p:sp>
      <p:sp>
        <p:nvSpPr>
          <p:cNvPr id="98306" name="Заметки 2"/>
          <p:cNvSpPr>
            <a:spLocks noGrp="1"/>
          </p:cNvSpPr>
          <p:nvPr>
            <p:ph type="body" idx="1"/>
          </p:nvPr>
        </p:nvSpPr>
        <p:spPr>
          <a:noFill/>
          <a:ln/>
        </p:spPr>
        <p:txBody>
          <a:bodyPr/>
          <a:lstStyle/>
          <a:p>
            <a:r>
              <a:rPr lang="ru-RU" dirty="0" smtClean="0">
                <a:solidFill>
                  <a:schemeClr val="bg1"/>
                </a:solidFill>
                <a:latin typeface="Arial" charset="0"/>
              </a:rPr>
              <a:t>и совместно с Пермским академическим «Театр- Театром» театрализованное представление «Мы к Вам заехали на час», которые посетили более 10 тыс.чел, на 2 тыс. больше, чем в 2013 году</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FDD3CD74-B577-4842-B003-7B9AAB9E1283}" type="slidenum">
              <a:rPr lang="ru-RU" smtClean="0"/>
              <a:pPr>
                <a:defRPr/>
              </a:pPr>
              <a:t>41</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Образ слайда 1"/>
          <p:cNvSpPr>
            <a:spLocks noGrp="1" noRot="1" noChangeAspect="1"/>
          </p:cNvSpPr>
          <p:nvPr>
            <p:ph type="sldImg"/>
          </p:nvPr>
        </p:nvSpPr>
        <p:spPr>
          <a:ln/>
        </p:spPr>
      </p:sp>
      <p:sp>
        <p:nvSpPr>
          <p:cNvPr id="100354" name="Заметки 2"/>
          <p:cNvSpPr>
            <a:spLocks noGrp="1"/>
          </p:cNvSpPr>
          <p:nvPr>
            <p:ph type="body" idx="1"/>
          </p:nvPr>
        </p:nvSpPr>
        <p:spPr>
          <a:noFill/>
          <a:ln/>
        </p:spPr>
        <p:txBody>
          <a:bodyPr/>
          <a:lstStyle/>
          <a:p>
            <a:r>
              <a:rPr lang="ru-RU" dirty="0" smtClean="0">
                <a:latin typeface="Arial" charset="0"/>
              </a:rPr>
              <a:t>Второй год с целью привлечения населения к чтению книг в Центральной библиотеке проводится акция «Ночь в библиотеке». «Ночь в библиотеке» –это PR-компания библиотеки, библиотечных ресурсов, электронных ресурсов Интернета библиотеки, возможности бесплатного поиска информации, создания электронной почты для социальной адаптации. В этой акции приняли участие 390 человек, на 100 больше чем в 2013 году, что подтверждает</a:t>
            </a:r>
            <a:r>
              <a:rPr lang="ru-RU" baseline="0" dirty="0" smtClean="0">
                <a:latin typeface="Arial" charset="0"/>
              </a:rPr>
              <a:t> интерес к этому мероприятию.</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79B2D4DB-8843-4896-9117-EF67A361CAB2}" type="slidenum">
              <a:rPr lang="ru-RU" smtClean="0"/>
              <a:pPr>
                <a:defRPr/>
              </a:pPr>
              <a:t>42</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Образ слайда 1"/>
          <p:cNvSpPr>
            <a:spLocks noGrp="1" noRot="1" noChangeAspect="1"/>
          </p:cNvSpPr>
          <p:nvPr>
            <p:ph type="sldImg"/>
          </p:nvPr>
        </p:nvSpPr>
        <p:spPr>
          <a:ln/>
        </p:spPr>
      </p:sp>
      <p:sp>
        <p:nvSpPr>
          <p:cNvPr id="102402" name="Заметки 2"/>
          <p:cNvSpPr>
            <a:spLocks noGrp="1"/>
          </p:cNvSpPr>
          <p:nvPr>
            <p:ph type="body" idx="1"/>
          </p:nvPr>
        </p:nvSpPr>
        <p:spPr>
          <a:noFill/>
          <a:ln/>
        </p:spPr>
        <p:txBody>
          <a:bodyPr/>
          <a:lstStyle/>
          <a:p>
            <a:r>
              <a:rPr lang="ru-RU" dirty="0" smtClean="0">
                <a:latin typeface="Arial" charset="0"/>
              </a:rPr>
              <a:t>С 2014 года мы тесно начали сотрудничать с Пермской художественной галереей  и систематически проводить на территории  округа культурные мероприятия краевого уровня. Примером является выставка «Фотография на слух», где жители города узнали как выглядит мир для тех людей, кто видит плохо или не видит вообще.</a:t>
            </a:r>
            <a:br>
              <a:rPr lang="ru-RU" dirty="0" smtClean="0">
                <a:latin typeface="Arial" charset="0"/>
              </a:rPr>
            </a:b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F0119B0-9ADC-454D-A179-CEFBC13242CC}" type="slidenum">
              <a:rPr lang="ru-RU" smtClean="0"/>
              <a:pPr>
                <a:defRPr/>
              </a:pPr>
              <a:t>43</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Образ слайда 1"/>
          <p:cNvSpPr>
            <a:spLocks noGrp="1" noRot="1" noChangeAspect="1"/>
          </p:cNvSpPr>
          <p:nvPr>
            <p:ph type="sldImg"/>
          </p:nvPr>
        </p:nvSpPr>
        <p:spPr>
          <a:ln/>
        </p:spPr>
      </p:sp>
      <p:sp>
        <p:nvSpPr>
          <p:cNvPr id="104450" name="Заметки 2"/>
          <p:cNvSpPr>
            <a:spLocks noGrp="1"/>
          </p:cNvSpPr>
          <p:nvPr>
            <p:ph type="body" idx="1"/>
          </p:nvPr>
        </p:nvSpPr>
        <p:spPr>
          <a:noFill/>
          <a:ln/>
        </p:spPr>
        <p:txBody>
          <a:bodyPr/>
          <a:lstStyle/>
          <a:p>
            <a:r>
              <a:rPr lang="ru-RU" smtClean="0">
                <a:latin typeface="Arial" charset="0"/>
              </a:rPr>
              <a:t>Другим примером сотрудничества является арт-марафон творческих экспериментов с целью развитие творческого мышления у детей, начиная с самого рождения.</a:t>
            </a:r>
          </a:p>
        </p:txBody>
      </p:sp>
      <p:sp>
        <p:nvSpPr>
          <p:cNvPr id="4" name="Номер слайда 3"/>
          <p:cNvSpPr>
            <a:spLocks noGrp="1"/>
          </p:cNvSpPr>
          <p:nvPr>
            <p:ph type="sldNum" sz="quarter" idx="5"/>
          </p:nvPr>
        </p:nvSpPr>
        <p:spPr/>
        <p:txBody>
          <a:bodyPr/>
          <a:lstStyle/>
          <a:p>
            <a:pPr>
              <a:defRPr/>
            </a:pPr>
            <a:fld id="{D49F71BF-2DCD-4D3B-A5AB-CE38DFBBA21B}" type="slidenum">
              <a:rPr lang="ru-RU" smtClean="0"/>
              <a:pPr>
                <a:defRPr/>
              </a:pPr>
              <a:t>44</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Образ слайда 1"/>
          <p:cNvSpPr>
            <a:spLocks noGrp="1" noRot="1" noChangeAspect="1"/>
          </p:cNvSpPr>
          <p:nvPr>
            <p:ph type="sldImg"/>
          </p:nvPr>
        </p:nvSpPr>
        <p:spPr>
          <a:ln/>
        </p:spPr>
      </p:sp>
      <p:sp>
        <p:nvSpPr>
          <p:cNvPr id="106498" name="Заметки 2"/>
          <p:cNvSpPr>
            <a:spLocks noGrp="1"/>
          </p:cNvSpPr>
          <p:nvPr>
            <p:ph type="body" idx="1"/>
          </p:nvPr>
        </p:nvSpPr>
        <p:spPr>
          <a:noFill/>
          <a:ln/>
        </p:spPr>
        <p:txBody>
          <a:bodyPr/>
          <a:lstStyle/>
          <a:p>
            <a:r>
              <a:rPr lang="ru-RU" smtClean="0">
                <a:latin typeface="Arial" charset="0"/>
              </a:rPr>
              <a:t>В 2014 году в Губахе появилось четыре деревянных арт-объекта: «Рыбак», «Звероящер», «Бивни мамонта» и «Капсула памяти». </a:t>
            </a:r>
          </a:p>
        </p:txBody>
      </p:sp>
      <p:sp>
        <p:nvSpPr>
          <p:cNvPr id="4" name="Номер слайда 3"/>
          <p:cNvSpPr>
            <a:spLocks noGrp="1"/>
          </p:cNvSpPr>
          <p:nvPr>
            <p:ph type="sldNum" sz="quarter" idx="5"/>
          </p:nvPr>
        </p:nvSpPr>
        <p:spPr/>
        <p:txBody>
          <a:bodyPr/>
          <a:lstStyle/>
          <a:p>
            <a:pPr>
              <a:defRPr/>
            </a:pPr>
            <a:fld id="{7F6325D3-662F-4D67-975C-7AB12AD5C186}" type="slidenum">
              <a:rPr lang="ru-RU" smtClean="0"/>
              <a:pPr>
                <a:defRPr/>
              </a:pPr>
              <a:t>45</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Образ слайда 1"/>
          <p:cNvSpPr>
            <a:spLocks noGrp="1" noRot="1" noChangeAspect="1"/>
          </p:cNvSpPr>
          <p:nvPr>
            <p:ph type="sldImg"/>
          </p:nvPr>
        </p:nvSpPr>
        <p:spPr>
          <a:ln/>
        </p:spPr>
      </p:sp>
      <p:sp>
        <p:nvSpPr>
          <p:cNvPr id="108546" name="Заметки 2"/>
          <p:cNvSpPr>
            <a:spLocks noGrp="1"/>
          </p:cNvSpPr>
          <p:nvPr>
            <p:ph type="body" idx="1"/>
          </p:nvPr>
        </p:nvSpPr>
        <p:spPr>
          <a:noFill/>
          <a:ln/>
        </p:spPr>
        <p:txBody>
          <a:bodyPr/>
          <a:lstStyle/>
          <a:p>
            <a:r>
              <a:rPr lang="ru-RU" dirty="0" smtClean="0">
                <a:latin typeface="Arial" charset="0"/>
              </a:rPr>
              <a:t>Фестиваль «Чистые танцы». Участниками фестиваля стали Ди-джеи из гг. </a:t>
            </a:r>
            <a:r>
              <a:rPr lang="ru-RU" dirty="0" err="1" smtClean="0">
                <a:latin typeface="Arial" charset="0"/>
              </a:rPr>
              <a:t>Губаха</a:t>
            </a:r>
            <a:r>
              <a:rPr lang="ru-RU" dirty="0" smtClean="0">
                <a:latin typeface="Arial" charset="0"/>
              </a:rPr>
              <a:t>, Лысьва, Очер, Кунгур, Горнозаводск, Краснокамск, Пермь, </a:t>
            </a:r>
            <a:r>
              <a:rPr lang="ru-RU" dirty="0" err="1" smtClean="0">
                <a:latin typeface="Arial" charset="0"/>
              </a:rPr>
              <a:t>Уинский</a:t>
            </a:r>
            <a:r>
              <a:rPr lang="ru-RU" dirty="0" smtClean="0">
                <a:latin typeface="Arial" charset="0"/>
              </a:rPr>
              <a:t> район, г. </a:t>
            </a:r>
            <a:r>
              <a:rPr lang="ru-RU" dirty="0" err="1" smtClean="0">
                <a:latin typeface="Arial" charset="0"/>
              </a:rPr>
              <a:t>Снежинск</a:t>
            </a:r>
            <a:r>
              <a:rPr lang="ru-RU" dirty="0" smtClean="0">
                <a:latin typeface="Arial" charset="0"/>
              </a:rPr>
              <a:t> (Челябинская область). Фестиваль собрал 1.5 тыс. молодых людей нашего города, что также подтверждает интерес к этому мероприятию.</a:t>
            </a:r>
          </a:p>
        </p:txBody>
      </p:sp>
      <p:sp>
        <p:nvSpPr>
          <p:cNvPr id="4" name="Номер слайда 3"/>
          <p:cNvSpPr>
            <a:spLocks noGrp="1"/>
          </p:cNvSpPr>
          <p:nvPr>
            <p:ph type="sldNum" sz="quarter" idx="5"/>
          </p:nvPr>
        </p:nvSpPr>
        <p:spPr/>
        <p:txBody>
          <a:bodyPr/>
          <a:lstStyle/>
          <a:p>
            <a:pPr>
              <a:defRPr/>
            </a:pPr>
            <a:fld id="{228C59B2-0A2C-4A6E-955A-3FB5B3F71D0B}" type="slidenum">
              <a:rPr lang="ru-RU" smtClean="0"/>
              <a:pPr>
                <a:defRPr/>
              </a:pPr>
              <a:t>46</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Образ слайда 1"/>
          <p:cNvSpPr>
            <a:spLocks noGrp="1" noRot="1" noChangeAspect="1"/>
          </p:cNvSpPr>
          <p:nvPr>
            <p:ph type="sldImg"/>
          </p:nvPr>
        </p:nvSpPr>
        <p:spPr>
          <a:ln/>
        </p:spPr>
      </p:sp>
      <p:sp>
        <p:nvSpPr>
          <p:cNvPr id="110594" name="Заметки 2"/>
          <p:cNvSpPr>
            <a:spLocks noGrp="1"/>
          </p:cNvSpPr>
          <p:nvPr>
            <p:ph type="body" idx="1"/>
          </p:nvPr>
        </p:nvSpPr>
        <p:spPr>
          <a:noFill/>
          <a:ln/>
        </p:spPr>
        <p:txBody>
          <a:bodyPr/>
          <a:lstStyle/>
          <a:p>
            <a:r>
              <a:rPr lang="ru-RU" smtClean="0">
                <a:latin typeface="Times New Roman" pitchFamily="18" charset="0"/>
                <a:cs typeface="Times New Roman" pitchFamily="18" charset="0"/>
              </a:rPr>
              <a:t>Также большое интерес вызвал концерт берлинского музыканта Пауля Линке в рамках совместного проекта с </a:t>
            </a:r>
            <a:r>
              <a:rPr lang="ru-RU" smtClean="0">
                <a:latin typeface="Arial" charset="0"/>
              </a:rPr>
              <a:t> </a:t>
            </a:r>
            <a:r>
              <a:rPr lang="ru-RU" smtClean="0">
                <a:latin typeface="Times New Roman" pitchFamily="18" charset="0"/>
                <a:cs typeface="Times New Roman" pitchFamily="18" charset="0"/>
              </a:rPr>
              <a:t>Немецким культурным центром имени Гёте, который посетили 260 человек. </a:t>
            </a:r>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263B309A-0DA8-4F23-B5CA-B2C8771F3C2A}" type="slidenum">
              <a:rPr lang="ru-RU" smtClean="0"/>
              <a:pPr>
                <a:defRPr/>
              </a:pPr>
              <a:t>47</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Образ слайда 1"/>
          <p:cNvSpPr>
            <a:spLocks noGrp="1" noRot="1" noChangeAspect="1"/>
          </p:cNvSpPr>
          <p:nvPr>
            <p:ph type="sldImg"/>
          </p:nvPr>
        </p:nvSpPr>
        <p:spPr>
          <a:ln/>
        </p:spPr>
      </p:sp>
      <p:sp>
        <p:nvSpPr>
          <p:cNvPr id="112642" name="Заметки 2"/>
          <p:cNvSpPr>
            <a:spLocks noGrp="1"/>
          </p:cNvSpPr>
          <p:nvPr>
            <p:ph type="body" idx="1"/>
          </p:nvPr>
        </p:nvSpPr>
        <p:spPr>
          <a:noFill/>
          <a:ln/>
        </p:spPr>
        <p:txBody>
          <a:bodyPr/>
          <a:lstStyle/>
          <a:p>
            <a:r>
              <a:rPr lang="ru-RU" smtClean="0">
                <a:latin typeface="Arial" charset="0"/>
              </a:rPr>
              <a:t>Музей КУБа открыт! Экспозиции нового музея никого не оставят равнодушными.</a:t>
            </a:r>
          </a:p>
        </p:txBody>
      </p:sp>
      <p:sp>
        <p:nvSpPr>
          <p:cNvPr id="4" name="Номер слайда 3"/>
          <p:cNvSpPr>
            <a:spLocks noGrp="1"/>
          </p:cNvSpPr>
          <p:nvPr>
            <p:ph type="sldNum" sz="quarter" idx="5"/>
          </p:nvPr>
        </p:nvSpPr>
        <p:spPr/>
        <p:txBody>
          <a:bodyPr/>
          <a:lstStyle/>
          <a:p>
            <a:pPr>
              <a:defRPr/>
            </a:pPr>
            <a:fld id="{F89E4822-59F3-4157-B2C6-7E146F28DF1B}" type="slidenum">
              <a:rPr lang="ru-RU" smtClean="0"/>
              <a:pPr>
                <a:defRPr/>
              </a:pPr>
              <a:t>48</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Образ слайда 1"/>
          <p:cNvSpPr>
            <a:spLocks noGrp="1" noRot="1" noChangeAspect="1"/>
          </p:cNvSpPr>
          <p:nvPr>
            <p:ph type="sldImg"/>
          </p:nvPr>
        </p:nvSpPr>
        <p:spPr>
          <a:ln/>
        </p:spPr>
      </p:sp>
      <p:sp>
        <p:nvSpPr>
          <p:cNvPr id="114690" name="Заметки 2"/>
          <p:cNvSpPr>
            <a:spLocks noGrp="1"/>
          </p:cNvSpPr>
          <p:nvPr>
            <p:ph type="body" idx="1"/>
          </p:nvPr>
        </p:nvSpPr>
        <p:spPr>
          <a:noFill/>
          <a:ln/>
        </p:spPr>
        <p:txBody>
          <a:bodyPr/>
          <a:lstStyle/>
          <a:p>
            <a:r>
              <a:rPr lang="ru-RU" dirty="0" smtClean="0">
                <a:latin typeface="Arial" charset="0"/>
              </a:rPr>
              <a:t>Муниципальная программа «Физическая культура и спорт».</a:t>
            </a:r>
            <a:r>
              <a:rPr lang="ru-RU" dirty="0" smtClean="0">
                <a:solidFill>
                  <a:schemeClr val="bg1"/>
                </a:solidFill>
                <a:latin typeface="Times New Roman" pitchFamily="18" charset="0"/>
                <a:cs typeface="Times New Roman" pitchFamily="18" charset="0"/>
              </a:rPr>
              <a:t> Основной целью программы являются реализация конституционного права каждого гражданина РФ на свободный доступ к занятиям физической культурой и спортом, улучшение материальной базы объектов спорта и подготовка физкультурных кадров.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4C42B72-D642-49C3-9769-0A1B7218611B}" type="slidenum">
              <a:rPr lang="ru-RU" smtClean="0"/>
              <a:pPr>
                <a:defRPr/>
              </a:pPr>
              <a:t>49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Образ слайда 1"/>
          <p:cNvSpPr>
            <a:spLocks noGrp="1" noRot="1" noChangeAspect="1"/>
          </p:cNvSpPr>
          <p:nvPr>
            <p:ph type="sldImg"/>
          </p:nvPr>
        </p:nvSpPr>
        <p:spPr>
          <a:ln/>
        </p:spPr>
      </p:sp>
      <p:sp>
        <p:nvSpPr>
          <p:cNvPr id="24578" name="Заметки 2"/>
          <p:cNvSpPr>
            <a:spLocks noGrp="1"/>
          </p:cNvSpPr>
          <p:nvPr>
            <p:ph type="body" idx="1"/>
          </p:nvPr>
        </p:nvSpPr>
        <p:spPr>
          <a:noFill/>
          <a:ln/>
        </p:spPr>
        <p:txBody>
          <a:bodyPr/>
          <a:lstStyle/>
          <a:p>
            <a:r>
              <a:rPr lang="ru-RU" dirty="0" smtClean="0">
                <a:latin typeface="Arial" charset="0"/>
              </a:rPr>
              <a:t>Собственные доходы бюджета получены в объеме 266,6 млн. руб. и в расчете на 1 жителя составляют более 7 тыс. рублей. Объем поступлений по собственным доходам за 2014 год ниже аналогичного показателя за 2013 год на 26,9 млн.руб., что связано со снижением норматива зачисления НДФЛ в бюджет городского округа с 45% до 32%.</a:t>
            </a:r>
          </a:p>
          <a:p>
            <a:endParaRPr lang="ru-RU" dirty="0" smtClean="0">
              <a:latin typeface="Arial"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D13C41F7-C6A0-40D9-AF0E-34EB3217ADC7}" type="slidenum">
              <a:rPr lang="ru-RU" smtClean="0"/>
              <a:pPr>
                <a:defRPr/>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solidFill>
                  <a:schemeClr val="bg1"/>
                </a:solidFill>
                <a:latin typeface="Times New Roman" pitchFamily="18" charset="0"/>
                <a:cs typeface="Times New Roman" pitchFamily="18" charset="0"/>
              </a:rPr>
              <a:t>В 2014 году жители города активно занимались физической культурой и спортом. В рамках этой программы отмечу, что около 600 детей 77,5% школьников  занимаются физической культурой и спортом на постоянной основе, в том числе в ДЮСШ.</a:t>
            </a:r>
          </a:p>
          <a:p>
            <a:r>
              <a:rPr lang="ru-RU" dirty="0" smtClean="0">
                <a:solidFill>
                  <a:schemeClr val="bg1"/>
                </a:solidFill>
                <a:latin typeface="Times New Roman" pitchFamily="18" charset="0"/>
                <a:cs typeface="Times New Roman" pitchFamily="18" charset="0"/>
              </a:rPr>
              <a:t>В течении всего года наиболее  востребованными являются услуги плавательных бассейнов и групп оздоровительной направленности, в зимний период времени- занятие спортом на 2-х лыжный трассах и на льду 2-х освещенных катков.</a:t>
            </a:r>
            <a:endParaRPr lang="ru-RU" dirty="0" smtClean="0">
              <a:latin typeface="Arial" charset="0"/>
            </a:endParaRPr>
          </a:p>
          <a:p>
            <a:endParaRPr lang="ru-RU" dirty="0"/>
          </a:p>
        </p:txBody>
      </p:sp>
      <p:sp>
        <p:nvSpPr>
          <p:cNvPr id="4" name="Номер слайда 3"/>
          <p:cNvSpPr>
            <a:spLocks noGrp="1"/>
          </p:cNvSpPr>
          <p:nvPr>
            <p:ph type="sldNum" sz="quarter" idx="10"/>
          </p:nvPr>
        </p:nvSpPr>
        <p:spPr/>
        <p:txBody>
          <a:bodyPr/>
          <a:lstStyle/>
          <a:p>
            <a:pPr>
              <a:defRPr/>
            </a:pPr>
            <a:fld id="{F5B80257-FBB8-47B4-9D65-F7A15D9BFD56}" type="slidenum">
              <a:rPr lang="ru-RU" smtClean="0"/>
              <a:pPr>
                <a:defRPr/>
              </a:pPr>
              <a:t>50</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Образ слайда 1"/>
          <p:cNvSpPr>
            <a:spLocks noGrp="1" noRot="1" noChangeAspect="1"/>
          </p:cNvSpPr>
          <p:nvPr>
            <p:ph type="sldImg"/>
          </p:nvPr>
        </p:nvSpPr>
        <p:spPr>
          <a:ln/>
        </p:spPr>
      </p:sp>
      <p:sp>
        <p:nvSpPr>
          <p:cNvPr id="118786" name="Заметки 2"/>
          <p:cNvSpPr>
            <a:spLocks noGrp="1"/>
          </p:cNvSpPr>
          <p:nvPr>
            <p:ph type="body" idx="1"/>
          </p:nvPr>
        </p:nvSpPr>
        <p:spPr>
          <a:noFill/>
          <a:ln/>
        </p:spPr>
        <p:txBody>
          <a:bodyPr/>
          <a:lstStyle/>
          <a:p>
            <a:r>
              <a:rPr lang="ru-RU" smtClean="0">
                <a:latin typeface="Arial" charset="0"/>
              </a:rPr>
              <a:t>Финансирование программы «Физическая культура и спорт» в 2014 году составило 68,0 млн. руб., в том числе за счет краевого бюджета-6,7 млн.руб., внебюджетных источников- 23,3 млн.руб. </a:t>
            </a:r>
          </a:p>
          <a:p>
            <a:endParaRPr lang="ru-RU" smtClean="0">
              <a:solidFill>
                <a:schemeClr val="bg1"/>
              </a:solidFill>
              <a:latin typeface="Times New Roman" pitchFamily="18" charset="0"/>
              <a:cs typeface="Times New Roman" pitchFamily="18" charset="0"/>
            </a:endParaRPr>
          </a:p>
          <a:p>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E98AF122-2154-48D6-9AC4-6FA13140B3F1}" type="slidenum">
              <a:rPr lang="ru-RU" smtClean="0"/>
              <a:pPr>
                <a:defRPr/>
              </a:pPr>
              <a:t>51</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Образ слайда 1"/>
          <p:cNvSpPr>
            <a:spLocks noGrp="1" noRot="1" noChangeAspect="1"/>
          </p:cNvSpPr>
          <p:nvPr>
            <p:ph type="sldImg"/>
          </p:nvPr>
        </p:nvSpPr>
        <p:spPr>
          <a:ln/>
        </p:spPr>
      </p:sp>
      <p:sp>
        <p:nvSpPr>
          <p:cNvPr id="120834" name="Заметки 2"/>
          <p:cNvSpPr>
            <a:spLocks noGrp="1"/>
          </p:cNvSpPr>
          <p:nvPr>
            <p:ph type="body" idx="1"/>
          </p:nvPr>
        </p:nvSpPr>
        <p:spPr>
          <a:noFill/>
          <a:ln/>
        </p:spPr>
        <p:txBody>
          <a:bodyPr/>
          <a:lstStyle/>
          <a:p>
            <a:r>
              <a:rPr lang="ru-RU" smtClean="0">
                <a:latin typeface="Arial" charset="0"/>
              </a:rPr>
              <a:t>Все 4 подпрограммы выполнены с высоким уровнем исполнения.</a:t>
            </a:r>
          </a:p>
        </p:txBody>
      </p:sp>
      <p:sp>
        <p:nvSpPr>
          <p:cNvPr id="4" name="Номер слайда 3"/>
          <p:cNvSpPr>
            <a:spLocks noGrp="1"/>
          </p:cNvSpPr>
          <p:nvPr>
            <p:ph type="sldNum" sz="quarter" idx="5"/>
          </p:nvPr>
        </p:nvSpPr>
        <p:spPr/>
        <p:txBody>
          <a:bodyPr/>
          <a:lstStyle/>
          <a:p>
            <a:pPr>
              <a:defRPr/>
            </a:pPr>
            <a:fld id="{B6E96A86-E78C-443D-9885-8B310F8E6B82}" type="slidenum">
              <a:rPr lang="ru-RU" smtClean="0"/>
              <a:pPr>
                <a:defRPr/>
              </a:pPr>
              <a:t>52</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latin typeface="Arial" charset="0"/>
              </a:rPr>
              <a:t>Также предлагаю Вашему вниманию </a:t>
            </a:r>
            <a:r>
              <a:rPr lang="ru-RU" dirty="0" err="1" smtClean="0">
                <a:latin typeface="Arial" charset="0"/>
              </a:rPr>
              <a:t>фотоотчет</a:t>
            </a:r>
            <a:r>
              <a:rPr lang="ru-RU" dirty="0" smtClean="0">
                <a:latin typeface="Arial" charset="0"/>
              </a:rPr>
              <a:t> по наиболее значимым мероприятиям 2014 года.</a:t>
            </a:r>
          </a:p>
          <a:p>
            <a:r>
              <a:rPr lang="ru-RU" dirty="0" smtClean="0">
                <a:latin typeface="Arial" charset="0"/>
              </a:rPr>
              <a:t>В прошедшем году впервые на городской площади проведен 1-ый открытый лыжный спринт, что придает не только зрелищность лыжным гонкам, но и помогает пропаганде этого вида спорта.</a:t>
            </a:r>
          </a:p>
          <a:p>
            <a:endParaRPr lang="ru-RU" dirty="0"/>
          </a:p>
        </p:txBody>
      </p:sp>
      <p:sp>
        <p:nvSpPr>
          <p:cNvPr id="4" name="Номер слайда 3"/>
          <p:cNvSpPr>
            <a:spLocks noGrp="1"/>
          </p:cNvSpPr>
          <p:nvPr>
            <p:ph type="sldNum" sz="quarter" idx="10"/>
          </p:nvPr>
        </p:nvSpPr>
        <p:spPr/>
        <p:txBody>
          <a:bodyPr/>
          <a:lstStyle/>
          <a:p>
            <a:pPr>
              <a:defRPr/>
            </a:pPr>
            <a:fld id="{9392DCA0-984D-4D7B-AA54-66C80D1947C4}" type="slidenum">
              <a:rPr lang="ru-RU" smtClean="0"/>
              <a:pPr>
                <a:defRPr/>
              </a:pPr>
              <a:t>53</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solidFill>
                  <a:schemeClr val="bg1"/>
                </a:solidFill>
                <a:latin typeface="Times New Roman" pitchFamily="18" charset="0"/>
                <a:cs typeface="Times New Roman" pitchFamily="18" charset="0"/>
              </a:rPr>
              <a:t>впервые к участию в традиционной легкоатлетической эстафете на приз газеты «Уральский шахтер» были допущены команды детских садов и начальных классов городского округа.</a:t>
            </a:r>
            <a:endParaRPr lang="ru-RU" dirty="0" smtClean="0">
              <a:latin typeface="Arial" charset="0"/>
            </a:endParaRPr>
          </a:p>
        </p:txBody>
      </p:sp>
      <p:sp>
        <p:nvSpPr>
          <p:cNvPr id="4" name="Номер слайда 3"/>
          <p:cNvSpPr>
            <a:spLocks noGrp="1"/>
          </p:cNvSpPr>
          <p:nvPr>
            <p:ph type="sldNum" sz="quarter" idx="10"/>
          </p:nvPr>
        </p:nvSpPr>
        <p:spPr/>
        <p:txBody>
          <a:bodyPr/>
          <a:lstStyle/>
          <a:p>
            <a:pPr>
              <a:defRPr/>
            </a:pPr>
            <a:fld id="{F5B80257-FBB8-47B4-9D65-F7A15D9BFD56}" type="slidenum">
              <a:rPr lang="ru-RU" smtClean="0"/>
              <a:pPr>
                <a:defRPr/>
              </a:pPr>
              <a:t>54</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Кросс нации- самое массовое спортивное мероприятие, становится все более и более популярным в </a:t>
            </a:r>
            <a:r>
              <a:rPr lang="ru-RU" dirty="0" err="1" smtClean="0">
                <a:latin typeface="Arial" charset="0"/>
              </a:rPr>
              <a:t>Губахе</a:t>
            </a:r>
            <a:r>
              <a:rPr lang="ru-RU" dirty="0" smtClean="0">
                <a:latin typeface="Arial" charset="0"/>
              </a:rPr>
              <a:t>.</a:t>
            </a:r>
          </a:p>
          <a:p>
            <a:endParaRPr lang="ru-RU" dirty="0"/>
          </a:p>
        </p:txBody>
      </p:sp>
      <p:sp>
        <p:nvSpPr>
          <p:cNvPr id="4" name="Номер слайда 3"/>
          <p:cNvSpPr>
            <a:spLocks noGrp="1"/>
          </p:cNvSpPr>
          <p:nvPr>
            <p:ph type="sldNum" sz="quarter" idx="10"/>
          </p:nvPr>
        </p:nvSpPr>
        <p:spPr/>
        <p:txBody>
          <a:bodyPr/>
          <a:lstStyle/>
          <a:p>
            <a:pPr>
              <a:defRPr/>
            </a:pPr>
            <a:fld id="{9392DCA0-984D-4D7B-AA54-66C80D1947C4}" type="slidenum">
              <a:rPr lang="ru-RU" smtClean="0"/>
              <a:pPr>
                <a:defRPr/>
              </a:pPr>
              <a:t>55</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latin typeface="Arial" charset="0"/>
              </a:rPr>
              <a:t>Впервые в </a:t>
            </a:r>
            <a:r>
              <a:rPr lang="ru-RU" dirty="0" err="1" smtClean="0">
                <a:latin typeface="Arial" charset="0"/>
              </a:rPr>
              <a:t>Губахе</a:t>
            </a:r>
            <a:r>
              <a:rPr lang="ru-RU" dirty="0" smtClean="0">
                <a:latin typeface="Arial" charset="0"/>
              </a:rPr>
              <a:t> </a:t>
            </a:r>
            <a:r>
              <a:rPr lang="ru-RU" dirty="0" err="1" smtClean="0">
                <a:solidFill>
                  <a:schemeClr val="bg1"/>
                </a:solidFill>
                <a:latin typeface="Times New Roman" pitchFamily="18" charset="0"/>
                <a:cs typeface="Times New Roman" pitchFamily="18" charset="0"/>
              </a:rPr>
              <a:t>в</a:t>
            </a:r>
            <a:r>
              <a:rPr lang="ru-RU" dirty="0" smtClean="0">
                <a:solidFill>
                  <a:schemeClr val="bg1"/>
                </a:solidFill>
                <a:latin typeface="Times New Roman" pitchFamily="18" charset="0"/>
                <a:cs typeface="Times New Roman" pitchFamily="18" charset="0"/>
              </a:rPr>
              <a:t> «День физкультурника» был проведен спортивный праздник «Спорт и шансон против наркотиков»</a:t>
            </a:r>
            <a:r>
              <a:rPr lang="ru-RU" dirty="0" smtClean="0">
                <a:latin typeface="Arial" charset="0"/>
              </a:rPr>
              <a:t>!, который собрал большое количество жителей всех возрастов.</a:t>
            </a:r>
            <a:r>
              <a:rPr lang="ru-RU" b="1" dirty="0" smtClean="0">
                <a:latin typeface="Arial" charset="0"/>
              </a:rPr>
              <a:t> </a:t>
            </a:r>
            <a:endParaRPr lang="ru-RU" dirty="0"/>
          </a:p>
        </p:txBody>
      </p:sp>
      <p:sp>
        <p:nvSpPr>
          <p:cNvPr id="4" name="Номер слайда 3"/>
          <p:cNvSpPr>
            <a:spLocks noGrp="1"/>
          </p:cNvSpPr>
          <p:nvPr>
            <p:ph type="sldNum" sz="quarter" idx="10"/>
          </p:nvPr>
        </p:nvSpPr>
        <p:spPr/>
        <p:txBody>
          <a:bodyPr/>
          <a:lstStyle/>
          <a:p>
            <a:pPr>
              <a:defRPr/>
            </a:pPr>
            <a:fld id="{9392DCA0-984D-4D7B-AA54-66C80D1947C4}" type="slidenum">
              <a:rPr lang="ru-RU" smtClean="0"/>
              <a:pPr>
                <a:defRPr/>
              </a:pPr>
              <a:t>56</a:t>
            </a:fld>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Образ слайда 1"/>
          <p:cNvSpPr>
            <a:spLocks noGrp="1" noRot="1" noChangeAspect="1"/>
          </p:cNvSpPr>
          <p:nvPr>
            <p:ph type="sldImg"/>
          </p:nvPr>
        </p:nvSpPr>
        <p:spPr>
          <a:ln/>
        </p:spPr>
      </p:sp>
      <p:sp>
        <p:nvSpPr>
          <p:cNvPr id="129026" name="Заметки 2"/>
          <p:cNvSpPr>
            <a:spLocks noGrp="1"/>
          </p:cNvSpPr>
          <p:nvPr>
            <p:ph type="body" idx="1"/>
          </p:nvPr>
        </p:nvSpPr>
        <p:spPr>
          <a:noFill/>
          <a:ln/>
        </p:spPr>
        <p:txBody>
          <a:bodyPr/>
          <a:lstStyle/>
          <a:p>
            <a:r>
              <a:rPr lang="ru-RU" dirty="0" smtClean="0">
                <a:solidFill>
                  <a:schemeClr val="bg1"/>
                </a:solidFill>
                <a:latin typeface="Times New Roman" pitchFamily="18" charset="0"/>
                <a:cs typeface="Times New Roman" pitchFamily="18" charset="0"/>
              </a:rPr>
              <a:t>За счет средств программы проведено  56 спортивных мероприятий городского и 14 мероприятий краевого уровня (тяжелая атлетика, волейбол и баскетбол, хоккей с шайбой, футбол и мини-футбол, рукопашный бой и тайский бокс). Осуществлен выезд сборных команд по видам спорта на 11 соревнований краевого уровня. В городе работает 131 секция по различным видам спорта.</a:t>
            </a:r>
            <a:endParaRPr lang="ru-RU" dirty="0" smtClean="0">
              <a:latin typeface="Arial"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C0530990-1279-4495-9BEA-0F511514EC2F}" type="slidenum">
              <a:rPr lang="ru-RU" smtClean="0"/>
              <a:pPr>
                <a:defRPr/>
              </a:pPr>
              <a:t>57</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Образ слайда 1"/>
          <p:cNvSpPr>
            <a:spLocks noGrp="1" noRot="1" noChangeAspect="1"/>
          </p:cNvSpPr>
          <p:nvPr>
            <p:ph type="sldImg"/>
          </p:nvPr>
        </p:nvSpPr>
        <p:spPr>
          <a:ln/>
        </p:spPr>
      </p:sp>
      <p:sp>
        <p:nvSpPr>
          <p:cNvPr id="131074" name="Заметки 2"/>
          <p:cNvSpPr>
            <a:spLocks noGrp="1"/>
          </p:cNvSpPr>
          <p:nvPr>
            <p:ph type="body" idx="1"/>
          </p:nvPr>
        </p:nvSpPr>
        <p:spPr>
          <a:noFill/>
          <a:ln/>
        </p:spPr>
        <p:txBody>
          <a:bodyPr/>
          <a:lstStyle/>
          <a:p>
            <a:r>
              <a:rPr lang="ru-RU" smtClean="0">
                <a:latin typeface="Arial" charset="0"/>
              </a:rPr>
              <a:t>Муниципальная программа «Социальная поддержка граждан». Основной целью программы является оказание мер поддержки граждан.</a:t>
            </a:r>
          </a:p>
        </p:txBody>
      </p:sp>
      <p:sp>
        <p:nvSpPr>
          <p:cNvPr id="4" name="Номер слайда 3"/>
          <p:cNvSpPr>
            <a:spLocks noGrp="1"/>
          </p:cNvSpPr>
          <p:nvPr>
            <p:ph type="sldNum" sz="quarter" idx="5"/>
          </p:nvPr>
        </p:nvSpPr>
        <p:spPr/>
        <p:txBody>
          <a:bodyPr/>
          <a:lstStyle/>
          <a:p>
            <a:pPr>
              <a:defRPr/>
            </a:pPr>
            <a:fld id="{DA76D3AA-84D3-49A7-8C72-32C65F5CABB5}" type="slidenum">
              <a:rPr lang="ru-RU" smtClean="0"/>
              <a:pPr>
                <a:defRPr/>
              </a:pPr>
              <a:t>58</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Образ слайда 1"/>
          <p:cNvSpPr>
            <a:spLocks noGrp="1" noRot="1" noChangeAspect="1"/>
          </p:cNvSpPr>
          <p:nvPr>
            <p:ph type="sldImg"/>
          </p:nvPr>
        </p:nvSpPr>
        <p:spPr>
          <a:ln/>
        </p:spPr>
      </p:sp>
      <p:sp>
        <p:nvSpPr>
          <p:cNvPr id="133122" name="Заметки 2"/>
          <p:cNvSpPr>
            <a:spLocks noGrp="1"/>
          </p:cNvSpPr>
          <p:nvPr>
            <p:ph type="body" idx="1"/>
          </p:nvPr>
        </p:nvSpPr>
        <p:spPr>
          <a:noFill/>
          <a:ln/>
        </p:spPr>
        <p:txBody>
          <a:bodyPr/>
          <a:lstStyle/>
          <a:p>
            <a:pPr>
              <a:lnSpc>
                <a:spcPct val="80000"/>
              </a:lnSpc>
              <a:buFont typeface="Wingdings 2" pitchFamily="18" charset="2"/>
              <a:buNone/>
            </a:pPr>
            <a:r>
              <a:rPr lang="ru-RU" dirty="0" smtClean="0">
                <a:latin typeface="Arial" charset="0"/>
              </a:rPr>
              <a:t>В соответствии с основными целями программы за 2014 год санаторным лечением обеспечены 46 работников бюджетной сферы, реализованы 11 сертификатов на приобретение квартир для молодых семей, </a:t>
            </a:r>
            <a:r>
              <a:rPr lang="ru-RU" dirty="0" smtClean="0">
                <a:solidFill>
                  <a:schemeClr val="bg1"/>
                </a:solidFill>
                <a:latin typeface="Times New Roman" pitchFamily="18" charset="0"/>
              </a:rPr>
              <a:t>3 краевых жилищных сертификата по обеспечением жильем вдовы умершего ветерана ВОВ, инвалида и ветеран боевых действий,  1 сертификат реабилитированному лицу. Ежеквартально предоставляются льготы почетным гражданам города.</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0417603A-955B-4549-BD51-C65A76C05087}" type="slidenum">
              <a:rPr lang="ru-RU" smtClean="0"/>
              <a:pPr>
                <a:defRPr/>
              </a:pPr>
              <a:t>59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lnSpcReduction="10000"/>
          </a:bodyPr>
          <a:lstStyle/>
          <a:p>
            <a:pPr>
              <a:defRPr/>
            </a:pPr>
            <a:r>
              <a:rPr lang="ru-RU" dirty="0" smtClean="0"/>
              <a:t>Расходы бюджета в  2014 году впервые за последние годы превысили уровень в 1 млрд.руб. и составили 1015.8 млн.руб., что на 156,4 млн.руб. выше аналогичного показателя за 2013 год.</a:t>
            </a:r>
          </a:p>
        </p:txBody>
      </p:sp>
      <p:sp>
        <p:nvSpPr>
          <p:cNvPr id="4" name="Номер слайда 3"/>
          <p:cNvSpPr>
            <a:spLocks noGrp="1"/>
          </p:cNvSpPr>
          <p:nvPr>
            <p:ph type="sldNum" sz="quarter" idx="5"/>
          </p:nvPr>
        </p:nvSpPr>
        <p:spPr/>
        <p:txBody>
          <a:bodyPr/>
          <a:lstStyle/>
          <a:p>
            <a:pPr>
              <a:defRPr/>
            </a:pPr>
            <a:fld id="{7DC590E4-3889-4E61-AC0B-2F33CE804DFA}" type="slidenum">
              <a:rPr lang="ru-RU" smtClean="0"/>
              <a:pPr>
                <a:defRPr/>
              </a:pPr>
              <a:t>6</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Образ слайда 1"/>
          <p:cNvSpPr>
            <a:spLocks noGrp="1" noRot="1" noChangeAspect="1"/>
          </p:cNvSpPr>
          <p:nvPr>
            <p:ph type="sldImg"/>
          </p:nvPr>
        </p:nvSpPr>
        <p:spPr>
          <a:ln/>
        </p:spPr>
      </p:sp>
      <p:sp>
        <p:nvSpPr>
          <p:cNvPr id="135170" name="Заметки 2"/>
          <p:cNvSpPr>
            <a:spLocks noGrp="1"/>
          </p:cNvSpPr>
          <p:nvPr>
            <p:ph type="body" idx="1"/>
          </p:nvPr>
        </p:nvSpPr>
        <p:spPr>
          <a:noFill/>
          <a:ln/>
        </p:spPr>
        <p:txBody>
          <a:bodyPr/>
          <a:lstStyle/>
          <a:p>
            <a:r>
              <a:rPr lang="ru-RU" smtClean="0">
                <a:latin typeface="Arial" charset="0"/>
              </a:rPr>
              <a:t>Объем финансирования программы «Социальная поддержка граждан» в 2014 году составил 3,4 млн.руб., в том числе 0,4 млн.руб. за счет краевых и 2,1 млн.руб. федеральных средств. </a:t>
            </a:r>
          </a:p>
        </p:txBody>
      </p:sp>
      <p:sp>
        <p:nvSpPr>
          <p:cNvPr id="4" name="Номер слайда 3"/>
          <p:cNvSpPr>
            <a:spLocks noGrp="1"/>
          </p:cNvSpPr>
          <p:nvPr>
            <p:ph type="sldNum" sz="quarter" idx="5"/>
          </p:nvPr>
        </p:nvSpPr>
        <p:spPr/>
        <p:txBody>
          <a:bodyPr/>
          <a:lstStyle/>
          <a:p>
            <a:pPr>
              <a:defRPr/>
            </a:pPr>
            <a:fld id="{636B5E55-E94A-468B-951C-34AE1FCC8421}" type="slidenum">
              <a:rPr lang="ru-RU" smtClean="0"/>
              <a:pPr>
                <a:defRPr/>
              </a:pPr>
              <a:t>60</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Образ слайда 1"/>
          <p:cNvSpPr>
            <a:spLocks noGrp="1" noRot="1" noChangeAspect="1"/>
          </p:cNvSpPr>
          <p:nvPr>
            <p:ph type="sldImg"/>
          </p:nvPr>
        </p:nvSpPr>
        <p:spPr>
          <a:ln/>
        </p:spPr>
      </p:sp>
      <p:sp>
        <p:nvSpPr>
          <p:cNvPr id="137218" name="Заметки 2"/>
          <p:cNvSpPr>
            <a:spLocks noGrp="1"/>
          </p:cNvSpPr>
          <p:nvPr>
            <p:ph type="body" idx="1"/>
          </p:nvPr>
        </p:nvSpPr>
        <p:spPr>
          <a:noFill/>
          <a:ln/>
        </p:spPr>
        <p:txBody>
          <a:bodyPr/>
          <a:lstStyle/>
          <a:p>
            <a:r>
              <a:rPr lang="ru-RU" dirty="0" smtClean="0">
                <a:latin typeface="Arial" charset="0"/>
              </a:rPr>
              <a:t>Предлагаю вниманию </a:t>
            </a:r>
            <a:r>
              <a:rPr lang="ru-RU" dirty="0" err="1" smtClean="0">
                <a:latin typeface="Arial" charset="0"/>
              </a:rPr>
              <a:t>фотоотчет</a:t>
            </a:r>
            <a:r>
              <a:rPr lang="ru-RU" baseline="0" dirty="0" smtClean="0">
                <a:latin typeface="Arial" charset="0"/>
              </a:rPr>
              <a:t> о в</a:t>
            </a:r>
            <a:r>
              <a:rPr lang="ru-RU" dirty="0" smtClean="0">
                <a:latin typeface="Arial" charset="0"/>
              </a:rPr>
              <a:t>ручении сертификатов ветеранам боевых действий.</a:t>
            </a:r>
          </a:p>
        </p:txBody>
      </p:sp>
      <p:sp>
        <p:nvSpPr>
          <p:cNvPr id="4" name="Номер слайда 3"/>
          <p:cNvSpPr>
            <a:spLocks noGrp="1"/>
          </p:cNvSpPr>
          <p:nvPr>
            <p:ph type="sldNum" sz="quarter" idx="5"/>
          </p:nvPr>
        </p:nvSpPr>
        <p:spPr/>
        <p:txBody>
          <a:bodyPr/>
          <a:lstStyle/>
          <a:p>
            <a:pPr>
              <a:defRPr/>
            </a:pPr>
            <a:fld id="{AAC4BDDE-601A-4C61-A5FC-4152228399EB}" type="slidenum">
              <a:rPr lang="ru-RU" smtClean="0"/>
              <a:pPr>
                <a:defRPr/>
              </a:pPr>
              <a:t>61</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Образ слайда 1"/>
          <p:cNvSpPr>
            <a:spLocks noGrp="1" noRot="1" noChangeAspect="1"/>
          </p:cNvSpPr>
          <p:nvPr>
            <p:ph type="sldImg"/>
          </p:nvPr>
        </p:nvSpPr>
        <p:spPr>
          <a:ln/>
        </p:spPr>
      </p:sp>
      <p:sp>
        <p:nvSpPr>
          <p:cNvPr id="139266" name="Заметки 2"/>
          <p:cNvSpPr>
            <a:spLocks noGrp="1"/>
          </p:cNvSpPr>
          <p:nvPr>
            <p:ph type="body" idx="1"/>
          </p:nvPr>
        </p:nvSpPr>
        <p:spPr>
          <a:noFill/>
          <a:ln/>
        </p:spPr>
        <p:txBody>
          <a:bodyPr/>
          <a:lstStyle/>
          <a:p>
            <a:r>
              <a:rPr lang="ru-RU" dirty="0" smtClean="0">
                <a:latin typeface="Arial" charset="0"/>
              </a:rPr>
              <a:t>Функционально-целевое направление  «Общественная безопасность»</a:t>
            </a:r>
          </a:p>
          <a:p>
            <a:r>
              <a:rPr lang="ru-RU" dirty="0" smtClean="0">
                <a:latin typeface="Arial" charset="0"/>
              </a:rPr>
              <a:t>Муниципальная программа «Обеспечение безопасности жизнедеятельности населения». Основными задачами являются </a:t>
            </a:r>
            <a:r>
              <a:rPr lang="ru-RU" dirty="0" smtClean="0">
                <a:solidFill>
                  <a:schemeClr val="bg1"/>
                </a:solidFill>
                <a:latin typeface="Times New Roman" pitchFamily="18" charset="0"/>
              </a:rPr>
              <a:t>обеспечения первичных мер пожарной безопасности, организация и осуществление мероприятий по гражданской обороне, защите населения и территории городского округа от чрезвычайных ситуаций, создание условий для обеспечения безопасности людей на водных объектах, а также профилактика правонарушений на территории городского округа .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599F1BC0-074D-4223-92F8-9ECCEFF30FE2}" type="slidenum">
              <a:rPr lang="ru-RU" smtClean="0"/>
              <a:pPr>
                <a:defRPr/>
              </a:pPr>
              <a:t>62</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Образ слайда 1"/>
          <p:cNvSpPr>
            <a:spLocks noGrp="1" noRot="1" noChangeAspect="1"/>
          </p:cNvSpPr>
          <p:nvPr>
            <p:ph type="sldImg"/>
          </p:nvPr>
        </p:nvSpPr>
        <p:spPr>
          <a:ln/>
        </p:spPr>
      </p:sp>
      <p:sp>
        <p:nvSpPr>
          <p:cNvPr id="141314" name="Заметки 2"/>
          <p:cNvSpPr>
            <a:spLocks noGrp="1"/>
          </p:cNvSpPr>
          <p:nvPr>
            <p:ph type="body" idx="1"/>
          </p:nvPr>
        </p:nvSpPr>
        <p:spPr>
          <a:noFill/>
          <a:ln/>
        </p:spPr>
        <p:txBody>
          <a:bodyPr/>
          <a:lstStyle/>
          <a:p>
            <a:pPr>
              <a:buFont typeface="Wingdings 2" pitchFamily="18" charset="2"/>
              <a:buNone/>
            </a:pPr>
            <a:r>
              <a:rPr lang="ru-RU" dirty="0" smtClean="0">
                <a:latin typeface="Arial" charset="0"/>
              </a:rPr>
              <a:t>Целевые показатели программы характеризуются положительной динамикой, в 2014 году сократилось численность граждан, погибших при пожарах, в результате ЧС на водных объектах и от преступных посягательств. Достигнуты нормативные показатели по оснащению пожарными гидрантами. Рост доли преступлений в общественных местах в значительной степени обусловлен изменением учета преступлений.</a:t>
            </a:r>
            <a:r>
              <a:rPr lang="ru-RU" dirty="0" smtClean="0"/>
              <a:t> </a:t>
            </a:r>
            <a:r>
              <a:rPr lang="ru-RU" smtClean="0"/>
              <a:t>К данным видам преступлений стали относится кражи совершенные в подъездах, магазинах и на объектах кредитно-финансовой сферы.</a:t>
            </a:r>
            <a:r>
              <a:rPr lang="ru-RU" smtClean="0">
                <a:latin typeface="Arial" charset="0"/>
              </a:rPr>
              <a:t> </a:t>
            </a:r>
            <a:r>
              <a:rPr lang="ru-RU" dirty="0" smtClean="0">
                <a:latin typeface="Arial" charset="0"/>
              </a:rPr>
              <a:t>По итогам 2014 года </a:t>
            </a:r>
            <a:r>
              <a:rPr lang="ru-RU" dirty="0" err="1" smtClean="0">
                <a:latin typeface="Arial" charset="0"/>
              </a:rPr>
              <a:t>Губаха</a:t>
            </a:r>
            <a:r>
              <a:rPr lang="ru-RU" dirty="0" smtClean="0">
                <a:latin typeface="Arial" charset="0"/>
              </a:rPr>
              <a:t> входит в число 5 благополучных территорий Пермского края по показателю смертности населения от ДТП, что достигнуто в результате ремонта дорог, правильной дорожной разметки и установки новых дорожных знаков в соответствии с дислокацией, а также улучшения освещенности дорог города в сравнении с предыдущим периодом.</a:t>
            </a:r>
            <a:endParaRPr lang="ru-RU" dirty="0" smtClean="0">
              <a:solidFill>
                <a:schemeClr val="bg1"/>
              </a:solidFill>
              <a:latin typeface="Times New Roman" pitchFamily="18" charset="0"/>
              <a:cs typeface="Times New Roman" pitchFamily="18" charset="0"/>
            </a:endParaRPr>
          </a:p>
        </p:txBody>
      </p:sp>
      <p:sp>
        <p:nvSpPr>
          <p:cNvPr id="4" name="Номер слайда 3"/>
          <p:cNvSpPr>
            <a:spLocks noGrp="1"/>
          </p:cNvSpPr>
          <p:nvPr>
            <p:ph type="sldNum" sz="quarter" idx="5"/>
          </p:nvPr>
        </p:nvSpPr>
        <p:spPr/>
        <p:txBody>
          <a:bodyPr/>
          <a:lstStyle/>
          <a:p>
            <a:pPr>
              <a:defRPr/>
            </a:pPr>
            <a:fld id="{28C232AC-EE77-4CC9-BBAB-E85EA0434B45}" type="slidenum">
              <a:rPr lang="ru-RU" smtClean="0"/>
              <a:pPr>
                <a:defRPr/>
              </a:pPr>
              <a:t>63</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Образ слайда 1"/>
          <p:cNvSpPr>
            <a:spLocks noGrp="1" noRot="1" noChangeAspect="1"/>
          </p:cNvSpPr>
          <p:nvPr>
            <p:ph type="sldImg"/>
          </p:nvPr>
        </p:nvSpPr>
        <p:spPr>
          <a:ln/>
        </p:spPr>
      </p:sp>
      <p:sp>
        <p:nvSpPr>
          <p:cNvPr id="143362" name="Заметки 2"/>
          <p:cNvSpPr>
            <a:spLocks noGrp="1"/>
          </p:cNvSpPr>
          <p:nvPr>
            <p:ph type="body" idx="1"/>
          </p:nvPr>
        </p:nvSpPr>
        <p:spPr>
          <a:noFill/>
          <a:ln/>
        </p:spPr>
        <p:txBody>
          <a:bodyPr/>
          <a:lstStyle/>
          <a:p>
            <a:r>
              <a:rPr lang="ru-RU" dirty="0" smtClean="0">
                <a:latin typeface="Arial" charset="0"/>
              </a:rPr>
              <a:t>Финансирование программы в 2014 году составило 0,6 млн.руб. В рамках мероприятий программы в 2014 году </a:t>
            </a:r>
            <a:r>
              <a:rPr lang="ru-RU" dirty="0" smtClean="0">
                <a:solidFill>
                  <a:schemeClr val="bg1"/>
                </a:solidFill>
                <a:latin typeface="Times New Roman" pitchFamily="18" charset="0"/>
              </a:rPr>
              <a:t>приобретены и установлены пожарные гидранты на территории округа; начата замена противогазов для образовательных учреждений округа; произведен ремонт автомобиля АРС выполняющего свои функции в пос.Парма.</a:t>
            </a:r>
            <a:r>
              <a:rPr lang="ru-RU" sz="1100" dirty="0" smtClean="0">
                <a:solidFill>
                  <a:schemeClr val="bg1"/>
                </a:solidFill>
                <a:latin typeface="Times New Roman" pitchFamily="18" charset="0"/>
              </a:rPr>
              <a:t> В 2014 году создано управление по делам ГО и ЧС, в состав управления вошла служба спасения.</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A08980F0-189D-4726-A83E-E288BF2EC4C3}" type="slidenum">
              <a:rPr lang="ru-RU" smtClean="0"/>
              <a:pPr>
                <a:defRPr/>
              </a:pPr>
              <a:t>64</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lnSpcReduction="10000"/>
          </a:bodyPr>
          <a:lstStyle/>
          <a:p>
            <a:pPr>
              <a:defRPr/>
            </a:pPr>
            <a:r>
              <a:rPr lang="ru-RU" sz="1600" dirty="0" smtClean="0">
                <a:latin typeface="Arial" charset="0"/>
              </a:rPr>
              <a:t>в</a:t>
            </a:r>
            <a:r>
              <a:rPr lang="ru-RU" sz="1600" dirty="0" smtClean="0">
                <a:solidFill>
                  <a:schemeClr val="bg1"/>
                </a:solidFill>
                <a:latin typeface="Times New Roman" pitchFamily="18" charset="0"/>
              </a:rPr>
              <a:t>недрена система видеонаблюдения в ЕДДС; выполнено оснащение добровольных пожарных отрядов ранцевыми огнетушителями и шланговыми противогазами</a:t>
            </a:r>
            <a:endParaRPr lang="ru-RU" sz="1600" dirty="0">
              <a:solidFill>
                <a:schemeClr val="bg1"/>
              </a:solidFill>
              <a:latin typeface="Times New Roman" pitchFamily="18" charset="0"/>
              <a:cs typeface="Times New Roman" pitchFamily="18" charset="0"/>
            </a:endParaRPr>
          </a:p>
        </p:txBody>
      </p:sp>
      <p:sp>
        <p:nvSpPr>
          <p:cNvPr id="4" name="Номер слайда 3"/>
          <p:cNvSpPr>
            <a:spLocks noGrp="1"/>
          </p:cNvSpPr>
          <p:nvPr>
            <p:ph type="sldNum" sz="quarter" idx="5"/>
          </p:nvPr>
        </p:nvSpPr>
        <p:spPr/>
        <p:txBody>
          <a:bodyPr/>
          <a:lstStyle/>
          <a:p>
            <a:pPr>
              <a:defRPr/>
            </a:pPr>
            <a:fld id="{36B6FF44-4B2A-4E83-8E16-527680C49EF6}" type="slidenum">
              <a:rPr lang="ru-RU" smtClean="0"/>
              <a:pPr>
                <a:defRPr/>
              </a:pPr>
              <a:t>65</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a:ln/>
        </p:spPr>
      </p:sp>
      <p:sp>
        <p:nvSpPr>
          <p:cNvPr id="147458" name="Заметки 2"/>
          <p:cNvSpPr>
            <a:spLocks noGrp="1"/>
          </p:cNvSpPr>
          <p:nvPr>
            <p:ph type="body" idx="1"/>
          </p:nvPr>
        </p:nvSpPr>
        <p:spPr>
          <a:noFill/>
          <a:ln/>
        </p:spPr>
        <p:txBody>
          <a:bodyPr/>
          <a:lstStyle/>
          <a:p>
            <a:r>
              <a:rPr lang="ru-RU" smtClean="0">
                <a:latin typeface="Arial" charset="0"/>
              </a:rPr>
              <a:t>Функционально-целевое направление  «Экономическая политика»</a:t>
            </a:r>
          </a:p>
          <a:p>
            <a:r>
              <a:rPr lang="ru-RU" smtClean="0">
                <a:latin typeface="Arial" charset="0"/>
              </a:rPr>
              <a:t>Муниципальная программа «Развитие малого и среднего предпринимательства» Основной целью программы является создание условий для развития малого и среднего бизнеса во всех отраслях экономики и увеличение количества занятых в малом и среднем бизнесе.</a:t>
            </a:r>
          </a:p>
          <a:p>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364B0364-BE0C-4C27-A99F-0C30DCED411F}" type="slidenum">
              <a:rPr lang="ru-RU" smtClean="0"/>
              <a:pPr>
                <a:defRPr/>
              </a:pPr>
              <a:t>66</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Образ слайда 1"/>
          <p:cNvSpPr>
            <a:spLocks noGrp="1" noRot="1" noChangeAspect="1"/>
          </p:cNvSpPr>
          <p:nvPr>
            <p:ph type="sldImg"/>
          </p:nvPr>
        </p:nvSpPr>
        <p:spPr>
          <a:ln/>
        </p:spPr>
      </p:sp>
      <p:sp>
        <p:nvSpPr>
          <p:cNvPr id="149506" name="Заметки 2"/>
          <p:cNvSpPr>
            <a:spLocks noGrp="1"/>
          </p:cNvSpPr>
          <p:nvPr>
            <p:ph type="body" idx="1"/>
          </p:nvPr>
        </p:nvSpPr>
        <p:spPr>
          <a:noFill/>
          <a:ln/>
        </p:spPr>
        <p:txBody>
          <a:bodyPr/>
          <a:lstStyle/>
          <a:p>
            <a:r>
              <a:rPr lang="ru-RU" smtClean="0">
                <a:latin typeface="Arial" charset="0"/>
              </a:rPr>
              <a:t>В 2014 год наблюдается положительная динамика количества индивидуальных предпринимателей и малых и средних предприятий</a:t>
            </a:r>
          </a:p>
        </p:txBody>
      </p:sp>
      <p:sp>
        <p:nvSpPr>
          <p:cNvPr id="4" name="Номер слайда 3"/>
          <p:cNvSpPr>
            <a:spLocks noGrp="1"/>
          </p:cNvSpPr>
          <p:nvPr>
            <p:ph type="sldNum" sz="quarter" idx="5"/>
          </p:nvPr>
        </p:nvSpPr>
        <p:spPr/>
        <p:txBody>
          <a:bodyPr/>
          <a:lstStyle/>
          <a:p>
            <a:pPr>
              <a:defRPr/>
            </a:pPr>
            <a:fld id="{E41A1BF9-695C-49EC-AB11-5E63E641CDEA}" type="slidenum">
              <a:rPr lang="ru-RU" smtClean="0"/>
              <a:pPr>
                <a:defRPr/>
              </a:pPr>
              <a:t>67</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Образ слайда 1"/>
          <p:cNvSpPr>
            <a:spLocks noGrp="1" noRot="1" noChangeAspect="1"/>
          </p:cNvSpPr>
          <p:nvPr>
            <p:ph type="sldImg"/>
          </p:nvPr>
        </p:nvSpPr>
        <p:spPr>
          <a:ln/>
        </p:spPr>
      </p:sp>
      <p:sp>
        <p:nvSpPr>
          <p:cNvPr id="151554" name="Заметки 2"/>
          <p:cNvSpPr>
            <a:spLocks noGrp="1"/>
          </p:cNvSpPr>
          <p:nvPr>
            <p:ph type="body" idx="1"/>
          </p:nvPr>
        </p:nvSpPr>
        <p:spPr>
          <a:noFill/>
          <a:ln/>
        </p:spPr>
        <p:txBody>
          <a:bodyPr/>
          <a:lstStyle/>
          <a:p>
            <a:r>
              <a:rPr lang="ru-RU" smtClean="0">
                <a:latin typeface="Arial" charset="0"/>
              </a:rPr>
              <a:t>В связи с этим, увеличиваются собственные доходы бюджета, полученные от малого и среднего бизнеса, 93% доходов поступают по единому налогу на вмененный доход.</a:t>
            </a:r>
          </a:p>
        </p:txBody>
      </p:sp>
      <p:sp>
        <p:nvSpPr>
          <p:cNvPr id="4" name="Номер слайда 3"/>
          <p:cNvSpPr>
            <a:spLocks noGrp="1"/>
          </p:cNvSpPr>
          <p:nvPr>
            <p:ph type="sldNum" sz="quarter" idx="5"/>
          </p:nvPr>
        </p:nvSpPr>
        <p:spPr/>
        <p:txBody>
          <a:bodyPr/>
          <a:lstStyle/>
          <a:p>
            <a:pPr>
              <a:defRPr/>
            </a:pPr>
            <a:fld id="{0CF75656-4214-4A7E-8F9C-D50BBD823C1B}" type="slidenum">
              <a:rPr lang="ru-RU" smtClean="0"/>
              <a:pPr>
                <a:defRPr/>
              </a:pPr>
              <a:t>68</a:t>
            </a:fld>
            <a:endParaRPr lang="ru-R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Образ слайда 1"/>
          <p:cNvSpPr>
            <a:spLocks noGrp="1" noRot="1" noChangeAspect="1"/>
          </p:cNvSpPr>
          <p:nvPr>
            <p:ph type="sldImg"/>
          </p:nvPr>
        </p:nvSpPr>
        <p:spPr>
          <a:ln/>
        </p:spPr>
      </p:sp>
      <p:sp>
        <p:nvSpPr>
          <p:cNvPr id="153602" name="Заметки 2"/>
          <p:cNvSpPr>
            <a:spLocks noGrp="1"/>
          </p:cNvSpPr>
          <p:nvPr>
            <p:ph type="body" idx="1"/>
          </p:nvPr>
        </p:nvSpPr>
        <p:spPr>
          <a:noFill/>
          <a:ln/>
        </p:spPr>
        <p:txBody>
          <a:bodyPr/>
          <a:lstStyle/>
          <a:p>
            <a:r>
              <a:rPr lang="ru-RU" dirty="0" smtClean="0">
                <a:latin typeface="Arial" charset="0"/>
              </a:rPr>
              <a:t>Финансирование программы «Развитие малого и среднего предпринимательства» в 2014 году составило 1,0 млн. руб., в том числе за счет краевых средств 0,6 млн. руб. На территорию не поступили средства федерального бюджета в размере 2,0 млн.руб., потребность в которых подтверждена на 2015 год. С 2014 года возобновлено проведение конкурсов </a:t>
            </a:r>
            <a:r>
              <a:rPr lang="ru-RU" dirty="0" err="1" smtClean="0">
                <a:latin typeface="Arial" charset="0"/>
              </a:rPr>
              <a:t>профмастерства</a:t>
            </a:r>
            <a:r>
              <a:rPr lang="ru-RU" dirty="0" smtClean="0">
                <a:latin typeface="Arial" charset="0"/>
              </a:rPr>
              <a:t> в сфере малого бизнеса, в отчетном году</a:t>
            </a:r>
            <a:r>
              <a:rPr lang="ru-RU" dirty="0" smtClean="0">
                <a:solidFill>
                  <a:schemeClr val="bg1"/>
                </a:solidFill>
                <a:latin typeface="Arial" charset="0"/>
              </a:rPr>
              <a:t> проведен конкурс парикмахерского искусства и </a:t>
            </a:r>
            <a:r>
              <a:rPr lang="ru-RU" dirty="0" err="1" smtClean="0">
                <a:solidFill>
                  <a:schemeClr val="bg1"/>
                </a:solidFill>
                <a:latin typeface="Arial" charset="0"/>
              </a:rPr>
              <a:t>нейл-дизайна</a:t>
            </a:r>
            <a:r>
              <a:rPr lang="ru-RU" dirty="0" smtClean="0">
                <a:solidFill>
                  <a:schemeClr val="bg1"/>
                </a:solidFill>
                <a:latin typeface="Arial" charset="0"/>
              </a:rPr>
              <a:t>, фотографию которого вы видите на слайде.</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9C9BA0A1-A03F-44F6-9BAB-17AC9404290C}" type="slidenum">
              <a:rPr lang="ru-RU" smtClean="0"/>
              <a:pPr>
                <a:defRPr/>
              </a:pPr>
              <a:t>69</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lnSpcReduction="10000"/>
          </a:bodyPr>
          <a:lstStyle/>
          <a:p>
            <a:pPr>
              <a:defRPr/>
            </a:pPr>
            <a:r>
              <a:rPr lang="ru-RU" dirty="0" smtClean="0"/>
              <a:t>Бюджет городского округа социально направленный. 3/5 расходов бюджета направлены на развитие социальной сферы (образование, культура, физическая культура и спорт),1/5- на инфраструктуру и ЖКХ.</a:t>
            </a:r>
          </a:p>
        </p:txBody>
      </p:sp>
      <p:sp>
        <p:nvSpPr>
          <p:cNvPr id="4" name="Номер слайда 3"/>
          <p:cNvSpPr>
            <a:spLocks noGrp="1"/>
          </p:cNvSpPr>
          <p:nvPr>
            <p:ph type="sldNum" sz="quarter" idx="5"/>
          </p:nvPr>
        </p:nvSpPr>
        <p:spPr/>
        <p:txBody>
          <a:bodyPr/>
          <a:lstStyle/>
          <a:p>
            <a:pPr>
              <a:defRPr/>
            </a:pPr>
            <a:fld id="{8AF55D4D-150D-496F-B38B-6E9BA69C761F}" type="slidenum">
              <a:rPr lang="ru-RU" smtClean="0"/>
              <a:pPr>
                <a:defRPr/>
              </a:pPr>
              <a:t>7</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Образ слайда 1"/>
          <p:cNvSpPr>
            <a:spLocks noGrp="1" noRot="1" noChangeAspect="1"/>
          </p:cNvSpPr>
          <p:nvPr>
            <p:ph type="sldImg"/>
          </p:nvPr>
        </p:nvSpPr>
        <p:spPr>
          <a:ln/>
        </p:spPr>
      </p:sp>
      <p:sp>
        <p:nvSpPr>
          <p:cNvPr id="155650" name="Заметки 2"/>
          <p:cNvSpPr>
            <a:spLocks noGrp="1"/>
          </p:cNvSpPr>
          <p:nvPr>
            <p:ph type="body" idx="1"/>
          </p:nvPr>
        </p:nvSpPr>
        <p:spPr>
          <a:noFill/>
          <a:ln/>
        </p:spPr>
        <p:txBody>
          <a:bodyPr/>
          <a:lstStyle/>
          <a:p>
            <a:pPr algn="just"/>
            <a:r>
              <a:rPr lang="ru-RU" dirty="0" smtClean="0">
                <a:latin typeface="Arial" charset="0"/>
              </a:rPr>
              <a:t>реализованы</a:t>
            </a:r>
            <a:r>
              <a:rPr lang="ru-RU" dirty="0" smtClean="0">
                <a:solidFill>
                  <a:schemeClr val="bg1"/>
                </a:solidFill>
                <a:latin typeface="Arial" charset="0"/>
              </a:rPr>
              <a:t> </a:t>
            </a:r>
            <a:r>
              <a:rPr lang="ru-RU" dirty="0" err="1" smtClean="0">
                <a:solidFill>
                  <a:schemeClr val="bg1"/>
                </a:solidFill>
                <a:latin typeface="Arial" charset="0"/>
              </a:rPr>
              <a:t>бизнес-проекты</a:t>
            </a:r>
            <a:r>
              <a:rPr lang="ru-RU" dirty="0" smtClean="0">
                <a:solidFill>
                  <a:schemeClr val="bg1"/>
                </a:solidFill>
                <a:latin typeface="Arial" charset="0"/>
              </a:rPr>
              <a:t> ООО «</a:t>
            </a:r>
            <a:r>
              <a:rPr lang="ru-RU" dirty="0" err="1" smtClean="0">
                <a:solidFill>
                  <a:schemeClr val="bg1"/>
                </a:solidFill>
                <a:latin typeface="Arial" charset="0"/>
              </a:rPr>
              <a:t>Губахахлеб</a:t>
            </a:r>
            <a:r>
              <a:rPr lang="ru-RU" dirty="0" smtClean="0">
                <a:solidFill>
                  <a:schemeClr val="bg1"/>
                </a:solidFill>
                <a:latin typeface="Arial" charset="0"/>
              </a:rPr>
              <a:t>»  по модернизации оборудования и собственной системы транспортировки и ООО «</a:t>
            </a:r>
            <a:r>
              <a:rPr lang="ru-RU" dirty="0" err="1" smtClean="0">
                <a:solidFill>
                  <a:schemeClr val="bg1"/>
                </a:solidFill>
                <a:latin typeface="Arial" charset="0"/>
              </a:rPr>
              <a:t>Универстрой</a:t>
            </a:r>
            <a:r>
              <a:rPr lang="ru-RU" dirty="0" smtClean="0">
                <a:solidFill>
                  <a:schemeClr val="bg1"/>
                </a:solidFill>
                <a:latin typeface="Arial" charset="0"/>
              </a:rPr>
              <a:t>»  по модернизации автотранспортного парка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52EA60A-78EB-4FF0-A6BA-8EDBC414F571}" type="slidenum">
              <a:rPr lang="ru-RU" smtClean="0"/>
              <a:pPr>
                <a:defRPr/>
              </a:pPr>
              <a:t>70</a:t>
            </a:fld>
            <a:endParaRPr lang="ru-R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Образ слайда 1"/>
          <p:cNvSpPr>
            <a:spLocks noGrp="1" noRot="1" noChangeAspect="1"/>
          </p:cNvSpPr>
          <p:nvPr>
            <p:ph type="sldImg"/>
          </p:nvPr>
        </p:nvSpPr>
        <p:spPr>
          <a:ln/>
        </p:spPr>
      </p:sp>
      <p:sp>
        <p:nvSpPr>
          <p:cNvPr id="157698" name="Заметки 2"/>
          <p:cNvSpPr>
            <a:spLocks noGrp="1"/>
          </p:cNvSpPr>
          <p:nvPr>
            <p:ph type="body" idx="1"/>
          </p:nvPr>
        </p:nvSpPr>
        <p:spPr>
          <a:noFill/>
          <a:ln/>
        </p:spPr>
        <p:txBody>
          <a:bodyPr/>
          <a:lstStyle/>
          <a:p>
            <a:r>
              <a:rPr lang="ru-RU" dirty="0" smtClean="0">
                <a:solidFill>
                  <a:schemeClr val="bg1"/>
                </a:solidFill>
                <a:latin typeface="Arial" charset="0"/>
              </a:rPr>
              <a:t>организованы обучения предпринимателей по созданию и развитию бизнеса, работе  с персоналом, маркетинговой политике, мастер-классы (ручная работа). В рамках текущей деятельности </a:t>
            </a:r>
            <a:r>
              <a:rPr lang="ru-RU" dirty="0" err="1" smtClean="0">
                <a:solidFill>
                  <a:schemeClr val="bg1"/>
                </a:solidFill>
                <a:latin typeface="Arial" charset="0"/>
              </a:rPr>
              <a:t>Бизнес-Инкубатора</a:t>
            </a:r>
            <a:r>
              <a:rPr lang="ru-RU" dirty="0" smtClean="0">
                <a:solidFill>
                  <a:schemeClr val="bg1"/>
                </a:solidFill>
                <a:latin typeface="Arial" charset="0"/>
              </a:rPr>
              <a:t> организована  информационно-аналитическая, консультационная, организационная поддержка по вопросам открытия и развития бизнеса, проведен ремонт офисных помещений.</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5D9EEB9C-A334-4938-9376-5B768A7B53C0}" type="slidenum">
              <a:rPr lang="ru-RU" smtClean="0"/>
              <a:pPr>
                <a:defRPr/>
              </a:pPr>
              <a:t>71</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Образ слайда 1"/>
          <p:cNvSpPr>
            <a:spLocks noGrp="1" noRot="1" noChangeAspect="1"/>
          </p:cNvSpPr>
          <p:nvPr>
            <p:ph type="sldImg"/>
          </p:nvPr>
        </p:nvSpPr>
        <p:spPr>
          <a:ln/>
        </p:spPr>
      </p:sp>
      <p:sp>
        <p:nvSpPr>
          <p:cNvPr id="159746" name="Заметки 2"/>
          <p:cNvSpPr>
            <a:spLocks noGrp="1"/>
          </p:cNvSpPr>
          <p:nvPr>
            <p:ph type="body" idx="1"/>
          </p:nvPr>
        </p:nvSpPr>
        <p:spPr>
          <a:noFill/>
          <a:ln/>
        </p:spPr>
        <p:txBody>
          <a:bodyPr/>
          <a:lstStyle/>
          <a:p>
            <a:r>
              <a:rPr lang="ru-RU" smtClean="0">
                <a:latin typeface="Arial" charset="0"/>
              </a:rPr>
              <a:t>Впервые в 2014 году разработана муниципальная программа «Развитие сельского хозяйства и регулирование рынков сельхозпродукции». Основной целью программы рост доходности и эффективности сельскохозяйственных производителей.</a:t>
            </a:r>
          </a:p>
        </p:txBody>
      </p:sp>
      <p:sp>
        <p:nvSpPr>
          <p:cNvPr id="4" name="Номер слайда 3"/>
          <p:cNvSpPr>
            <a:spLocks noGrp="1"/>
          </p:cNvSpPr>
          <p:nvPr>
            <p:ph type="sldNum" sz="quarter" idx="5"/>
          </p:nvPr>
        </p:nvSpPr>
        <p:spPr/>
        <p:txBody>
          <a:bodyPr/>
          <a:lstStyle/>
          <a:p>
            <a:pPr>
              <a:defRPr/>
            </a:pPr>
            <a:fld id="{70A686F9-9F71-4F75-80BB-8D0DC14E365B}" type="slidenum">
              <a:rPr lang="ru-RU" smtClean="0"/>
              <a:pPr>
                <a:defRPr/>
              </a:pPr>
              <a:t>72</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Образ слайда 1"/>
          <p:cNvSpPr>
            <a:spLocks noGrp="1" noRot="1" noChangeAspect="1"/>
          </p:cNvSpPr>
          <p:nvPr>
            <p:ph type="sldImg"/>
          </p:nvPr>
        </p:nvSpPr>
        <p:spPr>
          <a:ln/>
        </p:spPr>
      </p:sp>
      <p:sp>
        <p:nvSpPr>
          <p:cNvPr id="161794" name="Заметки 2"/>
          <p:cNvSpPr>
            <a:spLocks noGrp="1"/>
          </p:cNvSpPr>
          <p:nvPr>
            <p:ph type="body" idx="1"/>
          </p:nvPr>
        </p:nvSpPr>
        <p:spPr>
          <a:noFill/>
          <a:ln/>
        </p:spPr>
        <p:txBody>
          <a:bodyPr/>
          <a:lstStyle/>
          <a:p>
            <a:r>
              <a:rPr lang="ru-RU" smtClean="0">
                <a:latin typeface="Arial" charset="0"/>
              </a:rPr>
              <a:t>Объем продукции сельского хозяйства за 2014 год составил 175 млн.руб., что на 20 млн. больше объемов 2013 года.</a:t>
            </a:r>
          </a:p>
        </p:txBody>
      </p:sp>
      <p:sp>
        <p:nvSpPr>
          <p:cNvPr id="4" name="Номер слайда 3"/>
          <p:cNvSpPr>
            <a:spLocks noGrp="1"/>
          </p:cNvSpPr>
          <p:nvPr>
            <p:ph type="sldNum" sz="quarter" idx="5"/>
          </p:nvPr>
        </p:nvSpPr>
        <p:spPr/>
        <p:txBody>
          <a:bodyPr/>
          <a:lstStyle/>
          <a:p>
            <a:pPr>
              <a:defRPr/>
            </a:pPr>
            <a:fld id="{EBB7CF0A-6861-4B1B-85C7-DAF8C1AC116C}" type="slidenum">
              <a:rPr lang="ru-RU" smtClean="0"/>
              <a:pPr>
                <a:defRPr/>
              </a:pPr>
              <a:t>73</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Образ слайда 1"/>
          <p:cNvSpPr>
            <a:spLocks noGrp="1" noRot="1" noChangeAspect="1"/>
          </p:cNvSpPr>
          <p:nvPr>
            <p:ph type="sldImg"/>
          </p:nvPr>
        </p:nvSpPr>
        <p:spPr>
          <a:ln/>
        </p:spPr>
      </p:sp>
      <p:sp>
        <p:nvSpPr>
          <p:cNvPr id="163842" name="Заметки 2"/>
          <p:cNvSpPr>
            <a:spLocks noGrp="1"/>
          </p:cNvSpPr>
          <p:nvPr>
            <p:ph type="body" idx="1"/>
          </p:nvPr>
        </p:nvSpPr>
        <p:spPr>
          <a:noFill/>
          <a:ln/>
        </p:spPr>
        <p:txBody>
          <a:bodyPr/>
          <a:lstStyle/>
          <a:p>
            <a:r>
              <a:rPr lang="ru-RU" smtClean="0">
                <a:latin typeface="Arial" charset="0"/>
              </a:rPr>
              <a:t>Финансирование программы в 2014 году составило 1,1 млн. руб., в том числе 0,3 млн. руб. за счет краевых, 0,5 млн.руб. за счет федеральных средств и 0,1 млн. руб. за счет личных  средств КФХ. В рамках мероприятий программы предоставлены субсидии на создание крестьянского (фермерского) хозяйства «Косьвинское» по организации товарного рыбопроизводства форели объемом 3 тн. в год.</a:t>
            </a:r>
          </a:p>
        </p:txBody>
      </p:sp>
      <p:sp>
        <p:nvSpPr>
          <p:cNvPr id="4" name="Номер слайда 3"/>
          <p:cNvSpPr>
            <a:spLocks noGrp="1"/>
          </p:cNvSpPr>
          <p:nvPr>
            <p:ph type="sldNum" sz="quarter" idx="5"/>
          </p:nvPr>
        </p:nvSpPr>
        <p:spPr/>
        <p:txBody>
          <a:bodyPr/>
          <a:lstStyle/>
          <a:p>
            <a:pPr>
              <a:defRPr/>
            </a:pPr>
            <a:fld id="{53F7D1E5-A559-498E-9855-35BA26F8A367}" type="slidenum">
              <a:rPr lang="ru-RU" smtClean="0"/>
              <a:pPr>
                <a:defRPr/>
              </a:pPr>
              <a:t>74</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Образ слайда 1"/>
          <p:cNvSpPr>
            <a:spLocks noGrp="1" noRot="1" noChangeAspect="1"/>
          </p:cNvSpPr>
          <p:nvPr>
            <p:ph type="sldImg"/>
          </p:nvPr>
        </p:nvSpPr>
        <p:spPr>
          <a:ln/>
        </p:spPr>
      </p:sp>
      <p:sp>
        <p:nvSpPr>
          <p:cNvPr id="165890" name="Заметки 2"/>
          <p:cNvSpPr>
            <a:spLocks noGrp="1"/>
          </p:cNvSpPr>
          <p:nvPr>
            <p:ph type="body" idx="1"/>
          </p:nvPr>
        </p:nvSpPr>
        <p:spPr>
          <a:noFill/>
          <a:ln/>
        </p:spPr>
        <p:txBody>
          <a:bodyPr/>
          <a:lstStyle/>
          <a:p>
            <a:r>
              <a:rPr lang="ru-RU" dirty="0" smtClean="0">
                <a:solidFill>
                  <a:schemeClr val="bg1"/>
                </a:solidFill>
                <a:latin typeface="Times New Roman" pitchFamily="18" charset="0"/>
                <a:ea typeface="Calibri" pitchFamily="34" charset="0"/>
                <a:cs typeface="Times New Roman" pitchFamily="18" charset="0"/>
              </a:rPr>
              <a:t>Муниципальная программа реинвестирования  в проекты по созданию рабочих мест. Основной задачей программы является содействие созданию новых рабочих мест, направленных на расширение, реконструкцию и техническое перевооружение действующих предприятий, создание новых производств для обеспечения занятости граждан, ищущих работу и состоящих на учете в органах службы занятости.</a:t>
            </a:r>
            <a:endParaRPr lang="ru-RU" dirty="0" smtClean="0">
              <a:latin typeface="Arial" charset="0"/>
              <a:ea typeface="Calibri" pitchFamily="34" charset="0"/>
              <a:cs typeface="Times New Roman" pitchFamily="18" charset="0"/>
            </a:endParaRPr>
          </a:p>
          <a:p>
            <a:endParaRPr lang="ru-RU" dirty="0" smtClean="0">
              <a:solidFill>
                <a:schemeClr val="bg1"/>
              </a:solidFill>
              <a:latin typeface="Times New Roman" pitchFamily="18" charset="0"/>
              <a:ea typeface="Calibri" pitchFamily="34" charset="0"/>
              <a:cs typeface="Times New Roman" pitchFamily="18" charset="0"/>
            </a:endParaRPr>
          </a:p>
        </p:txBody>
      </p:sp>
      <p:sp>
        <p:nvSpPr>
          <p:cNvPr id="4" name="Номер слайда 3"/>
          <p:cNvSpPr>
            <a:spLocks noGrp="1"/>
          </p:cNvSpPr>
          <p:nvPr>
            <p:ph type="sldNum" sz="quarter" idx="5"/>
          </p:nvPr>
        </p:nvSpPr>
        <p:spPr/>
        <p:txBody>
          <a:bodyPr/>
          <a:lstStyle/>
          <a:p>
            <a:pPr>
              <a:defRPr/>
            </a:pPr>
            <a:fld id="{968B52B2-223E-490B-9F98-3EE8C54543F3}" type="slidenum">
              <a:rPr lang="ru-RU" smtClean="0"/>
              <a:pPr>
                <a:defRPr/>
              </a:pPr>
              <a:t>75</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Образ слайда 1"/>
          <p:cNvSpPr>
            <a:spLocks noGrp="1" noRot="1" noChangeAspect="1"/>
          </p:cNvSpPr>
          <p:nvPr>
            <p:ph type="sldImg"/>
          </p:nvPr>
        </p:nvSpPr>
        <p:spPr>
          <a:ln/>
        </p:spPr>
      </p:sp>
      <p:sp>
        <p:nvSpPr>
          <p:cNvPr id="167938" name="Заметки 2"/>
          <p:cNvSpPr>
            <a:spLocks noGrp="1"/>
          </p:cNvSpPr>
          <p:nvPr>
            <p:ph type="body" idx="1"/>
          </p:nvPr>
        </p:nvSpPr>
        <p:spPr>
          <a:noFill/>
          <a:ln/>
        </p:spPr>
        <p:txBody>
          <a:bodyPr/>
          <a:lstStyle/>
          <a:p>
            <a:r>
              <a:rPr lang="ru-RU" smtClean="0">
                <a:latin typeface="Arial" charset="0"/>
              </a:rPr>
              <a:t>За счет средств программы реализованы 4 бизнес-проекта, где созданы 29 новых рабочих мест.</a:t>
            </a:r>
            <a:r>
              <a:rPr lang="ru-RU" smtClean="0">
                <a:latin typeface="Times New Roman" pitchFamily="18" charset="0"/>
                <a:cs typeface="Times New Roman" pitchFamily="18" charset="0"/>
              </a:rPr>
              <a:t> Открыто кафе «Колибри»</a:t>
            </a:r>
            <a:r>
              <a:rPr lang="en-US" smtClean="0">
                <a:latin typeface="Times New Roman" pitchFamily="18" charset="0"/>
                <a:cs typeface="Times New Roman" pitchFamily="18" charset="0"/>
              </a:rPr>
              <a:t>;</a:t>
            </a:r>
            <a:r>
              <a:rPr lang="ru-RU" smtClean="0">
                <a:latin typeface="Times New Roman" pitchFamily="18" charset="0"/>
                <a:cs typeface="Times New Roman" pitchFamily="18" charset="0"/>
              </a:rPr>
              <a:t>  проведено техническое перевооружение МУП МПО ЖКХ «Северный»</a:t>
            </a:r>
            <a:r>
              <a:rPr lang="en-US" smtClean="0">
                <a:latin typeface="Times New Roman" pitchFamily="18" charset="0"/>
                <a:cs typeface="Times New Roman" pitchFamily="18" charset="0"/>
              </a:rPr>
              <a:t>;</a:t>
            </a:r>
            <a:r>
              <a:rPr lang="ru-RU" smtClean="0">
                <a:latin typeface="Times New Roman" pitchFamily="18" charset="0"/>
                <a:cs typeface="Times New Roman" pitchFamily="18" charset="0"/>
              </a:rPr>
              <a:t> Губахинским филиалом ООО «АВТО-ВИВАТ» приобретены 5 микроавтобусов Мерседес для перевозки пассажиров, расширен перечень услуг гостиницы в туристическом центре «Серебряная мечта».</a:t>
            </a:r>
            <a:endParaRPr lang="ru-RU" smtClean="0">
              <a:latin typeface="Arial" charset="0"/>
            </a:endParaRPr>
          </a:p>
        </p:txBody>
      </p:sp>
      <p:sp>
        <p:nvSpPr>
          <p:cNvPr id="4" name="Номер слайда 3"/>
          <p:cNvSpPr>
            <a:spLocks noGrp="1"/>
          </p:cNvSpPr>
          <p:nvPr>
            <p:ph type="sldNum" sz="quarter" idx="5"/>
          </p:nvPr>
        </p:nvSpPr>
        <p:spPr/>
        <p:txBody>
          <a:bodyPr/>
          <a:lstStyle/>
          <a:p>
            <a:pPr>
              <a:defRPr/>
            </a:pPr>
            <a:fld id="{ADD9A5BD-15CD-4C96-AAA8-CE9FD7A9B2B5}" type="slidenum">
              <a:rPr lang="ru-RU" smtClean="0"/>
              <a:pPr>
                <a:defRPr/>
              </a:pPr>
              <a:t>76</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Образ слайда 1"/>
          <p:cNvSpPr>
            <a:spLocks noGrp="1" noRot="1" noChangeAspect="1"/>
          </p:cNvSpPr>
          <p:nvPr>
            <p:ph type="sldImg"/>
          </p:nvPr>
        </p:nvSpPr>
        <p:spPr>
          <a:ln/>
        </p:spPr>
      </p:sp>
      <p:sp>
        <p:nvSpPr>
          <p:cNvPr id="169986" name="Заметки 2"/>
          <p:cNvSpPr>
            <a:spLocks noGrp="1"/>
          </p:cNvSpPr>
          <p:nvPr>
            <p:ph type="body" idx="1"/>
          </p:nvPr>
        </p:nvSpPr>
        <p:spPr>
          <a:noFill/>
          <a:ln/>
        </p:spPr>
        <p:txBody>
          <a:bodyPr/>
          <a:lstStyle/>
          <a:p>
            <a:pPr algn="just"/>
            <a:r>
              <a:rPr lang="ru-RU" dirty="0" smtClean="0">
                <a:latin typeface="Arial" charset="0"/>
              </a:rPr>
              <a:t>Финансирование программы в 2014 году составило 6,4 млн.руб. К вашему вниманию предоставлен</a:t>
            </a:r>
            <a:r>
              <a:rPr lang="ru-RU" baseline="0" dirty="0" smtClean="0">
                <a:latin typeface="Arial" charset="0"/>
              </a:rPr>
              <a:t> </a:t>
            </a:r>
            <a:r>
              <a:rPr lang="ru-RU" baseline="0" dirty="0" err="1" smtClean="0">
                <a:latin typeface="Arial" charset="0"/>
              </a:rPr>
              <a:t>фотоотчет</a:t>
            </a:r>
            <a:r>
              <a:rPr lang="ru-RU" baseline="0" dirty="0" smtClean="0">
                <a:latin typeface="Arial" charset="0"/>
              </a:rPr>
              <a:t> о мероприятиях.</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1B916948-C9BE-4660-BA8D-1D10F17D34D7}" type="slidenum">
              <a:rPr lang="ru-RU" smtClean="0"/>
              <a:pPr>
                <a:defRPr/>
              </a:pPr>
              <a:t>77</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Образ слайда 1"/>
          <p:cNvSpPr>
            <a:spLocks noGrp="1" noRot="1" noChangeAspect="1"/>
          </p:cNvSpPr>
          <p:nvPr>
            <p:ph type="sldImg"/>
          </p:nvPr>
        </p:nvSpPr>
        <p:spPr>
          <a:ln/>
        </p:spPr>
      </p:sp>
      <p:sp>
        <p:nvSpPr>
          <p:cNvPr id="172034" name="Заметки 2"/>
          <p:cNvSpPr>
            <a:spLocks noGrp="1"/>
          </p:cNvSpPr>
          <p:nvPr>
            <p:ph type="body" idx="1"/>
          </p:nvPr>
        </p:nvSpPr>
        <p:spPr>
          <a:noFill/>
          <a:ln/>
        </p:spPr>
        <p:txBody>
          <a:bodyPr/>
          <a:lstStyle/>
          <a:p>
            <a:r>
              <a:rPr lang="ru-RU" dirty="0" smtClean="0">
                <a:latin typeface="Arial" charset="0"/>
              </a:rPr>
              <a:t>Функционально-целевое направление «Природопользование и инфраструктура»</a:t>
            </a:r>
          </a:p>
          <a:p>
            <a:r>
              <a:rPr lang="ru-RU" dirty="0" smtClean="0">
                <a:latin typeface="Arial" charset="0"/>
              </a:rPr>
              <a:t>Муниципальная программа «Обеспечение качественным жильем и услугами ЖКХ населения» Основными целями программы являются п</a:t>
            </a:r>
            <a:r>
              <a:rPr lang="ru-RU" dirty="0" smtClean="0">
                <a:solidFill>
                  <a:schemeClr val="bg1"/>
                </a:solidFill>
                <a:latin typeface="Times New Roman" pitchFamily="18" charset="0"/>
                <a:cs typeface="Times New Roman" pitchFamily="18" charset="0"/>
              </a:rPr>
              <a:t>ереселение граждан из жилых домов, признанных непригодными для проживания, повышение качества и надежности предоставления жилищно-коммунальных услуг населению.</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CF3415BB-903D-41AC-B9EA-1C41EE941ACA}" type="slidenum">
              <a:rPr lang="ru-RU" smtClean="0"/>
              <a:pPr>
                <a:defRPr/>
              </a:pPr>
              <a:t>78</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Образ слайда 1"/>
          <p:cNvSpPr>
            <a:spLocks noGrp="1" noRot="1" noChangeAspect="1"/>
          </p:cNvSpPr>
          <p:nvPr>
            <p:ph type="sldImg"/>
          </p:nvPr>
        </p:nvSpPr>
        <p:spPr>
          <a:ln/>
        </p:spPr>
      </p:sp>
      <p:sp>
        <p:nvSpPr>
          <p:cNvPr id="174082" name="Заметки 2"/>
          <p:cNvSpPr>
            <a:spLocks noGrp="1"/>
          </p:cNvSpPr>
          <p:nvPr>
            <p:ph type="body" idx="1"/>
          </p:nvPr>
        </p:nvSpPr>
        <p:spPr>
          <a:noFill/>
          <a:ln/>
        </p:spPr>
        <p:txBody>
          <a:bodyPr/>
          <a:lstStyle/>
          <a:p>
            <a:pPr marL="457200" indent="-457200"/>
            <a:r>
              <a:rPr lang="ru-RU" dirty="0" smtClean="0">
                <a:latin typeface="Arial" charset="0"/>
              </a:rPr>
              <a:t>В 2014 году </a:t>
            </a:r>
            <a:r>
              <a:rPr lang="ru-RU" dirty="0" smtClean="0">
                <a:solidFill>
                  <a:schemeClr val="bg1"/>
                </a:solidFill>
                <a:latin typeface="Times New Roman" pitchFamily="18" charset="0"/>
                <a:cs typeface="Times New Roman" pitchFamily="18" charset="0"/>
              </a:rPr>
              <a:t>из жилых домов, признанных непригодными для проживания, </a:t>
            </a:r>
            <a:r>
              <a:rPr lang="ru-RU" dirty="0" smtClean="0">
                <a:latin typeface="Arial" charset="0"/>
              </a:rPr>
              <a:t>п</a:t>
            </a:r>
            <a:r>
              <a:rPr lang="ru-RU" dirty="0" smtClean="0">
                <a:solidFill>
                  <a:schemeClr val="bg1"/>
                </a:solidFill>
                <a:latin typeface="Times New Roman" pitchFamily="18" charset="0"/>
                <a:cs typeface="Times New Roman" pitchFamily="18" charset="0"/>
              </a:rPr>
              <a:t>ереселено 80 семей (152 гражданина).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36554F05-B8FB-47A1-B687-AC664D93F602}" type="slidenum">
              <a:rPr lang="ru-RU" smtClean="0"/>
              <a:pPr>
                <a:defRPr/>
              </a:pPr>
              <a:t>79</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a:bodyPr>
          <a:lstStyle/>
          <a:p>
            <a:pPr>
              <a:defRPr/>
            </a:pPr>
            <a:r>
              <a:rPr lang="ru-RU" dirty="0" smtClean="0">
                <a:latin typeface="+mn-lt"/>
              </a:rPr>
              <a:t>Наполняемость бюджета напрямую зависит от развития реального сектора экономики. </a:t>
            </a:r>
            <a:r>
              <a:rPr lang="ru-RU" dirty="0" err="1" smtClean="0">
                <a:latin typeface="+mn-lt"/>
              </a:rPr>
              <a:t>Губахинский</a:t>
            </a:r>
            <a:r>
              <a:rPr lang="ru-RU" dirty="0" smtClean="0">
                <a:latin typeface="+mn-lt"/>
              </a:rPr>
              <a:t> городской округ принадлежит к числу промышленных территорий Пермского края с положительной динамикой производства товаров, работ, услуг.</a:t>
            </a:r>
            <a:endParaRPr lang="ru-RU" dirty="0"/>
          </a:p>
        </p:txBody>
      </p:sp>
      <p:sp>
        <p:nvSpPr>
          <p:cNvPr id="4" name="Номер слайда 3"/>
          <p:cNvSpPr>
            <a:spLocks noGrp="1"/>
          </p:cNvSpPr>
          <p:nvPr>
            <p:ph type="sldNum" sz="quarter" idx="5"/>
          </p:nvPr>
        </p:nvSpPr>
        <p:spPr/>
        <p:txBody>
          <a:bodyPr/>
          <a:lstStyle/>
          <a:p>
            <a:pPr>
              <a:defRPr/>
            </a:pPr>
            <a:fld id="{2BDF7620-FBE1-4319-A2C3-F69338AE2AC5}" type="slidenum">
              <a:rPr lang="ru-RU" smtClean="0"/>
              <a:pPr>
                <a:defRPr/>
              </a:pPr>
              <a:t>8</a:t>
            </a:fld>
            <a:endParaRPr 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Образ слайда 1"/>
          <p:cNvSpPr>
            <a:spLocks noGrp="1" noRot="1" noChangeAspect="1"/>
          </p:cNvSpPr>
          <p:nvPr>
            <p:ph type="sldImg"/>
          </p:nvPr>
        </p:nvSpPr>
        <p:spPr>
          <a:ln/>
        </p:spPr>
      </p:sp>
      <p:sp>
        <p:nvSpPr>
          <p:cNvPr id="176130" name="Заметки 2"/>
          <p:cNvSpPr>
            <a:spLocks noGrp="1"/>
          </p:cNvSpPr>
          <p:nvPr>
            <p:ph type="body" idx="1"/>
          </p:nvPr>
        </p:nvSpPr>
        <p:spPr>
          <a:noFill/>
          <a:ln/>
        </p:spPr>
        <p:txBody>
          <a:bodyPr/>
          <a:lstStyle/>
          <a:p>
            <a:r>
              <a:rPr lang="ru-RU" dirty="0" smtClean="0">
                <a:latin typeface="Arial" charset="0"/>
              </a:rPr>
              <a:t>Финансирование программы «Обеспечение качественным жильем и услугами ЖКХ населения» в 2014 году составило 60,1 </a:t>
            </a:r>
            <a:r>
              <a:rPr lang="ru-RU" dirty="0" err="1" smtClean="0">
                <a:latin typeface="Arial" charset="0"/>
              </a:rPr>
              <a:t>млн.руб</a:t>
            </a:r>
            <a:r>
              <a:rPr lang="ru-RU" dirty="0" smtClean="0">
                <a:latin typeface="Arial" charset="0"/>
              </a:rPr>
              <a:t>, в том числе за счет краевого бюджета 37,4 млн.руб., из</a:t>
            </a:r>
            <a:r>
              <a:rPr lang="ru-RU" baseline="0" dirty="0" smtClean="0">
                <a:latin typeface="Arial" charset="0"/>
              </a:rPr>
              <a:t> которых</a:t>
            </a:r>
            <a:r>
              <a:rPr lang="ru-RU" dirty="0" smtClean="0">
                <a:latin typeface="Arial" charset="0"/>
              </a:rPr>
              <a:t> 20 млн.руб.</a:t>
            </a:r>
            <a:r>
              <a:rPr lang="ru-RU" baseline="0" dirty="0" smtClean="0">
                <a:latin typeface="Arial" charset="0"/>
              </a:rPr>
              <a:t> являются переходящими на 2015 год в связи с тем, что поступили в конце 2014 года.</a:t>
            </a:r>
            <a:endParaRPr lang="ru-RU" dirty="0" smtClean="0">
              <a:latin typeface="Arial" charset="0"/>
            </a:endParaRPr>
          </a:p>
          <a:p>
            <a:r>
              <a:rPr lang="ru-RU" dirty="0" smtClean="0">
                <a:solidFill>
                  <a:schemeClr val="bg1"/>
                </a:solidFill>
                <a:latin typeface="Times New Roman" pitchFamily="18" charset="0"/>
                <a:cs typeface="Times New Roman" pitchFamily="18" charset="0"/>
              </a:rPr>
              <a:t>Проведены  мероприятия по </a:t>
            </a:r>
            <a:r>
              <a:rPr lang="ru-RU" dirty="0" err="1" smtClean="0">
                <a:solidFill>
                  <a:schemeClr val="bg1"/>
                </a:solidFill>
                <a:latin typeface="Times New Roman" pitchFamily="18" charset="0"/>
                <a:cs typeface="Times New Roman" pitchFamily="18" charset="0"/>
              </a:rPr>
              <a:t>гидроэкологическому</a:t>
            </a:r>
            <a:r>
              <a:rPr lang="ru-RU" dirty="0" smtClean="0">
                <a:solidFill>
                  <a:schemeClr val="bg1"/>
                </a:solidFill>
                <a:latin typeface="Times New Roman" pitchFamily="18" charset="0"/>
                <a:cs typeface="Times New Roman" pitchFamily="18" charset="0"/>
              </a:rPr>
              <a:t> исследованию  водопровода в пос. Нагорнский  для целей проектирования и определения мест нахождения источников воды, проведены работы по содержанию, обслуживанию и ремонту электроустановок в котельной № 3. Были предоставлены субсидии на оказание банных услуг в пос.Углеуральский и Широковский.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71F131D1-CBA1-4025-9F18-0FFFB6DF477D}" type="slidenum">
              <a:rPr lang="ru-RU" smtClean="0"/>
              <a:pPr>
                <a:defRPr/>
              </a:pPr>
              <a:t>80</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Образ слайда 1"/>
          <p:cNvSpPr>
            <a:spLocks noGrp="1" noRot="1" noChangeAspect="1"/>
          </p:cNvSpPr>
          <p:nvPr>
            <p:ph type="sldImg"/>
          </p:nvPr>
        </p:nvSpPr>
        <p:spPr>
          <a:ln/>
        </p:spPr>
      </p:sp>
      <p:sp>
        <p:nvSpPr>
          <p:cNvPr id="178178" name="Заметки 2"/>
          <p:cNvSpPr>
            <a:spLocks noGrp="1"/>
          </p:cNvSpPr>
          <p:nvPr>
            <p:ph type="body" idx="1"/>
          </p:nvPr>
        </p:nvSpPr>
        <p:spPr>
          <a:noFill/>
          <a:ln/>
        </p:spPr>
        <p:txBody>
          <a:bodyPr/>
          <a:lstStyle/>
          <a:p>
            <a:r>
              <a:rPr lang="ru-RU" sz="1800" dirty="0" smtClean="0">
                <a:solidFill>
                  <a:schemeClr val="bg1"/>
                </a:solidFill>
                <a:latin typeface="Times New Roman" pitchFamily="18" charset="0"/>
                <a:cs typeface="Times New Roman" pitchFamily="18" charset="0"/>
              </a:rPr>
              <a:t> </a:t>
            </a:r>
            <a:r>
              <a:rPr lang="ru-RU" dirty="0" smtClean="0">
                <a:latin typeface="Arial" charset="0"/>
              </a:rPr>
              <a:t>За счет средств программы о</a:t>
            </a:r>
            <a:r>
              <a:rPr lang="ru-RU" dirty="0" smtClean="0">
                <a:solidFill>
                  <a:schemeClr val="bg1"/>
                </a:solidFill>
                <a:latin typeface="Times New Roman" pitchFamily="18" charset="0"/>
                <a:cs typeface="Times New Roman" pitchFamily="18" charset="0"/>
              </a:rPr>
              <a:t>тремонтировано 5  муниципальных квартир  и 1 комната, 6 семей улучшили условия проживания. Кроме того, для учителей школы № 20</a:t>
            </a:r>
            <a:r>
              <a:rPr lang="ru-RU" baseline="0" dirty="0" smtClean="0">
                <a:solidFill>
                  <a:schemeClr val="bg1"/>
                </a:solidFill>
                <a:latin typeface="Times New Roman" pitchFamily="18" charset="0"/>
                <a:cs typeface="Times New Roman" pitchFamily="18" charset="0"/>
              </a:rPr>
              <a:t> предоставлены 2 квартиры.</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D58BE90D-7366-4D8A-896B-B4F4FE065AE0}" type="slidenum">
              <a:rPr lang="ru-RU" smtClean="0"/>
              <a:pPr>
                <a:defRPr/>
              </a:pPr>
              <a:t>81</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a:bodyPr>
          <a:lstStyle/>
          <a:p>
            <a:pPr marL="457200" indent="-457200" algn="just">
              <a:defRPr/>
            </a:pPr>
            <a:r>
              <a:rPr lang="ru-RU" dirty="0" smtClean="0"/>
              <a:t>Муниципальная программа «Развитие транспортной системы» Основной задачей программы является </a:t>
            </a:r>
            <a:r>
              <a:rPr lang="ru-RU" dirty="0" smtClean="0">
                <a:solidFill>
                  <a:schemeClr val="bg1"/>
                </a:solidFill>
                <a:latin typeface="Times New Roman" pitchFamily="18" charset="0"/>
                <a:cs typeface="Times New Roman" pitchFamily="18" charset="0"/>
              </a:rPr>
              <a:t>удовлетворение потребностей населения в пассажирских перевозках.</a:t>
            </a:r>
            <a:endParaRPr lang="ru-RU" b="1" dirty="0" smtClean="0">
              <a:solidFill>
                <a:schemeClr val="bg1"/>
              </a:solidFill>
              <a:latin typeface="Times New Roman" pitchFamily="18" charset="0"/>
              <a:cs typeface="Times New Roman" pitchFamily="18" charset="0"/>
            </a:endParaRPr>
          </a:p>
          <a:p>
            <a:pPr marL="457200" indent="-457200" algn="just">
              <a:defRPr/>
            </a:pPr>
            <a:endParaRPr lang="ru-RU" b="1" dirty="0" smtClean="0">
              <a:solidFill>
                <a:schemeClr val="bg1"/>
              </a:solidFill>
              <a:latin typeface="Times New Roman" pitchFamily="18" charset="0"/>
              <a:cs typeface="Times New Roman" pitchFamily="18" charset="0"/>
            </a:endParaRPr>
          </a:p>
          <a:p>
            <a:pPr>
              <a:defRPr/>
            </a:pPr>
            <a:endParaRPr lang="ru-RU" dirty="0"/>
          </a:p>
        </p:txBody>
      </p:sp>
      <p:sp>
        <p:nvSpPr>
          <p:cNvPr id="4" name="Номер слайда 3"/>
          <p:cNvSpPr>
            <a:spLocks noGrp="1"/>
          </p:cNvSpPr>
          <p:nvPr>
            <p:ph type="sldNum" sz="quarter" idx="5"/>
          </p:nvPr>
        </p:nvSpPr>
        <p:spPr/>
        <p:txBody>
          <a:bodyPr/>
          <a:lstStyle/>
          <a:p>
            <a:pPr>
              <a:defRPr/>
            </a:pPr>
            <a:fld id="{8828E441-B98F-4B5A-B96D-F3ABBCD3D428}" type="slidenum">
              <a:rPr lang="ru-RU" smtClean="0"/>
              <a:pPr>
                <a:defRPr/>
              </a:pPr>
              <a:t>82</a:t>
            </a:fld>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Образ слайда 1"/>
          <p:cNvSpPr>
            <a:spLocks noGrp="1" noRot="1" noChangeAspect="1"/>
          </p:cNvSpPr>
          <p:nvPr>
            <p:ph type="sldImg"/>
          </p:nvPr>
        </p:nvSpPr>
        <p:spPr>
          <a:ln/>
        </p:spPr>
      </p:sp>
      <p:sp>
        <p:nvSpPr>
          <p:cNvPr id="182274" name="Заметки 2"/>
          <p:cNvSpPr>
            <a:spLocks noGrp="1"/>
          </p:cNvSpPr>
          <p:nvPr>
            <p:ph type="body" idx="1"/>
          </p:nvPr>
        </p:nvSpPr>
        <p:spPr>
          <a:noFill/>
          <a:ln/>
        </p:spPr>
        <p:txBody>
          <a:bodyPr/>
          <a:lstStyle/>
          <a:p>
            <a:r>
              <a:rPr lang="ru-RU" dirty="0" smtClean="0">
                <a:latin typeface="Arial" charset="0"/>
              </a:rPr>
              <a:t>В 2014 году на территории городского округа действовали 4 городских и 3 пригородных маршрутов , по которым осуществляется перевозка пассажиров автомобильным транспортом. В целях обеспечения </a:t>
            </a:r>
            <a:r>
              <a:rPr lang="ru-RU" dirty="0" err="1" smtClean="0">
                <a:latin typeface="Arial" charset="0"/>
              </a:rPr>
              <a:t>пассажироперевозок</a:t>
            </a:r>
            <a:r>
              <a:rPr lang="ru-RU" dirty="0" smtClean="0">
                <a:latin typeface="Arial" charset="0"/>
              </a:rPr>
              <a:t> для МУП «</a:t>
            </a:r>
            <a:r>
              <a:rPr lang="ru-RU" dirty="0" err="1" smtClean="0">
                <a:latin typeface="Arial" charset="0"/>
              </a:rPr>
              <a:t>Губахинское</a:t>
            </a:r>
            <a:r>
              <a:rPr lang="ru-RU" dirty="0" smtClean="0">
                <a:latin typeface="Arial" charset="0"/>
              </a:rPr>
              <a:t> АТП» из местного бюджета произведена оплата автобусов ПАЗ. Выплачена субсидия на возмещение затрат по нерентабельным маршрутам и приобретение шин и ГСМ  в сумме 2,5 млн.руб.</a:t>
            </a:r>
            <a:r>
              <a:rPr lang="ru-RU" baseline="0" dirty="0" smtClean="0">
                <a:latin typeface="Arial" charset="0"/>
              </a:rPr>
              <a:t> Тем не менее, предприятие из-за постоянного роста убытков, начиная с 2009 года, не смогло оказывать услуги  по перевозке пассажиров, причинами являются большие коммунальные платежи, расходы на запчасти с связи со значительным износом подвижного состава, а также иски работников предприятия по заработной плате. С 4 квартала 2014 года </a:t>
            </a:r>
            <a:r>
              <a:rPr lang="ru-RU" dirty="0" smtClean="0">
                <a:latin typeface="Arial" charset="0"/>
              </a:rPr>
              <a:t>перевозки пассажиров осуществляет ИП </a:t>
            </a:r>
            <a:r>
              <a:rPr lang="ru-RU" dirty="0" err="1" smtClean="0">
                <a:latin typeface="Arial" charset="0"/>
              </a:rPr>
              <a:t>Отавин</a:t>
            </a:r>
            <a:r>
              <a:rPr lang="ru-RU" dirty="0" smtClean="0">
                <a:latin typeface="Arial" charset="0"/>
              </a:rPr>
              <a:t> В.Л., которым приобретены новые автобусы марки «Мерседес» за счет реинвестированных средств. </a:t>
            </a:r>
          </a:p>
          <a:p>
            <a:endParaRPr lang="ru-RU" dirty="0" smtClean="0">
              <a:latin typeface="Arial" charset="0"/>
            </a:endParaRPr>
          </a:p>
          <a:p>
            <a:endParaRPr lang="ru-RU" b="1" dirty="0" smtClean="0">
              <a:solidFill>
                <a:schemeClr val="bg1"/>
              </a:solidFill>
              <a:latin typeface="Times New Roman" pitchFamily="18" charset="0"/>
              <a:cs typeface="Times New Roman" pitchFamily="18"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F6734F6-F3E6-449E-B11E-5C6BE078BF70}" type="slidenum">
              <a:rPr lang="ru-RU" smtClean="0"/>
              <a:pPr>
                <a:defRPr/>
              </a:pPr>
              <a:t>83</a:t>
            </a:fld>
            <a:endParaRPr lang="ru-R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Образ слайда 1"/>
          <p:cNvSpPr>
            <a:spLocks noGrp="1" noRot="1" noChangeAspect="1"/>
          </p:cNvSpPr>
          <p:nvPr>
            <p:ph type="sldImg"/>
          </p:nvPr>
        </p:nvSpPr>
        <p:spPr>
          <a:ln/>
        </p:spPr>
      </p:sp>
      <p:sp>
        <p:nvSpPr>
          <p:cNvPr id="184322" name="Заметки 2"/>
          <p:cNvSpPr>
            <a:spLocks noGrp="1"/>
          </p:cNvSpPr>
          <p:nvPr>
            <p:ph type="body" idx="1"/>
          </p:nvPr>
        </p:nvSpPr>
        <p:spPr>
          <a:noFill/>
          <a:ln/>
        </p:spPr>
        <p:txBody>
          <a:bodyPr/>
          <a:lstStyle/>
          <a:p>
            <a:r>
              <a:rPr lang="ru-RU" dirty="0" smtClean="0">
                <a:latin typeface="Arial" charset="0"/>
              </a:rPr>
              <a:t>Финансирование программы «Развитие транспортной системы» в 2014 году составило 92,8 млн.руб., в том числе за счет краевых средств- 60,2 млн.руб. Наибольшая часть краевых средств в размере 25 млн.руб. израсходована на  оплату подрядным организациям за ремонт пр.Ленина, 2 этап.</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67792416-37B7-4C6E-A31C-352B12F647EF}" type="slidenum">
              <a:rPr lang="ru-RU" smtClean="0"/>
              <a:pPr>
                <a:defRPr/>
              </a:pPr>
              <a:t>84</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Образ слайда 1"/>
          <p:cNvSpPr>
            <a:spLocks noGrp="1" noRot="1" noChangeAspect="1"/>
          </p:cNvSpPr>
          <p:nvPr>
            <p:ph type="sldImg"/>
          </p:nvPr>
        </p:nvSpPr>
        <p:spPr>
          <a:ln/>
        </p:spPr>
      </p:sp>
      <p:sp>
        <p:nvSpPr>
          <p:cNvPr id="186370" name="Заметки 2"/>
          <p:cNvSpPr>
            <a:spLocks noGrp="1"/>
          </p:cNvSpPr>
          <p:nvPr>
            <p:ph type="body" idx="1"/>
          </p:nvPr>
        </p:nvSpPr>
        <p:spPr>
          <a:noFill/>
          <a:ln/>
        </p:spPr>
        <p:txBody>
          <a:bodyPr/>
          <a:lstStyle/>
          <a:p>
            <a:r>
              <a:rPr lang="ru-RU" sz="1800" dirty="0" smtClean="0">
                <a:solidFill>
                  <a:schemeClr val="bg1"/>
                </a:solidFill>
                <a:latin typeface="Times New Roman" pitchFamily="18" charset="0"/>
                <a:cs typeface="Times New Roman" pitchFamily="18" charset="0"/>
              </a:rPr>
              <a:t>Предлагаем Вашему</a:t>
            </a:r>
            <a:r>
              <a:rPr lang="ru-RU" sz="1800" baseline="0" dirty="0" smtClean="0">
                <a:solidFill>
                  <a:schemeClr val="bg1"/>
                </a:solidFill>
                <a:latin typeface="Times New Roman" pitchFamily="18" charset="0"/>
                <a:cs typeface="Times New Roman" pitchFamily="18" charset="0"/>
              </a:rPr>
              <a:t> вниманию </a:t>
            </a:r>
            <a:r>
              <a:rPr lang="ru-RU" sz="1800" baseline="0" dirty="0" err="1" smtClean="0">
                <a:solidFill>
                  <a:schemeClr val="bg1"/>
                </a:solidFill>
                <a:latin typeface="Times New Roman" pitchFamily="18" charset="0"/>
                <a:cs typeface="Times New Roman" pitchFamily="18" charset="0"/>
              </a:rPr>
              <a:t>фотоотчет</a:t>
            </a:r>
            <a:r>
              <a:rPr lang="ru-RU" sz="1800" baseline="0" dirty="0" smtClean="0">
                <a:solidFill>
                  <a:schemeClr val="bg1"/>
                </a:solidFill>
                <a:latin typeface="Times New Roman" pitchFamily="18" charset="0"/>
                <a:cs typeface="Times New Roman" pitchFamily="18" charset="0"/>
              </a:rPr>
              <a:t> о мероприятиях программы. </a:t>
            </a:r>
            <a:endParaRPr lang="ru-RU" sz="1800" dirty="0" smtClean="0">
              <a:solidFill>
                <a:schemeClr val="bg1"/>
              </a:solidFill>
              <a:latin typeface="Times New Roman" pitchFamily="18" charset="0"/>
              <a:cs typeface="Times New Roman" pitchFamily="18" charset="0"/>
            </a:endParaRPr>
          </a:p>
          <a:p>
            <a:r>
              <a:rPr lang="ru-RU" dirty="0" smtClean="0">
                <a:solidFill>
                  <a:schemeClr val="bg1"/>
                </a:solidFill>
                <a:latin typeface="Times New Roman" pitchFamily="18" charset="0"/>
                <a:cs typeface="Times New Roman" pitchFamily="18" charset="0"/>
              </a:rPr>
              <a:t>Произведены р</a:t>
            </a:r>
            <a:r>
              <a:rPr lang="ru-RU" sz="1200" dirty="0" smtClean="0">
                <a:solidFill>
                  <a:schemeClr val="bg1"/>
                </a:solidFill>
                <a:latin typeface="Times New Roman" pitchFamily="18" charset="0"/>
                <a:cs typeface="Times New Roman" pitchFamily="18" charset="0"/>
              </a:rPr>
              <a:t>емонты проезжей и пешеходной частей улицы Дегтярева протяженностью </a:t>
            </a:r>
            <a:r>
              <a:rPr lang="ru-RU" dirty="0" smtClean="0">
                <a:solidFill>
                  <a:schemeClr val="bg1"/>
                </a:solidFill>
                <a:latin typeface="Times New Roman" pitchFamily="18" charset="0"/>
                <a:cs typeface="Times New Roman" pitchFamily="18" charset="0"/>
              </a:rPr>
              <a:t> 0,765 км. Проведен ямочный ремонт автомобильных дорог общего пользования на сумму 3,0 млн.руб. и искусственных сооружений на них в объеме 4, 6 тыс. м2 по проезжей части и  5.4 тыс. м2 по пешеходной части, что на 40% больше чем в 2013 году. Произведен ремонт  и прокладка  </a:t>
            </a:r>
            <a:r>
              <a:rPr lang="ru-RU" dirty="0" err="1" smtClean="0">
                <a:solidFill>
                  <a:schemeClr val="bg1"/>
                </a:solidFill>
                <a:latin typeface="Times New Roman" pitchFamily="18" charset="0"/>
                <a:cs typeface="Times New Roman" pitchFamily="18" charset="0"/>
              </a:rPr>
              <a:t>дорожно-тропиночной</a:t>
            </a:r>
            <a:r>
              <a:rPr lang="ru-RU" dirty="0" smtClean="0">
                <a:solidFill>
                  <a:schemeClr val="bg1"/>
                </a:solidFill>
                <a:latin typeface="Times New Roman" pitchFamily="18" charset="0"/>
                <a:cs typeface="Times New Roman" pitchFamily="18" charset="0"/>
              </a:rPr>
              <a:t>  сети – 700 м2.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9B70AFAA-4CAC-4282-BD92-395F1011CA03}" type="slidenum">
              <a:rPr lang="ru-RU" smtClean="0"/>
              <a:pPr>
                <a:defRPr/>
              </a:pPr>
              <a:t>85</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Образ слайда 1"/>
          <p:cNvSpPr>
            <a:spLocks noGrp="1" noRot="1" noChangeAspect="1"/>
          </p:cNvSpPr>
          <p:nvPr>
            <p:ph type="sldImg"/>
          </p:nvPr>
        </p:nvSpPr>
        <p:spPr>
          <a:ln/>
        </p:spPr>
      </p:sp>
      <p:sp>
        <p:nvSpPr>
          <p:cNvPr id="188418" name="Заметки 2"/>
          <p:cNvSpPr>
            <a:spLocks noGrp="1"/>
          </p:cNvSpPr>
          <p:nvPr>
            <p:ph type="body" idx="1"/>
          </p:nvPr>
        </p:nvSpPr>
        <p:spPr>
          <a:noFill/>
          <a:ln/>
        </p:spPr>
        <p:txBody>
          <a:bodyPr/>
          <a:lstStyle/>
          <a:p>
            <a:r>
              <a:rPr lang="ru-RU" sz="1800" dirty="0" smtClean="0">
                <a:solidFill>
                  <a:schemeClr val="bg1"/>
                </a:solidFill>
                <a:latin typeface="Times New Roman" pitchFamily="18" charset="0"/>
                <a:cs typeface="Times New Roman" pitchFamily="18" charset="0"/>
              </a:rPr>
              <a:t>Отремонтирован тротуар по ул.Мира, тротуар до 33 детского сада в пос.Углеуральский, </a:t>
            </a:r>
            <a:r>
              <a:rPr lang="ru-RU" sz="1800" baseline="0" dirty="0" smtClean="0">
                <a:solidFill>
                  <a:schemeClr val="bg1"/>
                </a:solidFill>
                <a:latin typeface="Times New Roman" pitchFamily="18" charset="0"/>
                <a:cs typeface="Times New Roman" pitchFamily="18" charset="0"/>
              </a:rPr>
              <a:t>вся аллея вдоль проспекта Октябрьский. </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1AD35B7E-2EFF-4A50-8C05-73C7D2486485}" type="slidenum">
              <a:rPr lang="ru-RU" smtClean="0"/>
              <a:pPr>
                <a:defRPr/>
              </a:pPr>
              <a:t>86</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Образ слайда 1"/>
          <p:cNvSpPr>
            <a:spLocks noGrp="1" noRot="1" noChangeAspect="1"/>
          </p:cNvSpPr>
          <p:nvPr>
            <p:ph type="sldImg"/>
          </p:nvPr>
        </p:nvSpPr>
        <p:spPr>
          <a:ln/>
        </p:spPr>
      </p:sp>
      <p:sp>
        <p:nvSpPr>
          <p:cNvPr id="188418" name="Заметки 2"/>
          <p:cNvSpPr>
            <a:spLocks noGrp="1"/>
          </p:cNvSpPr>
          <p:nvPr>
            <p:ph type="body" idx="1"/>
          </p:nvPr>
        </p:nvSpPr>
        <p:spPr>
          <a:noFill/>
          <a:ln/>
        </p:spPr>
        <p:txBody>
          <a:bodyPr/>
          <a:lstStyle/>
          <a:p>
            <a:r>
              <a:rPr lang="ru-RU" sz="1800" dirty="0" smtClean="0">
                <a:solidFill>
                  <a:schemeClr val="bg1"/>
                </a:solidFill>
                <a:latin typeface="Times New Roman" pitchFamily="18" charset="0"/>
                <a:cs typeface="Times New Roman" pitchFamily="18" charset="0"/>
              </a:rPr>
              <a:t>Проведен ремонт перекрестков улиц </a:t>
            </a:r>
            <a:r>
              <a:rPr lang="ru-RU" sz="1800" dirty="0" err="1" smtClean="0">
                <a:solidFill>
                  <a:schemeClr val="bg1"/>
                </a:solidFill>
                <a:latin typeface="Times New Roman" pitchFamily="18" charset="0"/>
                <a:cs typeface="Times New Roman" pitchFamily="18" charset="0"/>
              </a:rPr>
              <a:t>Кирова-Октябрьский</a:t>
            </a:r>
            <a:r>
              <a:rPr lang="ru-RU" sz="1800" dirty="0" smtClean="0">
                <a:solidFill>
                  <a:schemeClr val="bg1"/>
                </a:solidFill>
                <a:latin typeface="Times New Roman" pitchFamily="18" charset="0"/>
                <a:cs typeface="Times New Roman" pitchFamily="18" charset="0"/>
              </a:rPr>
              <a:t>,</a:t>
            </a:r>
            <a:r>
              <a:rPr lang="ru-RU" sz="1800" baseline="0" dirty="0" smtClean="0">
                <a:solidFill>
                  <a:schemeClr val="bg1"/>
                </a:solidFill>
                <a:latin typeface="Times New Roman" pitchFamily="18" charset="0"/>
                <a:cs typeface="Times New Roman" pitchFamily="18" charset="0"/>
              </a:rPr>
              <a:t> </a:t>
            </a:r>
            <a:r>
              <a:rPr lang="ru-RU" sz="1800" baseline="0" dirty="0" err="1" smtClean="0">
                <a:solidFill>
                  <a:schemeClr val="bg1"/>
                </a:solidFill>
                <a:latin typeface="Times New Roman" pitchFamily="18" charset="0"/>
                <a:cs typeface="Times New Roman" pitchFamily="18" charset="0"/>
              </a:rPr>
              <a:t>Космонавтов-Дегтярева</a:t>
            </a:r>
            <a:r>
              <a:rPr lang="ru-RU" sz="1800" baseline="0" dirty="0" smtClean="0">
                <a:solidFill>
                  <a:schemeClr val="bg1"/>
                </a:solidFill>
                <a:latin typeface="Times New Roman" pitchFamily="18" charset="0"/>
                <a:cs typeface="Times New Roman" pitchFamily="18" charset="0"/>
              </a:rPr>
              <a:t> в городе </a:t>
            </a:r>
            <a:r>
              <a:rPr lang="ru-RU" sz="1800" baseline="0" dirty="0" err="1" smtClean="0">
                <a:solidFill>
                  <a:schemeClr val="bg1"/>
                </a:solidFill>
                <a:latin typeface="Times New Roman" pitchFamily="18" charset="0"/>
                <a:cs typeface="Times New Roman" pitchFamily="18" charset="0"/>
              </a:rPr>
              <a:t>Губаха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1AD35B7E-2EFF-4A50-8C05-73C7D2486485}" type="slidenum">
              <a:rPr lang="ru-RU" smtClean="0"/>
              <a:pPr>
                <a:defRPr/>
              </a:pPr>
              <a:t>87</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Образ слайда 1"/>
          <p:cNvSpPr>
            <a:spLocks noGrp="1" noRot="1" noChangeAspect="1"/>
          </p:cNvSpPr>
          <p:nvPr>
            <p:ph type="sldImg"/>
          </p:nvPr>
        </p:nvSpPr>
        <p:spPr>
          <a:ln/>
        </p:spPr>
      </p:sp>
      <p:sp>
        <p:nvSpPr>
          <p:cNvPr id="190466" name="Заметки 2"/>
          <p:cNvSpPr>
            <a:spLocks noGrp="1"/>
          </p:cNvSpPr>
          <p:nvPr>
            <p:ph type="body" idx="1"/>
          </p:nvPr>
        </p:nvSpPr>
        <p:spPr>
          <a:noFill/>
          <a:ln/>
        </p:spPr>
        <p:txBody>
          <a:bodyPr/>
          <a:lstStyle/>
          <a:p>
            <a:r>
              <a:rPr lang="ru-RU" dirty="0" smtClean="0">
                <a:latin typeface="Arial" charset="0"/>
              </a:rPr>
              <a:t>Муниципальная программа «Благоустройство» Основными целями программы являются п</a:t>
            </a:r>
            <a:r>
              <a:rPr lang="ru-RU" dirty="0" smtClean="0">
                <a:solidFill>
                  <a:schemeClr val="bg1"/>
                </a:solidFill>
                <a:latin typeface="Times New Roman" pitchFamily="18" charset="0"/>
                <a:cs typeface="Times New Roman" pitchFamily="18" charset="0"/>
              </a:rPr>
              <a:t>овышение уровня жизни населения и улучшение внешнего облика населенных пунктов городского округа.</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23C92999-B049-4798-B920-7086C7195C77}" type="slidenum">
              <a:rPr lang="ru-RU" smtClean="0"/>
              <a:pPr>
                <a:defRPr/>
              </a:pPr>
              <a:t>88</a:t>
            </a:fld>
            <a:endParaRPr lang="ru-RU"/>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Образ слайда 1"/>
          <p:cNvSpPr>
            <a:spLocks noGrp="1" noRot="1" noChangeAspect="1"/>
          </p:cNvSpPr>
          <p:nvPr>
            <p:ph type="sldImg"/>
          </p:nvPr>
        </p:nvSpPr>
        <p:spPr>
          <a:ln/>
        </p:spPr>
      </p:sp>
      <p:sp>
        <p:nvSpPr>
          <p:cNvPr id="194562" name="Заметки 2"/>
          <p:cNvSpPr>
            <a:spLocks noGrp="1"/>
          </p:cNvSpPr>
          <p:nvPr>
            <p:ph type="body" idx="1"/>
          </p:nvPr>
        </p:nvSpPr>
        <p:spPr>
          <a:noFill/>
          <a:ln/>
        </p:spPr>
        <p:txBody>
          <a:bodyPr/>
          <a:lstStyle/>
          <a:p>
            <a:r>
              <a:rPr lang="ru-RU" dirty="0" smtClean="0">
                <a:latin typeface="Arial" charset="0"/>
              </a:rPr>
              <a:t>Объем финансирования программы «Благоустройство» в 2014 году составил 14,2 млн. руб., в том числе 1,7 млн.руб. средств краевого бюджета. Основная сумма средств программы направлена на содержание мест массового отдыха людей площадью 129 тыс.кв.м. (скверов, аллей,</a:t>
            </a:r>
            <a:r>
              <a:rPr lang="ru-RU" baseline="0" dirty="0" smtClean="0">
                <a:latin typeface="Arial" charset="0"/>
              </a:rPr>
              <a:t> </a:t>
            </a:r>
            <a:r>
              <a:rPr lang="ru-RU" baseline="0" dirty="0" err="1" smtClean="0">
                <a:latin typeface="Arial" charset="0"/>
              </a:rPr>
              <a:t>арт-объектов</a:t>
            </a:r>
            <a:r>
              <a:rPr lang="ru-RU" baseline="0" dirty="0" smtClean="0">
                <a:latin typeface="Arial" charset="0"/>
              </a:rPr>
              <a:t> и т.д.).</a:t>
            </a:r>
            <a:endParaRPr lang="ru-RU" dirty="0" smtClean="0">
              <a:solidFill>
                <a:schemeClr val="bg1"/>
              </a:solidFill>
              <a:latin typeface="Times New Roman" pitchFamily="18" charset="0"/>
              <a:cs typeface="Times New Roman" pitchFamily="18" charset="0"/>
            </a:endParaRPr>
          </a:p>
          <a:p>
            <a:endParaRPr lang="ru-RU" dirty="0" smtClean="0">
              <a:solidFill>
                <a:schemeClr val="bg1"/>
              </a:solidFill>
              <a:latin typeface="Times New Roman" pitchFamily="18" charset="0"/>
              <a:cs typeface="Times New Roman" pitchFamily="18"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6B7EBBA5-437A-4A12-AF27-ECA33A3CDF8C}" type="slidenum">
              <a:rPr lang="ru-RU" smtClean="0"/>
              <a:pPr>
                <a:defRPr/>
              </a:pPr>
              <a:t>89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a:bodyPr>
          <a:lstStyle/>
          <a:p>
            <a:pPr eaLnBrk="1" fontAlgn="auto" hangingPunct="1">
              <a:spcBef>
                <a:spcPts val="0"/>
              </a:spcBef>
              <a:spcAft>
                <a:spcPts val="0"/>
              </a:spcAft>
              <a:defRPr/>
            </a:pPr>
            <a:r>
              <a:rPr lang="ru-RU" dirty="0" smtClean="0">
                <a:latin typeface="+mn-lt"/>
              </a:rPr>
              <a:t>Наибольший вклад в прирост объемов производства вносят предприятия обрабатывающей отрасли.</a:t>
            </a:r>
            <a:endParaRPr lang="ru-RU" dirty="0"/>
          </a:p>
        </p:txBody>
      </p:sp>
      <p:sp>
        <p:nvSpPr>
          <p:cNvPr id="4" name="Номер слайда 3"/>
          <p:cNvSpPr>
            <a:spLocks noGrp="1"/>
          </p:cNvSpPr>
          <p:nvPr>
            <p:ph type="sldNum" sz="quarter" idx="5"/>
          </p:nvPr>
        </p:nvSpPr>
        <p:spPr/>
        <p:txBody>
          <a:bodyPr/>
          <a:lstStyle/>
          <a:p>
            <a:pPr>
              <a:defRPr/>
            </a:pPr>
            <a:fld id="{D14E8F2E-72A5-47A6-B484-2F47666D833F}" type="slidenum">
              <a:rPr lang="ru-RU" smtClean="0"/>
              <a:pPr>
                <a:defRPr/>
              </a:pPr>
              <a:t>9</a:t>
            </a:fld>
            <a:endParaRPr lang="ru-R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Образ слайда 1"/>
          <p:cNvSpPr>
            <a:spLocks noGrp="1" noRot="1" noChangeAspect="1"/>
          </p:cNvSpPr>
          <p:nvPr>
            <p:ph type="sldImg"/>
          </p:nvPr>
        </p:nvSpPr>
        <p:spPr>
          <a:ln/>
        </p:spPr>
      </p:sp>
      <p:sp>
        <p:nvSpPr>
          <p:cNvPr id="196610" name="Заметки 2"/>
          <p:cNvSpPr>
            <a:spLocks noGrp="1"/>
          </p:cNvSpPr>
          <p:nvPr>
            <p:ph type="body" idx="1"/>
          </p:nvPr>
        </p:nvSpPr>
        <p:spPr>
          <a:noFill/>
          <a:ln/>
        </p:spPr>
        <p:txBody>
          <a:bodyPr/>
          <a:lstStyle/>
          <a:p>
            <a:r>
              <a:rPr lang="ru-RU" dirty="0" smtClean="0">
                <a:solidFill>
                  <a:schemeClr val="bg1"/>
                </a:solidFill>
                <a:latin typeface="Times New Roman" pitchFamily="18" charset="0"/>
                <a:cs typeface="Times New Roman" pitchFamily="18" charset="0"/>
              </a:rPr>
              <a:t>Для улучшения благоустройства </a:t>
            </a:r>
            <a:r>
              <a:rPr lang="ru-RU" sz="1800" dirty="0" smtClean="0">
                <a:solidFill>
                  <a:schemeClr val="bg1"/>
                </a:solidFill>
                <a:latin typeface="Times New Roman" pitchFamily="18" charset="0"/>
                <a:cs typeface="Times New Roman" pitchFamily="18" charset="0"/>
              </a:rPr>
              <a:t>п</a:t>
            </a:r>
            <a:r>
              <a:rPr lang="ru-RU" dirty="0" smtClean="0">
                <a:solidFill>
                  <a:schemeClr val="bg1"/>
                </a:solidFill>
                <a:latin typeface="Times New Roman" pitchFamily="18" charset="0"/>
                <a:cs typeface="Times New Roman" pitchFamily="18" charset="0"/>
              </a:rPr>
              <a:t>риобретено и установлены 22 комплекта скамеек и  70 комплектов урн. Произведено устройство 20 площадок для установки мусоросборников. На территории города </a:t>
            </a:r>
            <a:r>
              <a:rPr lang="ru-RU" dirty="0" err="1" smtClean="0">
                <a:solidFill>
                  <a:schemeClr val="bg1"/>
                </a:solidFill>
                <a:latin typeface="Times New Roman" pitchFamily="18" charset="0"/>
                <a:cs typeface="Times New Roman" pitchFamily="18" charset="0"/>
              </a:rPr>
              <a:t>Губаха</a:t>
            </a:r>
            <a:r>
              <a:rPr lang="ru-RU" dirty="0" smtClean="0">
                <a:solidFill>
                  <a:schemeClr val="bg1"/>
                </a:solidFill>
                <a:latin typeface="Times New Roman" pitchFamily="18" charset="0"/>
                <a:cs typeface="Times New Roman" pitchFamily="18" charset="0"/>
              </a:rPr>
              <a:t> и в пос.Углеуральский установлены 35 емкостей для сбора бытовых отходов объемом 0,75 куб. м.</a:t>
            </a:r>
            <a:r>
              <a:rPr lang="ru-RU" baseline="0" dirty="0" smtClean="0">
                <a:solidFill>
                  <a:schemeClr val="bg1"/>
                </a:solidFill>
                <a:latin typeface="Times New Roman" pitchFamily="18" charset="0"/>
                <a:cs typeface="Times New Roman" pitchFamily="18" charset="0"/>
              </a:rPr>
              <a:t> </a:t>
            </a:r>
            <a:r>
              <a:rPr lang="ru-RU" dirty="0" smtClean="0">
                <a:solidFill>
                  <a:schemeClr val="bg1"/>
                </a:solidFill>
                <a:latin typeface="Times New Roman" pitchFamily="18" charset="0"/>
                <a:cs typeface="Times New Roman" pitchFamily="18" charset="0"/>
              </a:rPr>
              <a:t>6 емкостей объемом 8 куб. м., п</a:t>
            </a:r>
            <a:r>
              <a:rPr lang="ru-RU" baseline="0" dirty="0" smtClean="0">
                <a:solidFill>
                  <a:schemeClr val="bg1"/>
                </a:solidFill>
                <a:latin typeface="Times New Roman" pitchFamily="18" charset="0"/>
                <a:cs typeface="Times New Roman" pitchFamily="18" charset="0"/>
              </a:rPr>
              <a:t>риобретенные в 2014 году, </a:t>
            </a:r>
            <a:r>
              <a:rPr lang="ru-RU" dirty="0" smtClean="0">
                <a:solidFill>
                  <a:schemeClr val="bg1"/>
                </a:solidFill>
                <a:latin typeface="Times New Roman" pitchFamily="18" charset="0"/>
                <a:cs typeface="Times New Roman" pitchFamily="18" charset="0"/>
              </a:rPr>
              <a:t>будут установлены в текущем году по ул.2-Коммунистическая,28, 53, ул.Суворова,56, пр.Октябрьский,1, пр.Ленина,47б и в частном секторе выше школы 20</a:t>
            </a:r>
            <a:r>
              <a:rPr lang="ru-RU" baseline="0" dirty="0" smtClean="0">
                <a:solidFill>
                  <a:schemeClr val="bg1"/>
                </a:solidFill>
                <a:latin typeface="Times New Roman" pitchFamily="18" charset="0"/>
                <a:cs typeface="Times New Roman" pitchFamily="18" charset="0"/>
              </a:rPr>
              <a:t>.</a:t>
            </a:r>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AA990A2C-633D-4E3E-A119-60BF48930E39}" type="slidenum">
              <a:rPr lang="ru-RU" smtClean="0"/>
              <a:pPr>
                <a:defRPr/>
              </a:pPr>
              <a:t>90</a:t>
            </a:fld>
            <a:endParaRPr lang="ru-RU"/>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Образ слайда 1"/>
          <p:cNvSpPr>
            <a:spLocks noGrp="1" noRot="1" noChangeAspect="1"/>
          </p:cNvSpPr>
          <p:nvPr>
            <p:ph type="sldImg"/>
          </p:nvPr>
        </p:nvSpPr>
        <p:spPr>
          <a:ln/>
        </p:spPr>
      </p:sp>
      <p:sp>
        <p:nvSpPr>
          <p:cNvPr id="3" name="Заметки 2"/>
          <p:cNvSpPr>
            <a:spLocks noGrp="1"/>
          </p:cNvSpPr>
          <p:nvPr>
            <p:ph type="body" idx="1"/>
          </p:nvPr>
        </p:nvSpPr>
        <p:spPr/>
        <p:txBody>
          <a:bodyPr>
            <a:normAutofit/>
          </a:bodyPr>
          <a:lstStyle/>
          <a:p>
            <a:pPr>
              <a:lnSpc>
                <a:spcPct val="90000"/>
              </a:lnSpc>
            </a:pPr>
            <a:r>
              <a:rPr lang="ru-RU" sz="1600" dirty="0" smtClean="0">
                <a:solidFill>
                  <a:schemeClr val="bg1"/>
                </a:solidFill>
                <a:latin typeface="Times New Roman" pitchFamily="18" charset="0"/>
                <a:cs typeface="Times New Roman" pitchFamily="18" charset="0"/>
              </a:rPr>
              <a:t>Произведены ремонт и устройство </a:t>
            </a:r>
            <a:r>
              <a:rPr lang="ru-RU" sz="1600" dirty="0" err="1" smtClean="0">
                <a:solidFill>
                  <a:schemeClr val="bg1"/>
                </a:solidFill>
                <a:latin typeface="Times New Roman" pitchFamily="18" charset="0"/>
                <a:cs typeface="Times New Roman" pitchFamily="18" charset="0"/>
              </a:rPr>
              <a:t>дорожно-тропиночной</a:t>
            </a:r>
            <a:r>
              <a:rPr lang="ru-RU" sz="1600" dirty="0" smtClean="0">
                <a:solidFill>
                  <a:schemeClr val="bg1"/>
                </a:solidFill>
                <a:latin typeface="Times New Roman" pitchFamily="18" charset="0"/>
                <a:cs typeface="Times New Roman" pitchFamily="18" charset="0"/>
              </a:rPr>
              <a:t> сети в сквере «Строителям </a:t>
            </a:r>
            <a:r>
              <a:rPr lang="en-US" sz="1600" dirty="0" smtClean="0">
                <a:solidFill>
                  <a:schemeClr val="bg1"/>
                </a:solidFill>
                <a:latin typeface="Times New Roman" pitchFamily="18" charset="0"/>
                <a:cs typeface="Times New Roman" pitchFamily="18" charset="0"/>
              </a:rPr>
              <a:t>XX</a:t>
            </a:r>
            <a:r>
              <a:rPr lang="ru-RU" sz="1600" dirty="0" smtClean="0">
                <a:solidFill>
                  <a:schemeClr val="bg1"/>
                </a:solidFill>
                <a:latin typeface="Times New Roman" pitchFamily="18" charset="0"/>
                <a:cs typeface="Times New Roman" pitchFamily="18" charset="0"/>
              </a:rPr>
              <a:t> века» и в сквере «А. Матросова» п. Широковский. </a:t>
            </a:r>
          </a:p>
        </p:txBody>
      </p:sp>
      <p:sp>
        <p:nvSpPr>
          <p:cNvPr id="4" name="Номер слайда 3"/>
          <p:cNvSpPr>
            <a:spLocks noGrp="1"/>
          </p:cNvSpPr>
          <p:nvPr>
            <p:ph type="sldNum" sz="quarter" idx="5"/>
          </p:nvPr>
        </p:nvSpPr>
        <p:spPr/>
        <p:txBody>
          <a:bodyPr/>
          <a:lstStyle/>
          <a:p>
            <a:pPr>
              <a:defRPr/>
            </a:pPr>
            <a:fld id="{A36D6CE1-1C10-4121-B66C-FBC7EAF901DE}" type="slidenum">
              <a:rPr lang="ru-RU" smtClean="0"/>
              <a:pPr>
                <a:defRPr/>
              </a:pPr>
              <a:t>91</a:t>
            </a:fld>
            <a:endParaRPr lang="ru-RU"/>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pPr>
              <a:lnSpc>
                <a:spcPct val="90000"/>
              </a:lnSpc>
            </a:pPr>
            <a:r>
              <a:rPr lang="ru-RU" sz="1600" dirty="0" smtClean="0">
                <a:solidFill>
                  <a:schemeClr val="bg1"/>
                </a:solidFill>
                <a:latin typeface="Times New Roman" pitchFamily="18" charset="0"/>
                <a:cs typeface="Times New Roman" pitchFamily="18" charset="0"/>
              </a:rPr>
              <a:t>Отремонтировано 1 146,2 </a:t>
            </a:r>
            <a:r>
              <a:rPr lang="ru-RU" sz="1600" dirty="0" err="1" smtClean="0">
                <a:solidFill>
                  <a:schemeClr val="bg1"/>
                </a:solidFill>
                <a:latin typeface="Times New Roman" pitchFamily="18" charset="0"/>
                <a:cs typeface="Times New Roman" pitchFamily="18" charset="0"/>
              </a:rPr>
              <a:t>п</a:t>
            </a:r>
            <a:r>
              <a:rPr lang="ru-RU" sz="1600" dirty="0" smtClean="0">
                <a:solidFill>
                  <a:schemeClr val="bg1"/>
                </a:solidFill>
                <a:latin typeface="Times New Roman" pitchFamily="18" charset="0"/>
                <a:cs typeface="Times New Roman" pitchFamily="18" charset="0"/>
              </a:rPr>
              <a:t>/м уличных сетей наружного освещения внутриквартального проезда по ул. Дегтярева и внутриквартального проезда 2 микрорайона (пр.Октябрьский). Проведен ремонт 3,8 тыс. метров сетей наружного освещения, при этом установлено 237 новых светильников . Для создания благоприятных условий для проживания и отдыха населения округа в 2014 году приобретено и высажено 4,7 тыс. шт. рассады цветов, проведен ремонт 3,8 тыс.м сетей наружного освещения, в соответствии с установленными нормативами осуществляется наружное уличное освещение дорог, содержание «Вечного огня», убраны 430 куб. м остатков сгоревших домов и сараев, произведена уборка и вывоз 1,5 тыс. </a:t>
            </a:r>
            <a:r>
              <a:rPr lang="ru-RU" sz="1600" dirty="0" err="1" smtClean="0">
                <a:solidFill>
                  <a:schemeClr val="bg1"/>
                </a:solidFill>
                <a:latin typeface="Times New Roman" pitchFamily="18" charset="0"/>
                <a:cs typeface="Times New Roman" pitchFamily="18" charset="0"/>
              </a:rPr>
              <a:t>тн</a:t>
            </a:r>
            <a:r>
              <a:rPr lang="ru-RU" sz="1600" dirty="0" smtClean="0">
                <a:solidFill>
                  <a:schemeClr val="bg1"/>
                </a:solidFill>
                <a:latin typeface="Times New Roman" pitchFamily="18" charset="0"/>
                <a:cs typeface="Times New Roman" pitchFamily="18" charset="0"/>
              </a:rPr>
              <a:t> несанкционированных свалок, проводится </a:t>
            </a:r>
            <a:r>
              <a:rPr lang="ru-RU" sz="1600" dirty="0" err="1" smtClean="0">
                <a:solidFill>
                  <a:schemeClr val="bg1"/>
                </a:solidFill>
                <a:latin typeface="Times New Roman" pitchFamily="18" charset="0"/>
                <a:cs typeface="Times New Roman" pitchFamily="18" charset="0"/>
              </a:rPr>
              <a:t>аккаризация</a:t>
            </a:r>
            <a:r>
              <a:rPr lang="ru-RU" sz="1600" dirty="0" smtClean="0">
                <a:solidFill>
                  <a:schemeClr val="bg1"/>
                </a:solidFill>
                <a:latin typeface="Times New Roman" pitchFamily="18" charset="0"/>
                <a:cs typeface="Times New Roman" pitchFamily="18" charset="0"/>
              </a:rPr>
              <a:t> парков и скверов на площади 123 га и мест захоронения площадью 69га.</a:t>
            </a:r>
          </a:p>
        </p:txBody>
      </p:sp>
      <p:sp>
        <p:nvSpPr>
          <p:cNvPr id="4" name="Номер слайда 3"/>
          <p:cNvSpPr txBox="1">
            <a:spLocks noGrp="1"/>
          </p:cNvSpPr>
          <p:nvPr/>
        </p:nvSpPr>
        <p:spPr bwMode="auto">
          <a:xfrm>
            <a:off x="3849688" y="9428163"/>
            <a:ext cx="2946400" cy="496887"/>
          </a:xfrm>
          <a:prstGeom prst="rect">
            <a:avLst/>
          </a:prstGeom>
          <a:noFill/>
          <a:ln>
            <a:miter lim="800000"/>
            <a:headEnd/>
            <a:tailEnd/>
          </a:ln>
        </p:spPr>
        <p:txBody>
          <a:bodyPr anchor="b"/>
          <a:lstStyle/>
          <a:p>
            <a:pPr algn="r">
              <a:defRPr/>
            </a:pPr>
            <a:fld id="{6A27DBF2-DBB2-49F2-A0F8-099F7AE1F1D9}" type="slidenum">
              <a:rPr lang="ru-RU" sz="1200">
                <a:latin typeface="Arial" pitchFamily="34" charset="0"/>
                <a:cs typeface="+mn-cs"/>
              </a:rPr>
              <a:pPr algn="r">
                <a:defRPr/>
              </a:pPr>
              <a:t>92</a:t>
            </a:fld>
            <a:endParaRPr lang="ru-RU" sz="1200">
              <a:latin typeface="Arial" pitchFamily="34"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Образ слайда 1"/>
          <p:cNvSpPr>
            <a:spLocks noGrp="1" noRot="1" noChangeAspect="1"/>
          </p:cNvSpPr>
          <p:nvPr>
            <p:ph type="sldImg"/>
          </p:nvPr>
        </p:nvSpPr>
        <p:spPr>
          <a:ln/>
        </p:spPr>
      </p:sp>
      <p:sp>
        <p:nvSpPr>
          <p:cNvPr id="200706" name="Заметки 2"/>
          <p:cNvSpPr>
            <a:spLocks noGrp="1"/>
          </p:cNvSpPr>
          <p:nvPr>
            <p:ph type="body" idx="1"/>
          </p:nvPr>
        </p:nvSpPr>
        <p:spPr>
          <a:noFill/>
          <a:ln/>
        </p:spPr>
        <p:txBody>
          <a:bodyPr/>
          <a:lstStyle/>
          <a:p>
            <a:r>
              <a:rPr lang="ru-RU" dirty="0" smtClean="0">
                <a:latin typeface="Arial" charset="0"/>
              </a:rPr>
              <a:t>Муниципальная программа «Охрана окружающей среды. Воспроизводство и использование природных ресурсов» Основными целями программы являются </a:t>
            </a:r>
            <a:r>
              <a:rPr lang="ru-RU" dirty="0" smtClean="0">
                <a:solidFill>
                  <a:schemeClr val="bg1"/>
                </a:solidFill>
                <a:latin typeface="Times New Roman" pitchFamily="18" charset="0"/>
                <a:cs typeface="Times New Roman" pitchFamily="18" charset="0"/>
              </a:rPr>
              <a:t>повышение уровня экологической безопасности, сохранение объектов природного наследия, приведение деятельности по обращению с отходами производства и потребления к санитарным и экологическим требованиям; повышение качества работы в вопросах пропаганды и экологического воспитания населения; повышение эффективности использования водных ресурсов и др. </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A6C8BEFD-58D3-43CD-A825-D05CE81661ED}" type="slidenum">
              <a:rPr lang="ru-RU" smtClean="0"/>
              <a:pPr>
                <a:defRPr/>
              </a:pPr>
              <a:t>93</a:t>
            </a:fld>
            <a:endParaRPr lang="ru-RU"/>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Образ слайда 1"/>
          <p:cNvSpPr>
            <a:spLocks noGrp="1" noRot="1" noChangeAspect="1"/>
          </p:cNvSpPr>
          <p:nvPr>
            <p:ph type="sldImg"/>
          </p:nvPr>
        </p:nvSpPr>
        <p:spPr>
          <a:ln/>
        </p:spPr>
      </p:sp>
      <p:sp>
        <p:nvSpPr>
          <p:cNvPr id="202754" name="Заметки 2"/>
          <p:cNvSpPr>
            <a:spLocks noGrp="1"/>
          </p:cNvSpPr>
          <p:nvPr>
            <p:ph type="body" idx="1"/>
          </p:nvPr>
        </p:nvSpPr>
        <p:spPr>
          <a:noFill/>
          <a:ln/>
        </p:spPr>
        <p:txBody>
          <a:bodyPr/>
          <a:lstStyle/>
          <a:p>
            <a:r>
              <a:rPr lang="ru-RU" dirty="0" smtClean="0">
                <a:solidFill>
                  <a:schemeClr val="bg1"/>
                </a:solidFill>
                <a:latin typeface="Times New Roman" pitchFamily="18" charset="0"/>
                <a:cs typeface="Times New Roman" pitchFamily="18" charset="0"/>
              </a:rPr>
              <a:t>По итогам года  «Городской округ «Город </a:t>
            </a:r>
            <a:r>
              <a:rPr lang="ru-RU" dirty="0" err="1" smtClean="0">
                <a:solidFill>
                  <a:schemeClr val="bg1"/>
                </a:solidFill>
                <a:latin typeface="Times New Roman" pitchFamily="18" charset="0"/>
                <a:cs typeface="Times New Roman" pitchFamily="18" charset="0"/>
              </a:rPr>
              <a:t>Губаха</a:t>
            </a:r>
            <a:r>
              <a:rPr lang="ru-RU" dirty="0" smtClean="0">
                <a:solidFill>
                  <a:schemeClr val="bg1"/>
                </a:solidFill>
                <a:latin typeface="Times New Roman" pitchFamily="18" charset="0"/>
                <a:cs typeface="Times New Roman" pitchFamily="18" charset="0"/>
              </a:rPr>
              <a:t>» входит в число активных участников  Всероссийской Акции «Дни защиты от экологической опасности» и  является лучшим  по критерию - лучшая санитарная очистка территорий. С 2014 году 2% или около 280 </a:t>
            </a:r>
            <a:r>
              <a:rPr lang="ru-RU" dirty="0" err="1" smtClean="0">
                <a:solidFill>
                  <a:schemeClr val="bg1"/>
                </a:solidFill>
                <a:latin typeface="Times New Roman" pitchFamily="18" charset="0"/>
                <a:cs typeface="Times New Roman" pitchFamily="18" charset="0"/>
              </a:rPr>
              <a:t>тн</a:t>
            </a:r>
            <a:r>
              <a:rPr lang="ru-RU" dirty="0" smtClean="0">
                <a:solidFill>
                  <a:schemeClr val="bg1"/>
                </a:solidFill>
                <a:latin typeface="Times New Roman" pitchFamily="18" charset="0"/>
                <a:cs typeface="Times New Roman" pitchFamily="18" charset="0"/>
              </a:rPr>
              <a:t> твердых бытовых отходов (картон, бумага) направлялась на переработку Все гидротехнические сооружения на территории городского округа имеют собственников.</a:t>
            </a:r>
            <a:endParaRPr lang="ru-RU" dirty="0" smtClean="0">
              <a:latin typeface="Arial"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D081AB1F-168D-434C-B378-7FA9A5130035}" type="slidenum">
              <a:rPr lang="ru-RU" smtClean="0"/>
              <a:pPr>
                <a:defRPr/>
              </a:pPr>
              <a:t>94</a:t>
            </a:fld>
            <a:endParaRPr lang="ru-RU"/>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Образ слайда 1"/>
          <p:cNvSpPr>
            <a:spLocks noGrp="1" noRot="1" noChangeAspect="1"/>
          </p:cNvSpPr>
          <p:nvPr>
            <p:ph type="sldImg"/>
          </p:nvPr>
        </p:nvSpPr>
        <p:spPr>
          <a:ln/>
        </p:spPr>
      </p:sp>
      <p:sp>
        <p:nvSpPr>
          <p:cNvPr id="204802" name="Заметки 2"/>
          <p:cNvSpPr>
            <a:spLocks noGrp="1"/>
          </p:cNvSpPr>
          <p:nvPr>
            <p:ph type="body" idx="1"/>
          </p:nvPr>
        </p:nvSpPr>
        <p:spPr>
          <a:noFill/>
          <a:ln/>
        </p:spPr>
        <p:txBody>
          <a:bodyPr/>
          <a:lstStyle/>
          <a:p>
            <a:r>
              <a:rPr lang="ru-RU" dirty="0" smtClean="0">
                <a:latin typeface="Arial" charset="0"/>
              </a:rPr>
              <a:t>Финансирование программы в 2014 году составило 800 тыс..руб. </a:t>
            </a:r>
            <a:r>
              <a:rPr lang="ru-RU" dirty="0" smtClean="0">
                <a:solidFill>
                  <a:schemeClr val="bg1"/>
                </a:solidFill>
                <a:latin typeface="Times New Roman" pitchFamily="18" charset="0"/>
                <a:cs typeface="Times New Roman" pitchFamily="18" charset="0"/>
              </a:rPr>
              <a:t>В рамках мероприятий программы для оценки воздействия на окружающую среду проводится ежегодный мониторинг полигона ТБО. В 2014 году оздоровлено 40 детей или 8% от числа детей, состоящих на диспансерном учете (481 чел.).</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8EDA861B-E15C-4E1D-92EB-0CA039C0C1D6}" type="slidenum">
              <a:rPr lang="ru-RU" smtClean="0"/>
              <a:pPr>
                <a:defRPr/>
              </a:pPr>
              <a:t>95</a:t>
            </a:fld>
            <a:endParaRPr lang="ru-RU"/>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Образ слайда 1"/>
          <p:cNvSpPr>
            <a:spLocks noGrp="1" noRot="1" noChangeAspect="1"/>
          </p:cNvSpPr>
          <p:nvPr>
            <p:ph type="sldImg"/>
          </p:nvPr>
        </p:nvSpPr>
        <p:spPr>
          <a:ln/>
        </p:spPr>
      </p:sp>
      <p:sp>
        <p:nvSpPr>
          <p:cNvPr id="206850" name="Заметки 2"/>
          <p:cNvSpPr>
            <a:spLocks noGrp="1"/>
          </p:cNvSpPr>
          <p:nvPr>
            <p:ph type="body" idx="1"/>
          </p:nvPr>
        </p:nvSpPr>
        <p:spPr>
          <a:noFill/>
          <a:ln/>
        </p:spPr>
        <p:txBody>
          <a:bodyPr/>
          <a:lstStyle/>
          <a:p>
            <a:r>
              <a:rPr lang="ru-RU" dirty="0" smtClean="0">
                <a:latin typeface="Arial" charset="0"/>
              </a:rPr>
              <a:t>Предлагаю Вашему вниманию </a:t>
            </a:r>
            <a:r>
              <a:rPr lang="ru-RU" dirty="0" err="1" smtClean="0">
                <a:latin typeface="Arial" charset="0"/>
              </a:rPr>
              <a:t>фотоотчет</a:t>
            </a:r>
            <a:r>
              <a:rPr lang="ru-RU" dirty="0" smtClean="0">
                <a:latin typeface="Arial" charset="0"/>
              </a:rPr>
              <a:t>. Борьба с несанкционированными свалками- одна из приоритетных задач администрации. За 2014 год из лесных массивов городского округа вывезено 670 </a:t>
            </a:r>
            <a:r>
              <a:rPr lang="ru-RU" dirty="0" err="1" smtClean="0">
                <a:latin typeface="Arial" charset="0"/>
              </a:rPr>
              <a:t>тн</a:t>
            </a:r>
            <a:r>
              <a:rPr lang="ru-RU" dirty="0" smtClean="0">
                <a:latin typeface="Arial" charset="0"/>
              </a:rPr>
              <a:t> несанкционированного мусора.</a:t>
            </a:r>
          </a:p>
        </p:txBody>
      </p:sp>
      <p:sp>
        <p:nvSpPr>
          <p:cNvPr id="4" name="Номер слайда 3"/>
          <p:cNvSpPr>
            <a:spLocks noGrp="1"/>
          </p:cNvSpPr>
          <p:nvPr>
            <p:ph type="sldNum" sz="quarter" idx="5"/>
          </p:nvPr>
        </p:nvSpPr>
        <p:spPr/>
        <p:txBody>
          <a:bodyPr/>
          <a:lstStyle/>
          <a:p>
            <a:pPr>
              <a:defRPr/>
            </a:pPr>
            <a:fld id="{2EE5D788-8347-4B1D-97C7-67F585B8DB28}" type="slidenum">
              <a:rPr lang="ru-RU" smtClean="0"/>
              <a:pPr>
                <a:defRPr/>
              </a:pPr>
              <a:t>96</a:t>
            </a:fld>
            <a:endParaRPr lang="ru-R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Образ слайда 1"/>
          <p:cNvSpPr>
            <a:spLocks noGrp="1" noRot="1" noChangeAspect="1"/>
          </p:cNvSpPr>
          <p:nvPr>
            <p:ph type="sldImg"/>
          </p:nvPr>
        </p:nvSpPr>
        <p:spPr>
          <a:ln/>
        </p:spPr>
      </p:sp>
      <p:sp>
        <p:nvSpPr>
          <p:cNvPr id="208898" name="Заметки 2"/>
          <p:cNvSpPr>
            <a:spLocks noGrp="1"/>
          </p:cNvSpPr>
          <p:nvPr>
            <p:ph type="body" idx="1"/>
          </p:nvPr>
        </p:nvSpPr>
        <p:spPr>
          <a:noFill/>
          <a:ln/>
        </p:spPr>
        <p:txBody>
          <a:bodyPr/>
          <a:lstStyle/>
          <a:p>
            <a:r>
              <a:rPr lang="ru-RU" sz="1800" dirty="0" smtClean="0">
                <a:solidFill>
                  <a:schemeClr val="bg1"/>
                </a:solidFill>
                <a:latin typeface="Times New Roman" pitchFamily="18" charset="0"/>
                <a:cs typeface="Times New Roman" pitchFamily="18" charset="0"/>
              </a:rPr>
              <a:t>  Это в рамках программы производилась</a:t>
            </a:r>
            <a:r>
              <a:rPr lang="ru-RU" sz="1800" baseline="0" dirty="0" smtClean="0">
                <a:solidFill>
                  <a:schemeClr val="bg1"/>
                </a:solidFill>
                <a:latin typeface="Times New Roman" pitchFamily="18" charset="0"/>
                <a:cs typeface="Times New Roman" pitchFamily="18" charset="0"/>
              </a:rPr>
              <a:t> посадка кленов напротив центральной библиотеки.</a:t>
            </a:r>
            <a:endParaRPr lang="ru-RU" sz="1800" dirty="0" smtClean="0">
              <a:latin typeface="Arial" charset="0"/>
            </a:endParaRPr>
          </a:p>
        </p:txBody>
      </p:sp>
      <p:sp>
        <p:nvSpPr>
          <p:cNvPr id="4" name="Номер слайда 3"/>
          <p:cNvSpPr>
            <a:spLocks noGrp="1"/>
          </p:cNvSpPr>
          <p:nvPr>
            <p:ph type="sldNum" sz="quarter" idx="5"/>
          </p:nvPr>
        </p:nvSpPr>
        <p:spPr/>
        <p:txBody>
          <a:bodyPr/>
          <a:lstStyle/>
          <a:p>
            <a:pPr>
              <a:defRPr/>
            </a:pPr>
            <a:fld id="{4B01142D-6057-4566-874D-4A611F7089C3}" type="slidenum">
              <a:rPr lang="ru-RU" smtClean="0"/>
              <a:pPr>
                <a:defRPr/>
              </a:pPr>
              <a:t>97</a:t>
            </a:fld>
            <a:endParaRPr lang="ru-RU"/>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Образ слайда 1"/>
          <p:cNvSpPr>
            <a:spLocks noGrp="1" noRot="1" noChangeAspect="1"/>
          </p:cNvSpPr>
          <p:nvPr>
            <p:ph type="sldImg"/>
          </p:nvPr>
        </p:nvSpPr>
        <p:spPr>
          <a:ln/>
        </p:spPr>
      </p:sp>
      <p:sp>
        <p:nvSpPr>
          <p:cNvPr id="210946" name="Заметки 2"/>
          <p:cNvSpPr>
            <a:spLocks noGrp="1"/>
          </p:cNvSpPr>
          <p:nvPr>
            <p:ph type="body" idx="1"/>
          </p:nvPr>
        </p:nvSpPr>
        <p:spPr>
          <a:noFill/>
          <a:ln/>
        </p:spPr>
        <p:txBody>
          <a:bodyPr/>
          <a:lstStyle/>
          <a:p>
            <a:r>
              <a:rPr lang="ru-RU" dirty="0" smtClean="0">
                <a:latin typeface="Arial" charset="0"/>
              </a:rPr>
              <a:t>Муниципальная программа «Энергосбережение и повышение энергетической эффективности»</a:t>
            </a:r>
            <a:r>
              <a:rPr lang="ru-RU" dirty="0" smtClean="0">
                <a:solidFill>
                  <a:schemeClr val="bg1"/>
                </a:solidFill>
                <a:latin typeface="Times New Roman" pitchFamily="18" charset="0"/>
                <a:cs typeface="Times New Roman" pitchFamily="18" charset="0"/>
              </a:rPr>
              <a:t> Основными целями Программы являются повышение энергетической эффективности, создание условий для перевода экономики и бюджетной сферы муниципального образования на энергосберегающий путь развития.</a:t>
            </a: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CEB175F8-6D3F-46A9-827D-61349FADB41C}" type="slidenum">
              <a:rPr lang="ru-RU" smtClean="0"/>
              <a:pPr>
                <a:defRPr/>
              </a:pPr>
              <a:t>98</a:t>
            </a:fld>
            <a:endParaRPr lang="ru-RU"/>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Образ слайда 1"/>
          <p:cNvSpPr>
            <a:spLocks noGrp="1" noRot="1" noChangeAspect="1"/>
          </p:cNvSpPr>
          <p:nvPr>
            <p:ph type="sldImg"/>
          </p:nvPr>
        </p:nvSpPr>
        <p:spPr>
          <a:ln/>
        </p:spPr>
      </p:sp>
      <p:sp>
        <p:nvSpPr>
          <p:cNvPr id="212994" name="Заметки 2"/>
          <p:cNvSpPr>
            <a:spLocks noGrp="1"/>
          </p:cNvSpPr>
          <p:nvPr>
            <p:ph type="body" idx="1"/>
          </p:nvPr>
        </p:nvSpPr>
        <p:spPr>
          <a:noFill/>
          <a:ln/>
        </p:spPr>
        <p:txBody>
          <a:bodyPr/>
          <a:lstStyle/>
          <a:p>
            <a:r>
              <a:rPr lang="ru-RU" dirty="0" smtClean="0">
                <a:latin typeface="Arial" charset="0"/>
              </a:rPr>
              <a:t>В рамках мероприятий программ в муниципальных квартирах установлены 119 индивидуальных приборов учета электрической энергии и 44 прибора  учета холодного и горячего водоснабжения. Сегодня установка прибора учета – не метод сбережения, а стимул к рациональному использованию ресурсов. </a:t>
            </a:r>
            <a:r>
              <a:rPr lang="ru-RU" sz="1600" dirty="0" smtClean="0">
                <a:latin typeface="Arial" charset="0"/>
              </a:rPr>
              <a:t> За счет установки 237 светодиодных светильников в 2014 году на 160,0 тыс. кВт/час сократились затраты на наружное уличное освещение дорог.</a:t>
            </a:r>
            <a:endParaRPr lang="ru-RU" sz="1600" dirty="0" smtClean="0">
              <a:solidFill>
                <a:schemeClr val="bg1"/>
              </a:solidFill>
              <a:latin typeface="Times New Roman" pitchFamily="18" charset="0"/>
              <a:cs typeface="Times New Roman" pitchFamily="18" charset="0"/>
            </a:endParaRPr>
          </a:p>
          <a:p>
            <a:endParaRPr lang="ru-RU" dirty="0" smtClean="0">
              <a:latin typeface="Arial" charset="0"/>
            </a:endParaRPr>
          </a:p>
          <a:p>
            <a:endParaRPr lang="ru-RU" dirty="0" smtClean="0">
              <a:latin typeface="Arial" charset="0"/>
            </a:endParaRPr>
          </a:p>
        </p:txBody>
      </p:sp>
      <p:sp>
        <p:nvSpPr>
          <p:cNvPr id="4" name="Номер слайда 3"/>
          <p:cNvSpPr>
            <a:spLocks noGrp="1"/>
          </p:cNvSpPr>
          <p:nvPr>
            <p:ph type="sldNum" sz="quarter" idx="5"/>
          </p:nvPr>
        </p:nvSpPr>
        <p:spPr/>
        <p:txBody>
          <a:bodyPr/>
          <a:lstStyle/>
          <a:p>
            <a:pPr>
              <a:defRPr/>
            </a:pPr>
            <a:fld id="{93AC108C-8F80-4132-9C04-78CBED0283D7}" type="slidenum">
              <a:rPr lang="ru-RU" smtClean="0"/>
              <a:pPr>
                <a:defRPr/>
              </a:pPr>
              <a:t>99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endParaRPr lang="ru-RU"/>
          </a:p>
        </p:txBody>
      </p:sp>
      <p:sp>
        <p:nvSpPr>
          <p:cNvPr id="5" name="Нижний колонтитул 18"/>
          <p:cNvSpPr>
            <a:spLocks noGrp="1"/>
          </p:cNvSpPr>
          <p:nvPr>
            <p:ph type="ftr" sz="quarter" idx="11"/>
          </p:nvPr>
        </p:nvSpPr>
        <p:spPr/>
        <p:txBody>
          <a:bodyPr/>
          <a:lstStyle>
            <a:lvl1pPr>
              <a:defRPr/>
            </a:lvl1pPr>
          </a:lstStyle>
          <a:p>
            <a:pPr>
              <a:defRPr/>
            </a:pPr>
            <a:endParaRPr lang="ru-RU"/>
          </a:p>
        </p:txBody>
      </p:sp>
      <p:sp>
        <p:nvSpPr>
          <p:cNvPr id="6" name="Номер слайда 26"/>
          <p:cNvSpPr>
            <a:spLocks noGrp="1"/>
          </p:cNvSpPr>
          <p:nvPr>
            <p:ph type="sldNum" sz="quarter" idx="12"/>
          </p:nvPr>
        </p:nvSpPr>
        <p:spPr/>
        <p:txBody>
          <a:bodyPr/>
          <a:lstStyle>
            <a:lvl1pPr>
              <a:defRPr/>
            </a:lvl1pPr>
          </a:lstStyle>
          <a:p>
            <a:pPr>
              <a:defRPr/>
            </a:pPr>
            <a:fld id="{89175914-5C70-4DDD-9031-71D777C97A40}"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C282E7CA-7D85-42DE-8DA2-0E3A0D61868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02DDC768-7F2D-4378-BD70-09C768FE05FD}"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00200"/>
            <a:ext cx="4038600" cy="4525963"/>
          </a:xfrm>
        </p:spPr>
        <p:txBody>
          <a:bodyPr>
            <a:normAutofit/>
          </a:bodyPr>
          <a:lstStyle/>
          <a:p>
            <a:pPr lvl="0"/>
            <a:r>
              <a:rPr lang="ru-RU" noProof="0" smtClean="0"/>
              <a:t>Вставка клипа</a:t>
            </a:r>
            <a:endParaRPr lang="ru-RU" noProof="0"/>
          </a:p>
        </p:txBody>
      </p:sp>
      <p:sp>
        <p:nvSpPr>
          <p:cNvPr id="5" name="Дата 4"/>
          <p:cNvSpPr>
            <a:spLocks noGrp="1"/>
          </p:cNvSpPr>
          <p:nvPr>
            <p:ph type="dt" sz="half" idx="10"/>
          </p:nvPr>
        </p:nvSpPr>
        <p:spPr/>
        <p:txBody>
          <a:bodyPr/>
          <a:lstStyle>
            <a:lvl1pPr>
              <a:defRPr/>
            </a:lvl1pPr>
          </a:lstStyle>
          <a:p>
            <a:pPr>
              <a:defRPr/>
            </a:pPr>
            <a:fld id="{09CE60A6-6A76-401B-9313-0DC9A2C36E0C}" type="datetime1">
              <a:rPr lang="en-US"/>
              <a:pPr>
                <a:defRPr/>
              </a:pPr>
              <a:t>5/18/2015</a:t>
            </a:fld>
            <a:endParaRPr lang="en-US"/>
          </a:p>
        </p:txBody>
      </p:sp>
      <p:sp>
        <p:nvSpPr>
          <p:cNvPr id="6" name="Нижний колонтитул 5"/>
          <p:cNvSpPr>
            <a:spLocks noGrp="1"/>
          </p:cNvSpPr>
          <p:nvPr>
            <p:ph type="ftr" sz="quarter" idx="11"/>
          </p:nvPr>
        </p:nvSpPr>
        <p:spPr>
          <a:xfrm>
            <a:off x="3124200" y="6356350"/>
            <a:ext cx="2895600"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356350"/>
            <a:ext cx="2133600" cy="365125"/>
          </a:xfrm>
        </p:spPr>
        <p:txBody>
          <a:bodyPr/>
          <a:lstStyle>
            <a:lvl1pPr>
              <a:defRPr/>
            </a:lvl1pPr>
          </a:lstStyle>
          <a:p>
            <a:pPr>
              <a:defRPr/>
            </a:pPr>
            <a:fld id="{600C2678-A9B4-41D0-B259-A67B7738457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DC5BFE31-9218-4EC3-9777-3228D603C4E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A3494E2-B22E-4499-BA99-2F6A7F04EF4F}"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589F7C52-CD41-4AF6-81A2-5634602CF8C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03234FA0-3F2B-4DAB-85E6-9CA96E8F9C4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7D098545-FA7B-497F-BB87-C8304A0A626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02315F29-9DC8-43D1-849C-B4C2469D394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86F86E7E-D18D-48E2-93CD-CDAF63EDFA4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27B381F9-4C15-4EF4-9652-E0675663769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DA55589E-FEA4-495E-ABBF-2537BA59343C}" type="slidenum">
              <a:rPr lang="ru-RU"/>
              <a:pPr>
                <a:defRPr/>
              </a:pPr>
              <a:t>‹#›</a:t>
            </a:fld>
            <a:endParaRPr lang="ru-RU"/>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712" r:id="rId1"/>
    <p:sldLayoutId id="2147483711" r:id="rId2"/>
    <p:sldLayoutId id="2147483713" r:id="rId3"/>
    <p:sldLayoutId id="2147483710" r:id="rId4"/>
    <p:sldLayoutId id="2147483709" r:id="rId5"/>
    <p:sldLayoutId id="2147483708" r:id="rId6"/>
    <p:sldLayoutId id="2147483707" r:id="rId7"/>
    <p:sldLayoutId id="2147483706" r:id="rId8"/>
    <p:sldLayoutId id="2147483714" r:id="rId9"/>
    <p:sldLayoutId id="2147483705" r:id="rId10"/>
    <p:sldLayoutId id="2147483704" r:id="rId11"/>
    <p:sldLayoutId id="2147483715" r:id="rId12"/>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_____Microsoft_Office_Excel_97-20039.xls"/></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_____Microsoft_Office_Excel_97-200320.xls"/></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10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oleObject" Target="../embeddings/_____Microsoft_Office_Excel_97-200311.xls"/><Relationship Id="rId4" Type="http://schemas.openxmlformats.org/officeDocument/2006/relationships/oleObject" Target="../embeddings/_____Microsoft_Office_Excel_97-200310.xls"/></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6.xml"/><Relationship Id="rId1" Type="http://schemas.openxmlformats.org/officeDocument/2006/relationships/slideLayout" Target="../slideLayouts/slideLayout4.xml"/><Relationship Id="rId5" Type="http://schemas.openxmlformats.org/officeDocument/2006/relationships/image" Target="../media/image134.jpeg"/><Relationship Id="rId4" Type="http://schemas.openxmlformats.org/officeDocument/2006/relationships/image" Target="../media/image133.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oleObject" Target="../embeddings/_____Microsoft_Office_Excel_97-200313.xls"/><Relationship Id="rId4" Type="http://schemas.openxmlformats.org/officeDocument/2006/relationships/oleObject" Target="../embeddings/_____Microsoft_Office_Excel_97-200312.xls"/></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_____Microsoft_Office_Excel_97-20033.xls"/><Relationship Id="rId5" Type="http://schemas.openxmlformats.org/officeDocument/2006/relationships/oleObject" Target="../embeddings/_____Microsoft_Office_Excel_97-20032.xls"/><Relationship Id="rId4" Type="http://schemas.openxmlformats.org/officeDocument/2006/relationships/oleObject" Target="../embeddings/_____Microsoft_Office_Excel_97-20031.xls"/></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_____Microsoft_Office_Excel_97-20035.xls"/><Relationship Id="rId4" Type="http://schemas.openxmlformats.org/officeDocument/2006/relationships/oleObject" Target="../embeddings/_____Microsoft_Office_Excel_97-20034.xls"/></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_____Microsoft_Office_Excel_97-200314.xls"/></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_____Microsoft_Office_Excel_97-200316.xls"/><Relationship Id="rId4" Type="http://schemas.openxmlformats.org/officeDocument/2006/relationships/oleObject" Target="../embeddings/_____Microsoft_Office_Excel_97-200315.xls"/></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_____Microsoft_Office_Excel_97-200317.xls"/><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_____Microsoft_Office_Excel_97-20036.xls"/></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oleObject" Target="../embeddings/_____Microsoft_Office_Excel_97-200319.xls"/><Relationship Id="rId4" Type="http://schemas.openxmlformats.org/officeDocument/2006/relationships/oleObject" Target="../embeddings/_____Microsoft_Office_Excel_97-200318.xls"/></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_____Microsoft_Office_Excel_97-20037.xls"/></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_____Microsoft_Office_Excel_97-20038.xls"/></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pic>
        <p:nvPicPr>
          <p:cNvPr id="15362" name="Picture 1"/>
          <p:cNvPicPr>
            <a:picLocks noChangeAspect="1" noChangeArrowheads="1"/>
          </p:cNvPicPr>
          <p:nvPr/>
        </p:nvPicPr>
        <p:blipFill>
          <a:blip r:embed="rId3" cstate="print"/>
          <a:srcRect/>
          <a:stretch>
            <a:fillRect/>
          </a:stretch>
        </p:blipFill>
        <p:spPr bwMode="auto">
          <a:xfrm>
            <a:off x="285720" y="285728"/>
            <a:ext cx="1571636" cy="2143140"/>
          </a:xfrm>
          <a:prstGeom prst="rect">
            <a:avLst/>
          </a:prstGeom>
          <a:noFill/>
          <a:ln w="9525">
            <a:noFill/>
            <a:miter lim="800000"/>
            <a:headEnd/>
            <a:tailEnd/>
          </a:ln>
        </p:spPr>
      </p:pic>
      <p:sp>
        <p:nvSpPr>
          <p:cNvPr id="108547" name="Rectangle 3"/>
          <p:cNvSpPr>
            <a:spLocks noChangeArrowheads="1"/>
          </p:cNvSpPr>
          <p:nvPr/>
        </p:nvSpPr>
        <p:spPr bwMode="auto">
          <a:xfrm>
            <a:off x="785813" y="-4138613"/>
            <a:ext cx="7977187" cy="9094788"/>
          </a:xfrm>
          <a:prstGeom prst="rect">
            <a:avLst/>
          </a:prstGeom>
          <a:noFill/>
          <a:ln w="9525">
            <a:noFill/>
            <a:miter lim="800000"/>
            <a:headEnd/>
            <a:tailEnd/>
          </a:ln>
          <a:effectLst/>
        </p:spPr>
        <p:txBody>
          <a:bodyPr anchor="ctr">
            <a:spAutoFit/>
          </a:bodyPr>
          <a:lstStyle/>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ctr">
              <a:tabLst>
                <a:tab pos="1216025" algn="l"/>
                <a:tab pos="2157413" algn="l"/>
                <a:tab pos="3667125" algn="l"/>
                <a:tab pos="3995738" algn="l"/>
                <a:tab pos="5114925" algn="l"/>
              </a:tabLst>
            </a:pPr>
            <a:endParaRPr lang="ru-RU" sz="4400" b="1">
              <a:cs typeface="Times New Roman" pitchFamily="18" charset="0"/>
            </a:endParaRPr>
          </a:p>
          <a:p>
            <a:pPr indent="447675" algn="ctr">
              <a:tabLst>
                <a:tab pos="1216025" algn="l"/>
                <a:tab pos="2157413" algn="l"/>
                <a:tab pos="3667125" algn="l"/>
                <a:tab pos="3995738" algn="l"/>
                <a:tab pos="5114925" algn="l"/>
              </a:tabLst>
            </a:pPr>
            <a:r>
              <a:rPr lang="ru-RU" sz="2700" b="1">
                <a:solidFill>
                  <a:srgbClr val="0B5395"/>
                </a:solidFill>
                <a:latin typeface="Times New Roman" pitchFamily="18" charset="0"/>
                <a:cs typeface="Times New Roman" pitchFamily="18" charset="0"/>
              </a:rPr>
              <a:t>ОТЧЕТ </a:t>
            </a:r>
          </a:p>
          <a:p>
            <a:pPr indent="447675" algn="ctr">
              <a:tabLst>
                <a:tab pos="1216025" algn="l"/>
                <a:tab pos="2157413" algn="l"/>
                <a:tab pos="3667125" algn="l"/>
                <a:tab pos="3995738" algn="l"/>
                <a:tab pos="5114925" algn="l"/>
              </a:tabLst>
            </a:pPr>
            <a:r>
              <a:rPr lang="ru-RU" sz="2700" b="1">
                <a:solidFill>
                  <a:srgbClr val="0B5395"/>
                </a:solidFill>
                <a:latin typeface="Times New Roman" pitchFamily="18" charset="0"/>
                <a:cs typeface="Times New Roman" pitchFamily="18" charset="0"/>
              </a:rPr>
              <a:t>о работе администрации </a:t>
            </a:r>
          </a:p>
          <a:p>
            <a:pPr indent="447675" algn="ctr">
              <a:tabLst>
                <a:tab pos="1216025" algn="l"/>
                <a:tab pos="2157413" algn="l"/>
                <a:tab pos="3667125" algn="l"/>
                <a:tab pos="3995738" algn="l"/>
                <a:tab pos="5114925" algn="l"/>
              </a:tabLst>
            </a:pPr>
            <a:r>
              <a:rPr lang="ru-RU" sz="2700" b="1">
                <a:solidFill>
                  <a:srgbClr val="0B5395"/>
                </a:solidFill>
                <a:latin typeface="Times New Roman" pitchFamily="18" charset="0"/>
                <a:cs typeface="Times New Roman" pitchFamily="18" charset="0"/>
              </a:rPr>
              <a:t>городского округа «Город Губаха» </a:t>
            </a:r>
          </a:p>
          <a:p>
            <a:pPr indent="447675" algn="ctr">
              <a:tabLst>
                <a:tab pos="1216025" algn="l"/>
                <a:tab pos="2157413" algn="l"/>
                <a:tab pos="3667125" algn="l"/>
                <a:tab pos="3995738" algn="l"/>
                <a:tab pos="5114925" algn="l"/>
              </a:tabLst>
            </a:pPr>
            <a:r>
              <a:rPr lang="ru-RU" sz="2700" b="1">
                <a:solidFill>
                  <a:srgbClr val="0B5395"/>
                </a:solidFill>
                <a:latin typeface="Times New Roman" pitchFamily="18" charset="0"/>
                <a:cs typeface="Times New Roman" pitchFamily="18" charset="0"/>
              </a:rPr>
              <a:t>за 2014 год</a:t>
            </a:r>
          </a:p>
          <a:p>
            <a:pPr indent="447675" algn="ctr" eaLnBrk="0" hangingPunct="0">
              <a:tabLst>
                <a:tab pos="1216025" algn="l"/>
                <a:tab pos="2157413" algn="l"/>
                <a:tab pos="3667125" algn="l"/>
                <a:tab pos="3995738" algn="l"/>
                <a:tab pos="5114925" algn="l"/>
              </a:tabLst>
            </a:pPr>
            <a:endParaRPr lang="ru-RU" sz="2400" b="1">
              <a:solidFill>
                <a:srgbClr val="000000"/>
              </a:solidFill>
            </a:endParaRPr>
          </a:p>
          <a:p>
            <a:pPr indent="447675" algn="ctr" eaLnBrk="0" hangingPunct="0">
              <a:tabLst>
                <a:tab pos="1216025" algn="l"/>
                <a:tab pos="2157413" algn="l"/>
                <a:tab pos="3667125" algn="l"/>
                <a:tab pos="3995738" algn="l"/>
                <a:tab pos="5114925" algn="l"/>
              </a:tabLst>
            </a:pPr>
            <a:endParaRPr lang="ru-RU" sz="900"/>
          </a:p>
        </p:txBody>
      </p:sp>
      <p:sp>
        <p:nvSpPr>
          <p:cNvPr id="5" name="Прямоугольник 4"/>
          <p:cNvSpPr/>
          <p:nvPr/>
        </p:nvSpPr>
        <p:spPr>
          <a:xfrm>
            <a:off x="2057400" y="5257800"/>
            <a:ext cx="4572000" cy="708025"/>
          </a:xfrm>
          <a:prstGeom prst="rect">
            <a:avLst/>
          </a:prstGeom>
        </p:spPr>
        <p:txBody>
          <a:bodyPr>
            <a:spAutoFit/>
          </a:bodyPr>
          <a:lstStyle/>
          <a:p>
            <a:pPr>
              <a:defRPr/>
            </a:pPr>
            <a:r>
              <a:rPr lang="ru-RU" b="1" dirty="0">
                <a:solidFill>
                  <a:schemeClr val="accent1">
                    <a:lumMod val="75000"/>
                  </a:schemeClr>
                </a:solidFill>
                <a:cs typeface="Times New Roman" pitchFamily="18" charset="0"/>
              </a:rPr>
              <a:t>Докладчик:</a:t>
            </a:r>
            <a:r>
              <a:rPr lang="ru-RU" dirty="0">
                <a:solidFill>
                  <a:schemeClr val="accent1">
                    <a:lumMod val="75000"/>
                  </a:schemeClr>
                </a:solidFill>
                <a:cs typeface="Times New Roman" pitchFamily="18" charset="0"/>
              </a:rPr>
              <a:t> глава администрации</a:t>
            </a:r>
          </a:p>
          <a:p>
            <a:pPr>
              <a:defRPr/>
            </a:pPr>
            <a:r>
              <a:rPr lang="ru-RU" dirty="0">
                <a:solidFill>
                  <a:schemeClr val="accent1">
                    <a:lumMod val="75000"/>
                  </a:schemeClr>
                </a:solidFill>
                <a:cs typeface="Times New Roman" pitchFamily="18" charset="0"/>
              </a:rPr>
              <a:t>Николай Владимирович </a:t>
            </a:r>
            <a:r>
              <a:rPr lang="ru-RU" dirty="0" err="1">
                <a:solidFill>
                  <a:schemeClr val="accent1">
                    <a:lumMod val="75000"/>
                  </a:schemeClr>
                </a:solidFill>
                <a:cs typeface="Times New Roman" pitchFamily="18" charset="0"/>
              </a:rPr>
              <a:t>Лазейкин</a:t>
            </a:r>
            <a:endParaRPr lang="ru-RU"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09600"/>
            <a:ext cx="8229600" cy="604838"/>
          </a:xfrm>
        </p:spPr>
        <p:txBody>
          <a:bodyPr>
            <a:normAutofit fontScale="90000"/>
          </a:bodyPr>
          <a:lstStyle/>
          <a:p>
            <a:pPr algn="ctr" fontAlgn="auto">
              <a:spcAft>
                <a:spcPts val="0"/>
              </a:spcAft>
              <a:defRPr/>
            </a:pPr>
            <a:r>
              <a:rPr lang="ru-RU" sz="3600" b="1" dirty="0" smtClean="0">
                <a:solidFill>
                  <a:schemeClr val="accent1">
                    <a:lumMod val="75000"/>
                  </a:schemeClr>
                </a:solidFill>
                <a:latin typeface="Times New Roman" pitchFamily="18" charset="0"/>
                <a:cs typeface="Times New Roman" pitchFamily="18" charset="0"/>
              </a:rPr>
              <a:t/>
            </a:r>
            <a:br>
              <a:rPr lang="ru-RU" sz="3600" b="1" dirty="0" smtClean="0">
                <a:solidFill>
                  <a:schemeClr val="accent1">
                    <a:lumMod val="75000"/>
                  </a:schemeClr>
                </a:solidFill>
                <a:latin typeface="Times New Roman" pitchFamily="18" charset="0"/>
                <a:cs typeface="Times New Roman" pitchFamily="18" charset="0"/>
              </a:rPr>
            </a:br>
            <a:r>
              <a:rPr lang="ru-RU" sz="3000" b="1" dirty="0" smtClean="0">
                <a:solidFill>
                  <a:schemeClr val="accent1">
                    <a:lumMod val="75000"/>
                  </a:schemeClr>
                </a:solidFill>
                <a:latin typeface="Times New Roman" pitchFamily="18" charset="0"/>
                <a:cs typeface="Times New Roman" pitchFamily="18" charset="0"/>
              </a:rPr>
              <a:t>Среднемесячная заработная плата, руб.</a:t>
            </a:r>
            <a:endParaRPr lang="ru-RU" sz="3000" b="1" dirty="0">
              <a:solidFill>
                <a:schemeClr val="accent1">
                  <a:lumMod val="75000"/>
                </a:schemeClr>
              </a:solidFill>
              <a:latin typeface="Times New Roman" pitchFamily="18" charset="0"/>
              <a:cs typeface="Times New Roman" pitchFamily="18" charset="0"/>
            </a:endParaRPr>
          </a:p>
        </p:txBody>
      </p:sp>
      <p:graphicFrame>
        <p:nvGraphicFramePr>
          <p:cNvPr id="35842" name="Содержимое 4"/>
          <p:cNvGraphicFramePr>
            <a:graphicFrameLocks noGrp="1"/>
          </p:cNvGraphicFramePr>
          <p:nvPr>
            <p:ph idx="1"/>
          </p:nvPr>
        </p:nvGraphicFramePr>
        <p:xfrm>
          <a:off x="406400" y="1884363"/>
          <a:ext cx="8331200" cy="4491037"/>
        </p:xfrm>
        <a:graphic>
          <a:graphicData uri="http://schemas.openxmlformats.org/presentationml/2006/ole">
            <p:oleObj spid="_x0000_s35842" r:id="rId4" imgW="8327858" imgH="4493141" progId="Excel.Sheet.8">
              <p:embed/>
            </p:oleObj>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500063"/>
            <a:ext cx="8382000" cy="11430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«Энергосбережение и повышении энергетической эффективности»</a:t>
            </a:r>
            <a:r>
              <a:rPr lang="ru-RU" sz="2700" b="1" u="sng" dirty="0" smtClean="0">
                <a:solidFill>
                  <a:schemeClr val="accent1">
                    <a:lumMod val="75000"/>
                  </a:schemeClr>
                </a:solidFill>
                <a:latin typeface="Times New Roman" pitchFamily="18" charset="0"/>
                <a:cs typeface="Times New Roman" pitchFamily="18" charset="0"/>
              </a:rPr>
              <a:t> </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214018" name="Содержимое 4"/>
          <p:cNvGraphicFramePr>
            <a:graphicFrameLocks noGrp="1"/>
          </p:cNvGraphicFramePr>
          <p:nvPr>
            <p:ph idx="1"/>
          </p:nvPr>
        </p:nvGraphicFramePr>
        <p:xfrm>
          <a:off x="642938" y="2008188"/>
          <a:ext cx="8331200" cy="4332287"/>
        </p:xfrm>
        <a:graphic>
          <a:graphicData uri="http://schemas.openxmlformats.org/presentationml/2006/ole">
            <p:oleObj spid="_x0000_s214018" name="Worksheet" r:id="rId4" imgW="8334257" imgH="4334003" progId="Excel.Sheet.8">
              <p:embed/>
            </p:oleObj>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795338"/>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«Энергосбережение и повышении энергетической эффективности»</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357188" y="1643063"/>
          <a:ext cx="8229600" cy="3017520"/>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009636"/>
                <a:gridCol w="1104900"/>
              </a:tblGrid>
              <a:tr h="594498">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15650">
                <a:tc rowSpan="2">
                  <a:txBody>
                    <a:bodyPr/>
                    <a:lstStyle/>
                    <a:p>
                      <a:pPr algn="ctr"/>
                      <a:endParaRPr lang="ru-RU" sz="1200" dirty="0">
                        <a:latin typeface="Times New Roman" pitchFamily="18" charset="0"/>
                        <a:cs typeface="Times New Roman" pitchFamily="18" charset="0"/>
                      </a:endParaRPr>
                    </a:p>
                  </a:txBody>
                  <a:tcPr/>
                </a:tc>
                <a:tc rowSpan="2">
                  <a:txBody>
                    <a:bodyPr/>
                    <a:lstStyle/>
                    <a:p>
                      <a:pPr algn="just"/>
                      <a:r>
                        <a:rPr kumimoji="0" lang="ru-RU" sz="1200" b="1" kern="1200" dirty="0" smtClean="0">
                          <a:solidFill>
                            <a:schemeClr val="dk1"/>
                          </a:solidFill>
                          <a:latin typeface="Times New Roman" pitchFamily="18" charset="0"/>
                          <a:ea typeface="+mn-ea"/>
                          <a:cs typeface="Times New Roman" pitchFamily="18" charset="0"/>
                        </a:rPr>
                        <a:t>Муниципальная программа</a:t>
                      </a:r>
                    </a:p>
                    <a:p>
                      <a:pPr algn="just"/>
                      <a:r>
                        <a:rPr kumimoji="0" lang="ru-RU" sz="1200" b="1" kern="1200" dirty="0" smtClean="0">
                          <a:solidFill>
                            <a:schemeClr val="dk1"/>
                          </a:solidFill>
                          <a:latin typeface="Times New Roman" pitchFamily="18" charset="0"/>
                          <a:ea typeface="+mn-ea"/>
                          <a:cs typeface="Times New Roman" pitchFamily="18" charset="0"/>
                        </a:rPr>
                        <a:t>«Энергосбережение и повышении энергетической эффективности на территории городского округа «Город </a:t>
                      </a:r>
                      <a:r>
                        <a:rPr kumimoji="0" lang="ru-RU" sz="1200" b="1" kern="1200" dirty="0" err="1" smtClean="0">
                          <a:solidFill>
                            <a:schemeClr val="dk1"/>
                          </a:solidFill>
                          <a:latin typeface="Times New Roman" pitchFamily="18" charset="0"/>
                          <a:ea typeface="+mn-ea"/>
                          <a:cs typeface="Times New Roman" pitchFamily="18" charset="0"/>
                        </a:rPr>
                        <a:t>Губаха</a:t>
                      </a:r>
                      <a:r>
                        <a:rPr kumimoji="0" lang="ru-RU" sz="1200" b="1" kern="1200" dirty="0" smtClean="0">
                          <a:solidFill>
                            <a:schemeClr val="dk1"/>
                          </a:solidFill>
                          <a:latin typeface="Times New Roman" pitchFamily="18" charset="0"/>
                          <a:ea typeface="+mn-ea"/>
                          <a:cs typeface="Times New Roman" pitchFamily="18" charset="0"/>
                        </a:rPr>
                        <a:t>» на 2014-2016 годы»</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100%</a:t>
                      </a:r>
                      <a:endParaRPr lang="ru-RU" sz="110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866296">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endParaRPr lang="ru-RU" sz="1200" b="1" dirty="0" smtClean="0">
                        <a:latin typeface="Times New Roman" pitchFamily="18" charset="0"/>
                        <a:cs typeface="Times New Roman" pitchFamily="18" charset="0"/>
                      </a:endParaRPr>
                    </a:p>
                    <a:p>
                      <a:endParaRPr lang="ru-RU" sz="12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1" dirty="0" smtClean="0">
                          <a:latin typeface="Times New Roman"/>
                          <a:ea typeface="Times New Roman"/>
                          <a:cs typeface="Times New Roman"/>
                        </a:rPr>
                        <a:t>442,3</a:t>
                      </a:r>
                      <a:endParaRPr lang="ru-RU" sz="1100" b="1"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b="1" dirty="0">
                          <a:latin typeface="Times New Roman"/>
                          <a:ea typeface="Times New Roman"/>
                          <a:cs typeface="Times New Roman"/>
                        </a:rPr>
                        <a:t>442 </a:t>
                      </a:r>
                      <a:r>
                        <a:rPr lang="ru-RU" sz="1200" b="1" dirty="0" smtClean="0">
                          <a:latin typeface="Times New Roman"/>
                          <a:ea typeface="Times New Roman"/>
                          <a:cs typeface="Times New Roman"/>
                        </a:rPr>
                        <a:t>,3</a:t>
                      </a:r>
                      <a:endParaRPr lang="ru-RU" sz="1100" b="1"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b="1" dirty="0" smtClean="0">
                          <a:latin typeface="Times New Roman"/>
                          <a:ea typeface="Times New Roman"/>
                          <a:cs typeface="Times New Roman"/>
                        </a:rPr>
                        <a:t>100%</a:t>
                      </a:r>
                      <a:endParaRPr lang="ru-RU" sz="1100" b="1"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15650">
                <a:tc rowSpan="2">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pPr algn="just"/>
                      <a:r>
                        <a:rPr kumimoji="0" lang="ru-RU" sz="1200" b="0" kern="1200" dirty="0" smtClean="0">
                          <a:solidFill>
                            <a:schemeClr val="dk1"/>
                          </a:solidFill>
                          <a:latin typeface="Times New Roman" pitchFamily="18" charset="0"/>
                          <a:ea typeface="+mn-ea"/>
                          <a:cs typeface="Times New Roman" pitchFamily="18" charset="0"/>
                        </a:rPr>
                        <a:t>Подпрограмма</a:t>
                      </a:r>
                    </a:p>
                    <a:p>
                      <a:pPr algn="just"/>
                      <a:r>
                        <a:rPr kumimoji="0" lang="ru-RU" sz="1200" b="0" kern="1200" dirty="0" smtClean="0">
                          <a:solidFill>
                            <a:schemeClr val="dk1"/>
                          </a:solidFill>
                          <a:latin typeface="Times New Roman" pitchFamily="18" charset="0"/>
                          <a:ea typeface="+mn-ea"/>
                          <a:cs typeface="Times New Roman" pitchFamily="18" charset="0"/>
                        </a:rPr>
                        <a:t>Энергосбережение и повышение энергетической эффективности в жилищной сфере</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100%</a:t>
                      </a:r>
                      <a:endParaRPr lang="ru-RU" sz="110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55111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442,3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100%</a:t>
                      </a:r>
                      <a:endParaRPr lang="ru-RU" sz="110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pic>
        <p:nvPicPr>
          <p:cNvPr id="216112" name="Рисунок 5" descr="http://rst.ba-remont.ru/system/imgs/imgs/000/000/022/bigest/2.jpg"/>
          <p:cNvPicPr>
            <a:picLocks noChangeAspect="1" noChangeArrowheads="1"/>
          </p:cNvPicPr>
          <p:nvPr/>
        </p:nvPicPr>
        <p:blipFill>
          <a:blip r:embed="rId3"/>
          <a:srcRect/>
          <a:stretch>
            <a:fillRect/>
          </a:stretch>
        </p:blipFill>
        <p:spPr bwMode="auto">
          <a:xfrm>
            <a:off x="1714500" y="4786313"/>
            <a:ext cx="2397125" cy="1871662"/>
          </a:xfrm>
          <a:prstGeom prst="rect">
            <a:avLst/>
          </a:prstGeom>
          <a:noFill/>
          <a:ln w="9525">
            <a:noFill/>
            <a:miter lim="800000"/>
            <a:headEnd/>
            <a:tailEnd/>
          </a:ln>
        </p:spPr>
      </p:pic>
      <p:pic>
        <p:nvPicPr>
          <p:cNvPr id="216113" name="Рисунок 17" descr="http://childbear.ucoz.ru/_pu/10/51099813.jpg"/>
          <p:cNvPicPr>
            <a:picLocks noChangeAspect="1" noChangeArrowheads="1"/>
          </p:cNvPicPr>
          <p:nvPr/>
        </p:nvPicPr>
        <p:blipFill>
          <a:blip r:embed="rId4"/>
          <a:srcRect/>
          <a:stretch>
            <a:fillRect/>
          </a:stretch>
        </p:blipFill>
        <p:spPr bwMode="auto">
          <a:xfrm>
            <a:off x="6929438" y="4500563"/>
            <a:ext cx="1714500" cy="2122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7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dirty="0" smtClean="0">
                <a:solidFill>
                  <a:schemeClr val="accent1">
                    <a:lumMod val="75000"/>
                  </a:schemeClr>
                </a:solidFill>
                <a:effectLst/>
                <a:latin typeface="Times New Roman" pitchFamily="18" charset="0"/>
                <a:cs typeface="Times New Roman" pitchFamily="18" charset="0"/>
              </a:rPr>
            </a:br>
            <a:r>
              <a:rPr lang="ru-RU" sz="2700" dirty="0" smtClean="0">
                <a:solidFill>
                  <a:schemeClr val="accent1">
                    <a:lumMod val="75000"/>
                  </a:schemeClr>
                </a:solidFill>
                <a:effectLst/>
                <a:latin typeface="Times New Roman" pitchFamily="18" charset="0"/>
                <a:cs typeface="Times New Roman" pitchFamily="18" charset="0"/>
              </a:rPr>
              <a:t>«Управление земельными ресурсами и имуществом»</a:t>
            </a:r>
            <a:endParaRPr lang="ru-RU" sz="2700" dirty="0">
              <a:effectLst/>
            </a:endParaRPr>
          </a:p>
        </p:txBody>
      </p:sp>
      <p:sp>
        <p:nvSpPr>
          <p:cNvPr id="6" name="Текст 5"/>
          <p:cNvSpPr>
            <a:spLocks noGrp="1"/>
          </p:cNvSpPr>
          <p:nvPr>
            <p:ph type="body" idx="1"/>
          </p:nvPr>
        </p:nvSpPr>
        <p:spPr>
          <a:xfrm>
            <a:off x="530225" y="1752600"/>
            <a:ext cx="7772400" cy="4876800"/>
          </a:xfrm>
        </p:spPr>
        <p:txBody>
          <a:bodyPr>
            <a:normAutofit/>
          </a:bodyPr>
          <a:lstStyle/>
          <a:p>
            <a:pPr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Пермского края от 01.11.2013 № 1691 </a:t>
            </a:r>
          </a:p>
          <a:p>
            <a:pPr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«Об утверждении муниципальной программы </a:t>
            </a:r>
          </a:p>
          <a:p>
            <a:pPr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«Управление земельными ресурсами и имуществом на 2014-2016 годы»</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«Управление земельными ресурсами и имуществом»</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4389120"/>
        </p:xfrm>
        <a:graphic>
          <a:graphicData uri="http://schemas.openxmlformats.org/drawingml/2006/table">
            <a:tbl>
              <a:tblPr firstRow="1" bandRow="1">
                <a:tableStyleId>{5C22544A-7EE6-4342-B048-85BDC9FD1C3A}</a:tableStyleId>
              </a:tblPr>
              <a:tblGrid>
                <a:gridCol w="532788"/>
                <a:gridCol w="2514081"/>
                <a:gridCol w="1331979"/>
                <a:gridCol w="1415228"/>
                <a:gridCol w="1176557"/>
                <a:gridCol w="1287571"/>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pPr algn="just"/>
                      <a:r>
                        <a:rPr kumimoji="0" lang="ru-RU" sz="1200" kern="1200" dirty="0" smtClean="0">
                          <a:solidFill>
                            <a:schemeClr val="dk1"/>
                          </a:solidFill>
                          <a:latin typeface="Times New Roman" pitchFamily="18" charset="0"/>
                          <a:ea typeface="+mn-ea"/>
                          <a:cs typeface="Times New Roman" pitchFamily="18" charset="0"/>
                        </a:rPr>
                        <a:t>Подготовка нормативно-правовых актов органов местного самоуправления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100</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100</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nchor="ctr"/>
                </a:tc>
                <a:tc>
                  <a:txBody>
                    <a:bodyPr/>
                    <a:lstStyle/>
                    <a:p>
                      <a:pPr algn="ctr"/>
                      <a:endParaRPr lang="ru-RU" sz="1200" dirty="0">
                        <a:latin typeface="Times New Roman" pitchFamily="18" charset="0"/>
                        <a:cs typeface="Times New Roman" pitchFamily="18" charset="0"/>
                      </a:endParaRPr>
                    </a:p>
                  </a:txBody>
                  <a:tcPr anchor="ct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lgn="just"/>
                      <a:r>
                        <a:rPr kumimoji="0" lang="ru-RU" sz="1200" kern="1200" dirty="0" smtClean="0">
                          <a:solidFill>
                            <a:schemeClr val="dk1"/>
                          </a:solidFill>
                          <a:latin typeface="Times New Roman" pitchFamily="18" charset="0"/>
                          <a:ea typeface="+mn-ea"/>
                          <a:cs typeface="Times New Roman" pitchFamily="18" charset="0"/>
                        </a:rPr>
                        <a:t>Регистрация права собственности городского округа «Город </a:t>
                      </a:r>
                      <a:r>
                        <a:rPr kumimoji="0" lang="ru-RU" sz="1200" kern="1200" dirty="0" err="1" smtClean="0">
                          <a:solidFill>
                            <a:schemeClr val="dk1"/>
                          </a:solidFill>
                          <a:latin typeface="Times New Roman" pitchFamily="18" charset="0"/>
                          <a:ea typeface="+mn-ea"/>
                          <a:cs typeface="Times New Roman" pitchFamily="18" charset="0"/>
                        </a:rPr>
                        <a:t>Губаха</a:t>
                      </a:r>
                      <a:r>
                        <a:rPr kumimoji="0" lang="ru-RU" sz="1200" kern="1200" dirty="0" smtClean="0">
                          <a:solidFill>
                            <a:schemeClr val="dk1"/>
                          </a:solidFill>
                          <a:latin typeface="Times New Roman" pitchFamily="18" charset="0"/>
                          <a:ea typeface="+mn-ea"/>
                          <a:cs typeface="Times New Roman" pitchFamily="18" charset="0"/>
                        </a:rPr>
                        <a:t>» на объекты недвижимого имущества, земельные участки под объектами недвижимого имущества</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nchor="ctr"/>
                </a:tc>
                <a:tc>
                  <a:txBody>
                    <a:bodyPr/>
                    <a:lstStyle/>
                    <a:p>
                      <a:pPr algn="ctr"/>
                      <a:endParaRPr lang="ru-RU" sz="1200" dirty="0">
                        <a:latin typeface="Times New Roman" pitchFamily="18" charset="0"/>
                        <a:cs typeface="Times New Roman" pitchFamily="18" charset="0"/>
                      </a:endParaRPr>
                    </a:p>
                  </a:txBody>
                  <a:tcPr anchor="ctr"/>
                </a:tc>
              </a:tr>
              <a:tr h="279451">
                <a:tc>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lgn="just"/>
                      <a:r>
                        <a:rPr kumimoji="0" lang="ru-RU" sz="1200" kern="1200" dirty="0" smtClean="0">
                          <a:solidFill>
                            <a:schemeClr val="dk1"/>
                          </a:solidFill>
                          <a:latin typeface="Times New Roman" pitchFamily="18" charset="0"/>
                          <a:ea typeface="+mn-ea"/>
                          <a:cs typeface="Times New Roman" pitchFamily="18" charset="0"/>
                        </a:rPr>
                        <a:t>Выявление бесхозяйного и выморочного имущества, его техническая инвентаризация, и постановка на учет</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nchor="ctr"/>
                </a:tc>
                <a:tc>
                  <a:txBody>
                    <a:bodyPr/>
                    <a:lstStyle/>
                    <a:p>
                      <a:pPr algn="ctr"/>
                      <a:endParaRPr lang="ru-RU" sz="1200" dirty="0">
                        <a:latin typeface="Times New Roman" pitchFamily="18" charset="0"/>
                        <a:cs typeface="Times New Roman" pitchFamily="18" charset="0"/>
                      </a:endParaRPr>
                    </a:p>
                  </a:txBody>
                  <a:tcPr anchor="ctr"/>
                </a:tc>
              </a:tr>
              <a:tr h="279451">
                <a:tc>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a:txBody>
                    <a:bodyPr/>
                    <a:lstStyle/>
                    <a:p>
                      <a:pPr algn="just"/>
                      <a:r>
                        <a:rPr kumimoji="0" lang="ru-RU" sz="1200" kern="1200" dirty="0" smtClean="0">
                          <a:solidFill>
                            <a:schemeClr val="dk1"/>
                          </a:solidFill>
                          <a:latin typeface="Times New Roman" pitchFamily="18" charset="0"/>
                          <a:ea typeface="+mn-ea"/>
                          <a:cs typeface="Times New Roman" pitchFamily="18" charset="0"/>
                        </a:rPr>
                        <a:t>Размещение заказов на выполнение кадастровых работ  в отношении земельных участков</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nchor="ctr"/>
                </a:tc>
                <a:tc>
                  <a:txBody>
                    <a:bodyPr/>
                    <a:lstStyle/>
                    <a:p>
                      <a:pPr algn="ctr"/>
                      <a:endParaRPr lang="ru-RU" sz="1200" dirty="0">
                        <a:latin typeface="Times New Roman" pitchFamily="18" charset="0"/>
                        <a:cs typeface="Times New Roman" pitchFamily="18" charset="0"/>
                      </a:endParaRPr>
                    </a:p>
                  </a:txBody>
                  <a:tcPr anchor="ctr"/>
                </a:tc>
              </a:tr>
              <a:tr h="279451">
                <a:tc>
                  <a:txBody>
                    <a:bodyPr/>
                    <a:lstStyle/>
                    <a:p>
                      <a:pPr algn="ctr"/>
                      <a:r>
                        <a:rPr lang="ru-RU"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a:tc>
                <a:tc>
                  <a:txBody>
                    <a:bodyPr/>
                    <a:lstStyle/>
                    <a:p>
                      <a:pPr algn="just"/>
                      <a:r>
                        <a:rPr kumimoji="0" lang="ru-RU" sz="1200" kern="1200" dirty="0" smtClean="0">
                          <a:solidFill>
                            <a:schemeClr val="dk1"/>
                          </a:solidFill>
                          <a:latin typeface="Times New Roman" pitchFamily="18" charset="0"/>
                          <a:ea typeface="+mn-ea"/>
                          <a:cs typeface="Times New Roman" pitchFamily="18" charset="0"/>
                        </a:rPr>
                        <a:t>Размещение заказов на  изготовление проектов планировки и межевания территории</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18</a:t>
                      </a:r>
                      <a:endParaRPr lang="ru-RU" sz="1200" dirty="0">
                        <a:latin typeface="Times New Roman" pitchFamily="18" charset="0"/>
                        <a:cs typeface="Times New Roman" pitchFamily="18" charset="0"/>
                      </a:endParaRPr>
                    </a:p>
                  </a:txBody>
                  <a:tcPr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nchor="ctr"/>
                </a:tc>
                <a:tc>
                  <a:txBody>
                    <a:bodyPr/>
                    <a:lstStyle/>
                    <a:p>
                      <a:pPr algn="ctr"/>
                      <a:endParaRPr lang="ru-RU" sz="1200" dirty="0">
                        <a:latin typeface="Times New Roman" pitchFamily="18" charset="0"/>
                        <a:cs typeface="Times New Roman" pitchFamily="18" charset="0"/>
                      </a:endParaRPr>
                    </a:p>
                  </a:txBody>
                  <a:tcPr anchor="ct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«Управление земельными ресурсами и имуществом»</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2956866"/>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009636"/>
                <a:gridCol w="1104900"/>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rowSpan="3">
                  <a:txBody>
                    <a:bodyPr/>
                    <a:lstStyle/>
                    <a:p>
                      <a:r>
                        <a:rPr lang="ru-RU" sz="1200" b="1" dirty="0" smtClean="0">
                          <a:latin typeface="Times New Roman" pitchFamily="18" charset="0"/>
                          <a:cs typeface="Times New Roman" pitchFamily="18" charset="0"/>
                        </a:rPr>
                        <a:t>Муниципальная программа «Управление земельными ресурсами и имуществом»</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4099,9</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4099,9</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100,0</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73,4</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66,0</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89,9</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r"/>
                      <a:r>
                        <a:rPr lang="ru-RU" sz="1200" b="1" dirty="0" smtClean="0">
                          <a:latin typeface="Times New Roman" pitchFamily="18" charset="0"/>
                          <a:cs typeface="Times New Roman" pitchFamily="18" charset="0"/>
                        </a:rPr>
                        <a:t>4173,3</a:t>
                      </a:r>
                      <a:endParaRPr lang="ru-RU" sz="1200" b="1" dirty="0">
                        <a:latin typeface="Times New Roman" pitchFamily="18" charset="0"/>
                        <a:cs typeface="Times New Roman" pitchFamily="18" charset="0"/>
                      </a:endParaRPr>
                    </a:p>
                  </a:txBody>
                  <a:tcPr/>
                </a:tc>
                <a:tc>
                  <a:txBody>
                    <a:bodyPr/>
                    <a:lstStyle/>
                    <a:p>
                      <a:pPr algn="r"/>
                      <a:r>
                        <a:rPr lang="ru-RU" sz="1200" b="1" dirty="0" smtClean="0">
                          <a:latin typeface="Times New Roman" pitchFamily="18" charset="0"/>
                          <a:cs typeface="Times New Roman" pitchFamily="18" charset="0"/>
                        </a:rPr>
                        <a:t>4165,9</a:t>
                      </a:r>
                      <a:endParaRPr lang="ru-RU" sz="1200" b="1" dirty="0">
                        <a:latin typeface="Times New Roman" pitchFamily="18" charset="0"/>
                        <a:cs typeface="Times New Roman" pitchFamily="18" charset="0"/>
                      </a:endParaRPr>
                    </a:p>
                  </a:txBody>
                  <a:tcPr/>
                </a:tc>
                <a:tc>
                  <a:txBody>
                    <a:bodyPr/>
                    <a:lstStyle/>
                    <a:p>
                      <a:pPr algn="r"/>
                      <a:r>
                        <a:rPr lang="ru-RU" sz="1200" b="1" dirty="0" smtClean="0">
                          <a:latin typeface="Times New Roman" pitchFamily="18" charset="0"/>
                          <a:cs typeface="Times New Roman" pitchFamily="18" charset="0"/>
                        </a:rPr>
                        <a:t>99,8</a:t>
                      </a:r>
                      <a:endParaRPr lang="ru-RU" sz="1200" b="1"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r>
                        <a:rPr lang="ru-RU" sz="1200" dirty="0" smtClean="0">
                          <a:latin typeface="Times New Roman" pitchFamily="18" charset="0"/>
                          <a:cs typeface="Times New Roman" pitchFamily="18" charset="0"/>
                        </a:rPr>
                        <a:t>Подпрограмма «Управление муниципальным имуществом»</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3052,5</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3052,5</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100,0</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3052,5</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3052,5</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100,0</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3">
                  <a:txBody>
                    <a:bodyPr/>
                    <a:lstStyle/>
                    <a:p>
                      <a:r>
                        <a:rPr lang="ru-RU" sz="1200" dirty="0" smtClean="0">
                          <a:latin typeface="Times New Roman" pitchFamily="18" charset="0"/>
                          <a:cs typeface="Times New Roman" pitchFamily="18" charset="0"/>
                        </a:rPr>
                        <a:t>Подпрограмма</a:t>
                      </a:r>
                    </a:p>
                    <a:p>
                      <a:r>
                        <a:rPr lang="ru-RU" sz="1200" dirty="0" smtClean="0">
                          <a:latin typeface="Times New Roman" pitchFamily="18" charset="0"/>
                          <a:cs typeface="Times New Roman" pitchFamily="18" charset="0"/>
                        </a:rPr>
                        <a:t>«Управление земельными</a:t>
                      </a:r>
                      <a:r>
                        <a:rPr lang="ru-RU" sz="1200" baseline="0" dirty="0" smtClean="0">
                          <a:latin typeface="Times New Roman" pitchFamily="18" charset="0"/>
                          <a:cs typeface="Times New Roman" pitchFamily="18" charset="0"/>
                        </a:rPr>
                        <a:t> ресурсами»</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1047,4</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1047,4</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100,0</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73,4</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66,0</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89,9</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1120,8</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1113,4</a:t>
                      </a:r>
                      <a:endParaRPr lang="ru-RU" sz="1200" dirty="0">
                        <a:latin typeface="Times New Roman" pitchFamily="18" charset="0"/>
                        <a:cs typeface="Times New Roman" pitchFamily="18" charset="0"/>
                      </a:endParaRPr>
                    </a:p>
                  </a:txBody>
                  <a:tcPr/>
                </a:tc>
                <a:tc>
                  <a:txBody>
                    <a:bodyPr/>
                    <a:lstStyle/>
                    <a:p>
                      <a:pPr algn="r"/>
                      <a:r>
                        <a:rPr lang="ru-RU" sz="1200" dirty="0" smtClean="0">
                          <a:latin typeface="Times New Roman" pitchFamily="18" charset="0"/>
                          <a:cs typeface="Times New Roman" pitchFamily="18" charset="0"/>
                        </a:rPr>
                        <a:t>99,3</a:t>
                      </a:r>
                      <a:endParaRPr lang="ru-RU" sz="1200" dirty="0">
                        <a:latin typeface="Times New Roman" pitchFamily="18" charset="0"/>
                        <a:cs typeface="Times New Roman" pitchFamily="18" charset="0"/>
                      </a:endParaRPr>
                    </a:p>
                  </a:txBody>
                  <a:tcPr/>
                </a:tc>
                <a:tc>
                  <a:txBody>
                    <a:bodyPr/>
                    <a:lstStyle/>
                    <a:p>
                      <a:pPr algn="r"/>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0"/>
            <a:ext cx="7772400" cy="2214554"/>
          </a:xfrm>
        </p:spPr>
        <p:txBody>
          <a:bodyPr/>
          <a:lstStyle/>
          <a:p>
            <a:pPr algn="ctr" fontAlgn="auto">
              <a:spcAft>
                <a:spcPts val="0"/>
              </a:spcAft>
              <a:defRPr/>
            </a:pPr>
            <a:r>
              <a:rPr lang="ru-RU" sz="2400" dirty="0" smtClean="0">
                <a:solidFill>
                  <a:schemeClr val="accent1">
                    <a:lumMod val="75000"/>
                  </a:schemeClr>
                </a:solidFill>
                <a:latin typeface="Times New Roman" pitchFamily="18" charset="0"/>
                <a:cs typeface="Times New Roman" pitchFamily="18" charset="0"/>
              </a:rPr>
              <a:t/>
            </a:r>
            <a:br>
              <a:rPr lang="ru-RU" sz="2400" dirty="0" smtClean="0">
                <a:solidFill>
                  <a:schemeClr val="accent1">
                    <a:lumMod val="75000"/>
                  </a:schemeClr>
                </a:solidFill>
                <a:latin typeface="Times New Roman" pitchFamily="18" charset="0"/>
                <a:cs typeface="Times New Roman" pitchFamily="18" charset="0"/>
              </a:rPr>
            </a:br>
            <a:r>
              <a:rPr lang="ru-RU" sz="2400" dirty="0" smtClean="0">
                <a:solidFill>
                  <a:schemeClr val="accent1">
                    <a:lumMod val="75000"/>
                  </a:schemeClr>
                </a:solidFill>
                <a:latin typeface="Times New Roman" pitchFamily="18" charset="0"/>
                <a:cs typeface="Times New Roman" pitchFamily="18" charset="0"/>
              </a:rPr>
              <a:t/>
            </a:r>
            <a:br>
              <a:rPr lang="ru-RU" sz="2400" dirty="0" smtClean="0">
                <a:solidFill>
                  <a:schemeClr val="accent1">
                    <a:lumMod val="75000"/>
                  </a:schemeClr>
                </a:solidFill>
                <a:latin typeface="Times New Roman" pitchFamily="18" charset="0"/>
                <a:cs typeface="Times New Roman" pitchFamily="18" charset="0"/>
              </a:rPr>
            </a:br>
            <a:r>
              <a:rPr lang="ru-RU" sz="27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dirty="0" smtClean="0">
                <a:solidFill>
                  <a:schemeClr val="accent1">
                    <a:lumMod val="75000"/>
                  </a:schemeClr>
                </a:solidFill>
                <a:effectLst/>
                <a:latin typeface="Times New Roman" pitchFamily="18" charset="0"/>
                <a:cs typeface="Times New Roman" pitchFamily="18" charset="0"/>
              </a:rPr>
            </a:br>
            <a:r>
              <a:rPr lang="ru-RU" sz="2700" dirty="0" smtClean="0">
                <a:solidFill>
                  <a:schemeClr val="accent1">
                    <a:lumMod val="75000"/>
                  </a:schemeClr>
                </a:solidFill>
                <a:effectLst/>
                <a:latin typeface="Times New Roman" pitchFamily="18" charset="0"/>
                <a:cs typeface="Times New Roman" pitchFamily="18" charset="0"/>
              </a:rPr>
              <a:t>«Развитие территории городского округа «Город </a:t>
            </a:r>
            <a:r>
              <a:rPr lang="ru-RU" sz="2700" dirty="0" err="1" smtClean="0">
                <a:solidFill>
                  <a:schemeClr val="accent1">
                    <a:lumMod val="75000"/>
                  </a:schemeClr>
                </a:solidFill>
                <a:effectLst/>
                <a:latin typeface="Times New Roman" pitchFamily="18" charset="0"/>
                <a:cs typeface="Times New Roman" pitchFamily="18" charset="0"/>
              </a:rPr>
              <a:t>Губаха</a:t>
            </a:r>
            <a:r>
              <a:rPr lang="ru-RU" sz="2700" dirty="0" smtClean="0">
                <a:solidFill>
                  <a:schemeClr val="accent1">
                    <a:lumMod val="75000"/>
                  </a:schemeClr>
                </a:solidFill>
                <a:effectLst/>
                <a:latin typeface="Times New Roman" pitchFamily="18" charset="0"/>
                <a:cs typeface="Times New Roman" pitchFamily="18" charset="0"/>
              </a:rPr>
              <a:t>» на 2014 – 2017 годы»</a:t>
            </a:r>
            <a:r>
              <a:rPr lang="ru-RU" sz="2400" dirty="0" smtClean="0">
                <a:solidFill>
                  <a:schemeClr val="accent1">
                    <a:lumMod val="75000"/>
                  </a:schemeClr>
                </a:solidFill>
                <a:latin typeface="Times New Roman" pitchFamily="18" charset="0"/>
                <a:cs typeface="Times New Roman" pitchFamily="18" charset="0"/>
              </a:rPr>
              <a:t/>
            </a:r>
            <a:br>
              <a:rPr lang="ru-RU" sz="2400" dirty="0" smtClean="0">
                <a:solidFill>
                  <a:schemeClr val="accent1">
                    <a:lumMod val="75000"/>
                  </a:schemeClr>
                </a:solidFill>
                <a:latin typeface="Times New Roman" pitchFamily="18" charset="0"/>
                <a:cs typeface="Times New Roman" pitchFamily="18" charset="0"/>
              </a:rPr>
            </a:br>
            <a:endParaRPr lang="ru-RU" sz="2400" dirty="0">
              <a:solidFill>
                <a:schemeClr val="accent1">
                  <a:lumMod val="75000"/>
                </a:schemeClr>
              </a:solidFill>
              <a:latin typeface="Times New Roman" pitchFamily="18" charset="0"/>
              <a:cs typeface="Times New Roman" pitchFamily="18" charset="0"/>
            </a:endParaRPr>
          </a:p>
        </p:txBody>
      </p:sp>
      <p:sp>
        <p:nvSpPr>
          <p:cNvPr id="224259" name="Текст 5"/>
          <p:cNvSpPr>
            <a:spLocks noGrp="1"/>
          </p:cNvSpPr>
          <p:nvPr>
            <p:ph type="body" idx="1"/>
          </p:nvPr>
        </p:nvSpPr>
        <p:spPr>
          <a:xfrm>
            <a:off x="285750" y="2071688"/>
            <a:ext cx="8501063" cy="4214812"/>
          </a:xfrm>
        </p:spPr>
        <p:txBody>
          <a:bodyPr/>
          <a:lstStyle/>
          <a:p>
            <a:pPr algn="ctr"/>
            <a:endParaRPr lang="ru-RU" sz="1800" b="1" smtClean="0">
              <a:solidFill>
                <a:schemeClr val="bg1"/>
              </a:solidFill>
              <a:latin typeface="Times New Roman" pitchFamily="18" charset="0"/>
              <a:cs typeface="Times New Roman" pitchFamily="18" charset="0"/>
            </a:endParaRPr>
          </a:p>
          <a:p>
            <a:pPr algn="ctr"/>
            <a:endParaRPr lang="ru-RU" sz="1800" b="1" smtClean="0">
              <a:solidFill>
                <a:schemeClr val="bg1"/>
              </a:solidFill>
              <a:latin typeface="Times New Roman" pitchFamily="18" charset="0"/>
              <a:cs typeface="Times New Roman" pitchFamily="18" charset="0"/>
            </a:endParaRPr>
          </a:p>
          <a:p>
            <a:pPr algn="ctr"/>
            <a:endParaRPr lang="ru-RU" sz="1800" smtClean="0">
              <a:solidFill>
                <a:schemeClr val="bg1"/>
              </a:solidFill>
            </a:endParaRPr>
          </a:p>
          <a:p>
            <a:pPr algn="ctr"/>
            <a:endParaRPr lang="ru-RU" sz="1600" b="1" smtClean="0">
              <a:solidFill>
                <a:schemeClr val="bg1"/>
              </a:solidFill>
            </a:endParaRPr>
          </a:p>
        </p:txBody>
      </p:sp>
      <p:sp>
        <p:nvSpPr>
          <p:cNvPr id="224260" name="Rectangle 1"/>
          <p:cNvSpPr>
            <a:spLocks noChangeArrowheads="1"/>
          </p:cNvSpPr>
          <p:nvPr/>
        </p:nvSpPr>
        <p:spPr bwMode="auto">
          <a:xfrm>
            <a:off x="285750" y="2000250"/>
            <a:ext cx="8501063" cy="1692275"/>
          </a:xfrm>
          <a:prstGeom prst="rect">
            <a:avLst/>
          </a:prstGeom>
          <a:noFill/>
          <a:ln w="9525">
            <a:noFill/>
            <a:miter lim="800000"/>
            <a:headEnd/>
            <a:tailEnd/>
          </a:ln>
        </p:spPr>
        <p:txBody>
          <a:bodyPr anchor="ctr">
            <a:spAutoFit/>
          </a:bodyPr>
          <a:lstStyle/>
          <a:p>
            <a:pPr algn="ctr"/>
            <a:r>
              <a:rPr lang="ru-RU" sz="1600">
                <a:solidFill>
                  <a:schemeClr val="bg1"/>
                </a:solidFill>
                <a:latin typeface="Times New Roman" pitchFamily="18" charset="0"/>
                <a:ea typeface="Calibri" pitchFamily="34" charset="0"/>
                <a:cs typeface="Times New Roman" pitchFamily="18" charset="0"/>
              </a:rPr>
              <a:t>    </a:t>
            </a:r>
          </a:p>
          <a:p>
            <a:pPr algn="ctr"/>
            <a:r>
              <a:rPr lang="ru-RU" sz="1600">
                <a:solidFill>
                  <a:schemeClr val="bg1"/>
                </a:solidFill>
                <a:latin typeface="Times New Roman" pitchFamily="18" charset="0"/>
                <a:ea typeface="Calibri" pitchFamily="34" charset="0"/>
                <a:cs typeface="Times New Roman" pitchFamily="18" charset="0"/>
              </a:rPr>
              <a:t> </a:t>
            </a:r>
            <a:r>
              <a:rPr lang="ru-RU" sz="1800">
                <a:solidFill>
                  <a:schemeClr val="bg1"/>
                </a:solidFill>
                <a:latin typeface="Times New Roman" pitchFamily="18" charset="0"/>
                <a:ea typeface="Calibri" pitchFamily="34" charset="0"/>
                <a:cs typeface="Times New Roman" pitchFamily="18" charset="0"/>
              </a:rPr>
              <a:t>Постановление администрации городского округа «Город Губаха Пермского края  </a:t>
            </a:r>
          </a:p>
          <a:p>
            <a:pPr algn="ctr"/>
            <a:r>
              <a:rPr lang="ru-RU" sz="1800">
                <a:solidFill>
                  <a:schemeClr val="bg1"/>
                </a:solidFill>
                <a:latin typeface="Times New Roman" pitchFamily="18" charset="0"/>
                <a:ea typeface="Calibri" pitchFamily="34" charset="0"/>
                <a:cs typeface="Times New Roman" pitchFamily="18" charset="0"/>
              </a:rPr>
              <a:t>от 10.12.2014 № 1427 «Об утверждении  муниципальной программы «Развитие территории городского округа «Город Губаха на 2014 – 2017 годы»</a:t>
            </a:r>
          </a:p>
          <a:p>
            <a:pPr algn="ctr"/>
            <a:endParaRPr lang="ru-RU" sz="1600">
              <a:solidFill>
                <a:schemeClr val="bg1"/>
              </a:solidFill>
              <a:latin typeface="Times New Roman" pitchFamily="18" charset="0"/>
              <a:ea typeface="Calibri" pitchFamily="34" charset="0"/>
              <a:cs typeface="Times New Roman" pitchFamily="18" charset="0"/>
            </a:endParaRPr>
          </a:p>
          <a:p>
            <a:pPr eaLnBrk="0" hangingPunct="0"/>
            <a:endParaRPr lang="ru-RU" sz="18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88" y="476250"/>
            <a:ext cx="8382000" cy="796925"/>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«Развитие территории»</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395288" y="1341438"/>
          <a:ext cx="8258175" cy="5344795"/>
        </p:xfrm>
        <a:graphic>
          <a:graphicData uri="http://schemas.openxmlformats.org/drawingml/2006/table">
            <a:tbl>
              <a:tblPr/>
              <a:tblGrid>
                <a:gridCol w="400050"/>
                <a:gridCol w="2646362"/>
                <a:gridCol w="1068388"/>
                <a:gridCol w="1143000"/>
                <a:gridCol w="1214437"/>
                <a:gridCol w="1785938"/>
              </a:tblGrid>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Плановое значение</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Фактическое значение</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Отклонение,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FFFFFF"/>
                          </a:solidFill>
                          <a:effectLst/>
                          <a:latin typeface="Times New Roman" pitchFamily="18" charset="0"/>
                          <a:cs typeface="Times New Roman" pitchFamily="18" charset="0"/>
                        </a:rPr>
                        <a:t>Причины отклонения от планового значения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17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Количество семей, переселенных в пустующие жилые помещения муниципального жилого фонда после приведения их в нормативное состояние, семей</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817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Общая площадь пустующих жилых помещений муниципального жилищного фонда подлежащих заселению, в которых проведен капитальный ремонт, кв. м.</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2 600,0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2 600,0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654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Объекты инженерной инфраструктуры, приведенных в нормативное состояние, м., в том числе:</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rgbClr val="000000"/>
                        </a:solidFill>
                        <a:effectLst/>
                        <a:latin typeface="Constantia" pitchFamily="18"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rgbClr val="000000"/>
                        </a:solidFill>
                        <a:effectLst/>
                        <a:latin typeface="Constantia" pitchFamily="18"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rgbClr val="000000"/>
                        </a:solidFill>
                        <a:effectLst/>
                        <a:latin typeface="Constantia" pitchFamily="18"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rgbClr val="000000"/>
                        </a:solidFill>
                        <a:effectLst/>
                        <a:latin typeface="Constantia" pitchFamily="18"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27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Приведение в нормативное состояние сетей теплоснабжения, п.м.</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15 940,0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15 940,0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4.2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Генеральный план, ед.</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795338"/>
          </a:xfrm>
        </p:spPr>
        <p:txBody>
          <a:bodyPr>
            <a:normAutofit fontScale="90000"/>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800" dirty="0" smtClean="0">
                <a:solidFill>
                  <a:schemeClr val="accent3">
                    <a:lumMod val="50000"/>
                  </a:schemeClr>
                </a:solidFill>
                <a:latin typeface="Times New Roman" pitchFamily="18" charset="0"/>
                <a:cs typeface="Times New Roman" pitchFamily="18" charset="0"/>
              </a:rPr>
              <a:t> </a:t>
            </a:r>
            <a:r>
              <a:rPr lang="ru-RU" sz="2800" b="1" dirty="0" smtClean="0">
                <a:solidFill>
                  <a:schemeClr val="accent1">
                    <a:lumMod val="75000"/>
                  </a:schemeClr>
                </a:solidFill>
                <a:latin typeface="Times New Roman" pitchFamily="18" charset="0"/>
                <a:cs typeface="Times New Roman" pitchFamily="18" charset="0"/>
              </a:rPr>
              <a:t>«Развитие территории»</a:t>
            </a:r>
            <a:br>
              <a:rPr lang="ru-RU" sz="2800" b="1" dirty="0" smtClean="0">
                <a:solidFill>
                  <a:schemeClr val="accent1">
                    <a:lumMod val="75000"/>
                  </a:schemeClr>
                </a:solidFill>
                <a:latin typeface="Times New Roman" pitchFamily="18" charset="0"/>
                <a:cs typeface="Times New Roman" pitchFamily="18" charset="0"/>
              </a:rPr>
            </a:br>
            <a:r>
              <a:rPr lang="ru-RU" sz="2800" b="1" dirty="0" smtClean="0">
                <a:solidFill>
                  <a:schemeClr val="accent1">
                    <a:lumMod val="75000"/>
                  </a:schemeClr>
                </a:solidFill>
                <a:latin typeface="Times New Roman" pitchFamily="18" charset="0"/>
                <a:cs typeface="Times New Roman" pitchFamily="18" charset="0"/>
              </a:rPr>
              <a:t>ул. Чернышевского,54</a:t>
            </a:r>
            <a:endParaRPr lang="ru-RU" sz="2700" b="1" dirty="0"/>
          </a:p>
        </p:txBody>
      </p:sp>
      <p:pic>
        <p:nvPicPr>
          <p:cNvPr id="230402" name="Содержимое 6" descr="IMG_7377.JPG"/>
          <p:cNvPicPr>
            <a:picLocks noGrp="1" noChangeAspect="1"/>
          </p:cNvPicPr>
          <p:nvPr>
            <p:ph sz="half" idx="1"/>
          </p:nvPr>
        </p:nvPicPr>
        <p:blipFill>
          <a:blip r:embed="rId3"/>
          <a:srcRect/>
          <a:stretch>
            <a:fillRect/>
          </a:stretch>
        </p:blipFill>
        <p:spPr>
          <a:xfrm>
            <a:off x="4786313" y="3286125"/>
            <a:ext cx="4038600" cy="2692400"/>
          </a:xfrm>
        </p:spPr>
      </p:pic>
      <p:pic>
        <p:nvPicPr>
          <p:cNvPr id="230403" name="Содержимое 7" descr="IMG_7382.JPG"/>
          <p:cNvPicPr>
            <a:picLocks noGrp="1" noChangeAspect="1"/>
          </p:cNvPicPr>
          <p:nvPr>
            <p:ph sz="half" idx="2"/>
          </p:nvPr>
        </p:nvPicPr>
        <p:blipFill>
          <a:blip r:embed="rId4"/>
          <a:srcRect/>
          <a:stretch>
            <a:fillRect/>
          </a:stretch>
        </p:blipFill>
        <p:spPr>
          <a:xfrm>
            <a:off x="357188" y="1643063"/>
            <a:ext cx="4038600" cy="2692400"/>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«Развитие территории»</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107950" y="908050"/>
          <a:ext cx="8856984" cy="3291840"/>
        </p:xfrm>
        <a:graphic>
          <a:graphicData uri="http://schemas.openxmlformats.org/drawingml/2006/table">
            <a:tbl>
              <a:tblPr firstRow="1" bandRow="1">
                <a:tableStyleId>{5C22544A-7EE6-4342-B048-85BDC9FD1C3A}</a:tableStyleId>
              </a:tblPr>
              <a:tblGrid>
                <a:gridCol w="334155"/>
                <a:gridCol w="2814669"/>
                <a:gridCol w="1244884"/>
                <a:gridCol w="1244884"/>
                <a:gridCol w="1318113"/>
                <a:gridCol w="951970"/>
                <a:gridCol w="948309"/>
              </a:tblGrid>
              <a:tr h="414873">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Исполнение</a:t>
                      </a:r>
                      <a:r>
                        <a:rPr lang="ru-RU" sz="1200" baseline="0" dirty="0" err="1"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53580">
                <a:tc rowSpan="3">
                  <a:txBody>
                    <a:bodyPr/>
                    <a:lstStyle/>
                    <a:p>
                      <a:pPr algn="ctr"/>
                      <a:endParaRPr lang="ru-RU" sz="1200" dirty="0">
                        <a:latin typeface="Times New Roman" pitchFamily="18" charset="0"/>
                        <a:cs typeface="Times New Roman" pitchFamily="18" charset="0"/>
                      </a:endParaRPr>
                    </a:p>
                  </a:txBody>
                  <a:tcPr/>
                </a:tc>
                <a:tc rowSpan="3">
                  <a:txBody>
                    <a:bodyPr/>
                    <a:lstStyle/>
                    <a:p>
                      <a:pPr algn="just"/>
                      <a:r>
                        <a:rPr kumimoji="0" lang="ru-RU" sz="1200" b="1" kern="1200" dirty="0" smtClean="0">
                          <a:solidFill>
                            <a:schemeClr val="dk1"/>
                          </a:solidFill>
                          <a:latin typeface="Times New Roman" pitchFamily="18" charset="0"/>
                          <a:ea typeface="+mn-ea"/>
                          <a:cs typeface="Times New Roman" pitchFamily="18" charset="0"/>
                        </a:rPr>
                        <a:t>Муниципальная программа «Развитие территории городского округа «Город </a:t>
                      </a:r>
                      <a:r>
                        <a:rPr kumimoji="0" lang="ru-RU" sz="1200" b="1" kern="1200" dirty="0" err="1" smtClean="0">
                          <a:solidFill>
                            <a:schemeClr val="dk1"/>
                          </a:solidFill>
                          <a:latin typeface="Times New Roman" pitchFamily="18" charset="0"/>
                          <a:ea typeface="+mn-ea"/>
                          <a:cs typeface="Times New Roman" pitchFamily="18" charset="0"/>
                        </a:rPr>
                        <a:t>Губаха</a:t>
                      </a:r>
                      <a:r>
                        <a:rPr kumimoji="0" lang="ru-RU" sz="1200" b="1" kern="1200" dirty="0" smtClean="0">
                          <a:solidFill>
                            <a:schemeClr val="dk1"/>
                          </a:solidFill>
                          <a:latin typeface="Times New Roman" pitchFamily="18" charset="0"/>
                          <a:ea typeface="+mn-ea"/>
                          <a:cs typeface="Times New Roman" pitchFamily="18" charset="0"/>
                        </a:rPr>
                        <a:t>» на 2014 – 2017 годы»</a:t>
                      </a:r>
                      <a:endParaRPr lang="ru-RU" sz="1200" b="1"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b="0" dirty="0">
                          <a:latin typeface="Times New Roman" pitchFamily="18" charset="0"/>
                          <a:ea typeface="Times New Roman"/>
                          <a:cs typeface="Times New Roman" pitchFamily="18" charset="0"/>
                        </a:rPr>
                        <a:t>38 </a:t>
                      </a:r>
                      <a:r>
                        <a:rPr lang="ru-RU" sz="1200" b="0" dirty="0" smtClean="0">
                          <a:latin typeface="Times New Roman" pitchFamily="18" charset="0"/>
                          <a:ea typeface="Times New Roman"/>
                          <a:cs typeface="Times New Roman" pitchFamily="18" charset="0"/>
                        </a:rPr>
                        <a:t>735,2</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smtClean="0">
                          <a:latin typeface="Times New Roman" pitchFamily="18" charset="0"/>
                          <a:ea typeface="Times New Roman"/>
                          <a:cs typeface="Times New Roman" pitchFamily="18" charset="0"/>
                        </a:rPr>
                        <a:t>36 </a:t>
                      </a:r>
                      <a:r>
                        <a:rPr lang="ru-RU" sz="1200" b="0" dirty="0">
                          <a:latin typeface="Times New Roman" pitchFamily="18" charset="0"/>
                          <a:ea typeface="Times New Roman"/>
                          <a:cs typeface="Times New Roman" pitchFamily="18" charset="0"/>
                        </a:rPr>
                        <a:t> </a:t>
                      </a:r>
                      <a:r>
                        <a:rPr lang="ru-RU" sz="1200" b="0" dirty="0" smtClean="0">
                          <a:latin typeface="Times New Roman" pitchFamily="18" charset="0"/>
                          <a:ea typeface="Times New Roman"/>
                          <a:cs typeface="Times New Roman" pitchFamily="18" charset="0"/>
                        </a:rPr>
                        <a:t>884,1</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smtClean="0">
                          <a:latin typeface="Times New Roman" pitchFamily="18" charset="0"/>
                          <a:ea typeface="Times New Roman"/>
                          <a:cs typeface="Times New Roman" pitchFamily="18" charset="0"/>
                        </a:rPr>
                        <a:t>95,2</a:t>
                      </a:r>
                      <a:r>
                        <a:rPr lang="ru-RU" sz="1200" b="0" baseline="0" dirty="0" smtClean="0">
                          <a:latin typeface="Times New Roman" pitchFamily="18" charset="0"/>
                          <a:ea typeface="Times New Roman"/>
                          <a:cs typeface="Times New Roman" pitchFamily="18" charset="0"/>
                        </a:rPr>
                        <a:t> %</a:t>
                      </a:r>
                      <a:endParaRPr lang="ru-RU" sz="1200" b="0" dirty="0">
                        <a:latin typeface="Times New Roman" pitchFamily="18" charset="0"/>
                        <a:ea typeface="Times New Roman"/>
                        <a:cs typeface="Times New Roman" pitchFamily="18" charset="0"/>
                      </a:endParaRPr>
                    </a:p>
                  </a:txBody>
                  <a:tcPr marL="68580" marR="68580" marT="0" marB="0"/>
                </a:tc>
                <a:tc rowSpan="3">
                  <a:txBody>
                    <a:bodyPr/>
                    <a:lstStyle/>
                    <a:p>
                      <a:endParaRPr lang="ru-RU" sz="1200" dirty="0">
                        <a:latin typeface="Times New Roman" pitchFamily="18" charset="0"/>
                        <a:cs typeface="Times New Roman" pitchFamily="18" charset="0"/>
                      </a:endParaRPr>
                    </a:p>
                  </a:txBody>
                  <a:tcPr/>
                </a:tc>
              </a:tr>
              <a:tr h="25358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b="0" dirty="0">
                          <a:latin typeface="Times New Roman" pitchFamily="18" charset="0"/>
                          <a:ea typeface="Times New Roman"/>
                          <a:cs typeface="Times New Roman" pitchFamily="18" charset="0"/>
                        </a:rPr>
                        <a:t>94 </a:t>
                      </a:r>
                      <a:r>
                        <a:rPr lang="ru-RU" sz="1200" b="0" dirty="0" smtClean="0">
                          <a:latin typeface="Times New Roman" pitchFamily="18" charset="0"/>
                          <a:ea typeface="Times New Roman"/>
                          <a:cs typeface="Times New Roman" pitchFamily="18" charset="0"/>
                        </a:rPr>
                        <a:t>173,8</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a:latin typeface="Times New Roman" pitchFamily="18" charset="0"/>
                          <a:ea typeface="Times New Roman"/>
                          <a:cs typeface="Times New Roman" pitchFamily="18" charset="0"/>
                        </a:rPr>
                        <a:t>92 </a:t>
                      </a:r>
                      <a:r>
                        <a:rPr lang="ru-RU" sz="1200" b="0" dirty="0" smtClean="0">
                          <a:latin typeface="Times New Roman" pitchFamily="18" charset="0"/>
                          <a:ea typeface="Times New Roman"/>
                          <a:cs typeface="Times New Roman" pitchFamily="18" charset="0"/>
                        </a:rPr>
                        <a:t>136,2</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smtClean="0">
                          <a:latin typeface="Times New Roman" pitchFamily="18" charset="0"/>
                          <a:ea typeface="Times New Roman"/>
                          <a:cs typeface="Times New Roman" pitchFamily="18" charset="0"/>
                        </a:rPr>
                        <a:t>97,8%</a:t>
                      </a: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25358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spcAft>
                          <a:spcPts val="0"/>
                        </a:spcAft>
                      </a:pPr>
                      <a:r>
                        <a:rPr lang="ru-RU" sz="1200" b="1" dirty="0">
                          <a:latin typeface="Times New Roman" pitchFamily="18" charset="0"/>
                          <a:ea typeface="Times New Roman"/>
                          <a:cs typeface="Times New Roman" pitchFamily="18" charset="0"/>
                        </a:rPr>
                        <a:t>132 </a:t>
                      </a:r>
                      <a:r>
                        <a:rPr lang="ru-RU" sz="1200" b="1" dirty="0" smtClean="0">
                          <a:latin typeface="Times New Roman" pitchFamily="18" charset="0"/>
                          <a:ea typeface="Times New Roman"/>
                          <a:cs typeface="Times New Roman" pitchFamily="18" charset="0"/>
                        </a:rPr>
                        <a:t>909</a:t>
                      </a:r>
                      <a:endParaRPr lang="ru-RU" sz="1200" b="1"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1" dirty="0">
                          <a:latin typeface="Times New Roman" pitchFamily="18" charset="0"/>
                          <a:ea typeface="Times New Roman"/>
                          <a:cs typeface="Times New Roman" pitchFamily="18" charset="0"/>
                        </a:rPr>
                        <a:t>129 </a:t>
                      </a:r>
                      <a:r>
                        <a:rPr lang="ru-RU" sz="1200" b="1" dirty="0" smtClean="0">
                          <a:latin typeface="Times New Roman" pitchFamily="18" charset="0"/>
                          <a:ea typeface="Times New Roman"/>
                          <a:cs typeface="Times New Roman" pitchFamily="18" charset="0"/>
                        </a:rPr>
                        <a:t>020,3</a:t>
                      </a:r>
                      <a:endParaRPr lang="ru-RU" sz="1200" b="1"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1" dirty="0" smtClean="0">
                          <a:latin typeface="Times New Roman" pitchFamily="18" charset="0"/>
                          <a:ea typeface="Times New Roman"/>
                          <a:cs typeface="Times New Roman" pitchFamily="18" charset="0"/>
                        </a:rPr>
                        <a:t>97%</a:t>
                      </a:r>
                      <a:endParaRPr lang="ru-RU" sz="1200" b="1"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253580">
                <a:tc rowSpan="3">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3">
                  <a:txBody>
                    <a:bodyPr/>
                    <a:lstStyle/>
                    <a:p>
                      <a:pPr algn="just"/>
                      <a:r>
                        <a:rPr kumimoji="0" lang="ru-RU" sz="1200" b="0" kern="1200" dirty="0" smtClean="0">
                          <a:solidFill>
                            <a:schemeClr val="dk1"/>
                          </a:solidFill>
                          <a:latin typeface="Times New Roman" pitchFamily="18" charset="0"/>
                          <a:ea typeface="+mn-ea"/>
                          <a:cs typeface="Times New Roman" pitchFamily="18" charset="0"/>
                        </a:rPr>
                        <a:t>Подпрограмма «Компактное проживание жителей бывших шахтерских поселков городского округа» </a:t>
                      </a:r>
                      <a:endParaRPr lang="ru-RU" sz="1200" b="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dirty="0">
                          <a:latin typeface="Times New Roman" pitchFamily="18" charset="0"/>
                          <a:ea typeface="Times New Roman"/>
                          <a:cs typeface="Times New Roman" pitchFamily="18" charset="0"/>
                        </a:rPr>
                        <a:t>8 </a:t>
                      </a:r>
                      <a:r>
                        <a:rPr lang="ru-RU" sz="1200" dirty="0" smtClean="0">
                          <a:latin typeface="Times New Roman" pitchFamily="18" charset="0"/>
                          <a:ea typeface="Times New Roman"/>
                          <a:cs typeface="Times New Roman" pitchFamily="18" charset="0"/>
                        </a:rPr>
                        <a:t>330,9</a:t>
                      </a:r>
                      <a:endParaRPr lang="ru-RU" sz="120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dirty="0">
                          <a:latin typeface="Times New Roman" pitchFamily="18" charset="0"/>
                          <a:ea typeface="Times New Roman"/>
                          <a:cs typeface="Times New Roman" pitchFamily="18" charset="0"/>
                        </a:rPr>
                        <a:t>8 </a:t>
                      </a:r>
                      <a:r>
                        <a:rPr lang="ru-RU" sz="1200" dirty="0" smtClean="0">
                          <a:latin typeface="Times New Roman" pitchFamily="18" charset="0"/>
                          <a:ea typeface="Times New Roman"/>
                          <a:cs typeface="Times New Roman" pitchFamily="18" charset="0"/>
                        </a:rPr>
                        <a:t>330,9</a:t>
                      </a:r>
                      <a:endParaRPr lang="ru-RU" sz="120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dirty="0" smtClean="0">
                          <a:latin typeface="Times New Roman" pitchFamily="18" charset="0"/>
                          <a:ea typeface="Times New Roman"/>
                          <a:cs typeface="Times New Roman" pitchFamily="18" charset="0"/>
                        </a:rPr>
                        <a:t>100%</a:t>
                      </a:r>
                      <a:endParaRPr lang="ru-RU" sz="1200" dirty="0">
                        <a:latin typeface="Times New Roman" pitchFamily="18" charset="0"/>
                        <a:ea typeface="Times New Roman"/>
                        <a:cs typeface="Times New Roman" pitchFamily="18" charset="0"/>
                      </a:endParaRPr>
                    </a:p>
                  </a:txBody>
                  <a:tcPr marL="68580" marR="68580" marT="0" marB="0" anchor="ctr"/>
                </a:tc>
                <a:tc rowSpan="3">
                  <a:txBody>
                    <a:bodyPr/>
                    <a:lstStyle/>
                    <a:p>
                      <a:pPr algn="ctr"/>
                      <a:endParaRPr lang="ru-RU" sz="1200" dirty="0">
                        <a:latin typeface="Times New Roman" pitchFamily="18" charset="0"/>
                        <a:cs typeface="Times New Roman" pitchFamily="18" charset="0"/>
                      </a:endParaRPr>
                    </a:p>
                  </a:txBody>
                  <a:tcPr/>
                </a:tc>
              </a:tr>
              <a:tr h="25358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dirty="0">
                          <a:latin typeface="Times New Roman" pitchFamily="18" charset="0"/>
                          <a:ea typeface="Times New Roman"/>
                          <a:cs typeface="Times New Roman" pitchFamily="18" charset="0"/>
                        </a:rPr>
                        <a:t>15 </a:t>
                      </a:r>
                      <a:r>
                        <a:rPr lang="ru-RU" sz="1200" dirty="0" smtClean="0">
                          <a:latin typeface="Times New Roman" pitchFamily="18" charset="0"/>
                          <a:ea typeface="Times New Roman"/>
                          <a:cs typeface="Times New Roman" pitchFamily="18" charset="0"/>
                        </a:rPr>
                        <a:t>000,0</a:t>
                      </a:r>
                      <a:endParaRPr lang="ru-RU" sz="120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dirty="0">
                          <a:latin typeface="Times New Roman" pitchFamily="18" charset="0"/>
                          <a:ea typeface="Times New Roman"/>
                          <a:cs typeface="Times New Roman" pitchFamily="18" charset="0"/>
                        </a:rPr>
                        <a:t>14 </a:t>
                      </a:r>
                      <a:r>
                        <a:rPr lang="ru-RU" sz="1200" dirty="0" smtClean="0">
                          <a:latin typeface="Times New Roman" pitchFamily="18" charset="0"/>
                          <a:ea typeface="Times New Roman"/>
                          <a:cs typeface="Times New Roman" pitchFamily="18" charset="0"/>
                        </a:rPr>
                        <a:t>763,2</a:t>
                      </a:r>
                      <a:endParaRPr lang="ru-RU" sz="120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dirty="0" smtClean="0">
                          <a:latin typeface="Times New Roman" pitchFamily="18" charset="0"/>
                          <a:ea typeface="Times New Roman"/>
                          <a:cs typeface="Times New Roman" pitchFamily="18" charset="0"/>
                        </a:rPr>
                        <a:t>98,4</a:t>
                      </a:r>
                      <a:r>
                        <a:rPr lang="ru-RU" sz="1200" baseline="0" dirty="0" smtClean="0">
                          <a:latin typeface="Times New Roman" pitchFamily="18" charset="0"/>
                          <a:ea typeface="Times New Roman"/>
                          <a:cs typeface="Times New Roman" pitchFamily="18" charset="0"/>
                        </a:rPr>
                        <a:t> %</a:t>
                      </a:r>
                      <a:endParaRPr lang="ru-RU" sz="1200" dirty="0">
                        <a:latin typeface="Times New Roman" pitchFamily="18" charset="0"/>
                        <a:ea typeface="Times New Roman"/>
                        <a:cs typeface="Times New Roman" pitchFamily="18" charset="0"/>
                      </a:endParaRPr>
                    </a:p>
                  </a:txBody>
                  <a:tcPr marL="68580" marR="68580" marT="0" marB="0" anchor="ctr"/>
                </a:tc>
                <a:tc vMerge="1">
                  <a:txBody>
                    <a:bodyPr/>
                    <a:lstStyle/>
                    <a:p>
                      <a:endParaRPr lang="ru-RU" sz="1200" dirty="0">
                        <a:latin typeface="Times New Roman" pitchFamily="18" charset="0"/>
                        <a:cs typeface="Times New Roman" pitchFamily="18" charset="0"/>
                      </a:endParaRPr>
                    </a:p>
                  </a:txBody>
                  <a:tcPr/>
                </a:tc>
              </a:tr>
              <a:tr h="25358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b="0" dirty="0">
                          <a:latin typeface="Times New Roman" pitchFamily="18" charset="0"/>
                          <a:ea typeface="Times New Roman"/>
                          <a:cs typeface="Times New Roman" pitchFamily="18" charset="0"/>
                        </a:rPr>
                        <a:t>23 </a:t>
                      </a:r>
                      <a:r>
                        <a:rPr lang="ru-RU" sz="1200" b="0" dirty="0" smtClean="0">
                          <a:latin typeface="Times New Roman" pitchFamily="18" charset="0"/>
                          <a:ea typeface="Times New Roman"/>
                          <a:cs typeface="Times New Roman" pitchFamily="18" charset="0"/>
                        </a:rPr>
                        <a:t>330,9</a:t>
                      </a:r>
                      <a:endParaRPr lang="ru-RU" sz="1200" b="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b="0" dirty="0">
                          <a:latin typeface="Times New Roman" pitchFamily="18" charset="0"/>
                          <a:ea typeface="Times New Roman"/>
                          <a:cs typeface="Times New Roman" pitchFamily="18" charset="0"/>
                        </a:rPr>
                        <a:t>23 </a:t>
                      </a:r>
                      <a:r>
                        <a:rPr lang="ru-RU" sz="1200" b="0" dirty="0" smtClean="0">
                          <a:latin typeface="Times New Roman" pitchFamily="18" charset="0"/>
                          <a:ea typeface="Times New Roman"/>
                          <a:cs typeface="Times New Roman" pitchFamily="18" charset="0"/>
                        </a:rPr>
                        <a:t>094,1</a:t>
                      </a:r>
                      <a:endParaRPr lang="ru-RU" sz="1200" b="0" dirty="0">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dirty="0" smtClean="0">
                          <a:latin typeface="Times New Roman" pitchFamily="18" charset="0"/>
                          <a:ea typeface="Times New Roman"/>
                          <a:cs typeface="Times New Roman" pitchFamily="18" charset="0"/>
                        </a:rPr>
                        <a:t>99%</a:t>
                      </a:r>
                      <a:endParaRPr lang="ru-RU" sz="1200" dirty="0">
                        <a:latin typeface="Times New Roman" pitchFamily="18" charset="0"/>
                        <a:ea typeface="Times New Roman"/>
                        <a:cs typeface="Times New Roman" pitchFamily="18" charset="0"/>
                      </a:endParaRPr>
                    </a:p>
                  </a:txBody>
                  <a:tcPr marL="68580" marR="68580" marT="0" marB="0" anchor="ctr"/>
                </a:tc>
                <a:tc vMerge="1">
                  <a:txBody>
                    <a:bodyPr/>
                    <a:lstStyle/>
                    <a:p>
                      <a:endParaRPr lang="ru-RU" sz="1200" dirty="0">
                        <a:latin typeface="Times New Roman" pitchFamily="18" charset="0"/>
                        <a:cs typeface="Times New Roman" pitchFamily="18" charset="0"/>
                      </a:endParaRPr>
                    </a:p>
                  </a:txBody>
                  <a:tcPr/>
                </a:tc>
              </a:tr>
              <a:tr h="253580">
                <a:tc rowSpan="3">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3">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«Реконструкция, строительство и приведение в нормативное состояние объектов инженерной инфраструктуры»</a:t>
                      </a:r>
                      <a:endParaRPr lang="ru-RU" sz="1200" b="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dirty="0">
                          <a:latin typeface="Times New Roman"/>
                          <a:ea typeface="Times New Roman"/>
                          <a:cs typeface="Times New Roman"/>
                        </a:rPr>
                        <a:t>30 </a:t>
                      </a:r>
                      <a:r>
                        <a:rPr lang="ru-RU" sz="1200" dirty="0" smtClean="0">
                          <a:latin typeface="Times New Roman"/>
                          <a:ea typeface="Times New Roman"/>
                          <a:cs typeface="Times New Roman"/>
                        </a:rPr>
                        <a:t>404,3</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200" dirty="0">
                          <a:latin typeface="Times New Roman"/>
                          <a:ea typeface="Times New Roman"/>
                          <a:cs typeface="Times New Roman"/>
                        </a:rPr>
                        <a:t>28 </a:t>
                      </a:r>
                      <a:r>
                        <a:rPr lang="ru-RU" sz="1200" dirty="0" smtClean="0">
                          <a:latin typeface="Times New Roman"/>
                          <a:ea typeface="Times New Roman"/>
                          <a:cs typeface="Times New Roman"/>
                        </a:rPr>
                        <a:t>553,2</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200" dirty="0" smtClean="0">
                          <a:latin typeface="Times New Roman"/>
                          <a:ea typeface="Times New Roman"/>
                          <a:cs typeface="Times New Roman"/>
                        </a:rPr>
                        <a:t>93,9%</a:t>
                      </a:r>
                      <a:endParaRPr lang="ru-RU" sz="1200" dirty="0">
                        <a:latin typeface="Times New Roman"/>
                        <a:ea typeface="Times New Roman"/>
                        <a:cs typeface="Times New Roman"/>
                      </a:endParaRPr>
                    </a:p>
                  </a:txBody>
                  <a:tcPr marL="68580" marR="68580" marT="0" marB="0" anchor="ctr"/>
                </a:tc>
                <a:tc rowSpan="3">
                  <a:txBody>
                    <a:bodyPr/>
                    <a:lstStyle/>
                    <a:p>
                      <a:endParaRPr lang="ru-RU" sz="1200" dirty="0">
                        <a:latin typeface="Times New Roman" pitchFamily="18" charset="0"/>
                        <a:cs typeface="Times New Roman" pitchFamily="18" charset="0"/>
                      </a:endParaRPr>
                    </a:p>
                  </a:txBody>
                  <a:tcPr/>
                </a:tc>
              </a:tr>
              <a:tr h="25358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dirty="0">
                          <a:latin typeface="Times New Roman"/>
                          <a:ea typeface="Times New Roman"/>
                          <a:cs typeface="Times New Roman"/>
                        </a:rPr>
                        <a:t>79 </a:t>
                      </a:r>
                      <a:r>
                        <a:rPr lang="ru-RU" sz="1200" dirty="0" smtClean="0">
                          <a:latin typeface="Times New Roman"/>
                          <a:ea typeface="Times New Roman"/>
                          <a:cs typeface="Times New Roman"/>
                        </a:rPr>
                        <a:t>173,8</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200" dirty="0">
                          <a:latin typeface="Times New Roman"/>
                          <a:ea typeface="Times New Roman"/>
                          <a:cs typeface="Times New Roman"/>
                        </a:rPr>
                        <a:t>77 </a:t>
                      </a:r>
                      <a:r>
                        <a:rPr lang="ru-RU" sz="1200" dirty="0" smtClean="0">
                          <a:latin typeface="Times New Roman"/>
                          <a:ea typeface="Times New Roman"/>
                          <a:cs typeface="Times New Roman"/>
                        </a:rPr>
                        <a:t>373,0</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200" dirty="0" smtClean="0">
                          <a:latin typeface="Times New Roman"/>
                          <a:ea typeface="Times New Roman"/>
                          <a:cs typeface="Times New Roman"/>
                        </a:rPr>
                        <a:t>97,7%</a:t>
                      </a:r>
                      <a:endParaRPr lang="ru-RU" sz="1200" dirty="0">
                        <a:latin typeface="Times New Roman"/>
                        <a:ea typeface="Times New Roman"/>
                        <a:cs typeface="Times New Roman"/>
                      </a:endParaRPr>
                    </a:p>
                  </a:txBody>
                  <a:tcPr marL="68580" marR="68580" marT="0" marB="0" anchor="ctr"/>
                </a:tc>
                <a:tc vMerge="1">
                  <a:txBody>
                    <a:bodyPr/>
                    <a:lstStyle/>
                    <a:p>
                      <a:endParaRPr lang="ru-RU" sz="1200" dirty="0">
                        <a:latin typeface="Times New Roman" pitchFamily="18" charset="0"/>
                        <a:cs typeface="Times New Roman" pitchFamily="18" charset="0"/>
                      </a:endParaRPr>
                    </a:p>
                  </a:txBody>
                  <a:tcPr/>
                </a:tc>
              </a:tr>
              <a:tr h="300568">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b="0" dirty="0">
                          <a:latin typeface="Times New Roman"/>
                          <a:ea typeface="Times New Roman"/>
                          <a:cs typeface="Times New Roman"/>
                        </a:rPr>
                        <a:t>109 </a:t>
                      </a:r>
                      <a:r>
                        <a:rPr lang="ru-RU" sz="1200" b="0" dirty="0" smtClean="0">
                          <a:latin typeface="Times New Roman"/>
                          <a:ea typeface="Times New Roman"/>
                          <a:cs typeface="Times New Roman"/>
                        </a:rPr>
                        <a:t>578,1</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1200" b="0" dirty="0">
                          <a:latin typeface="Times New Roman"/>
                          <a:ea typeface="Times New Roman"/>
                          <a:cs typeface="Times New Roman"/>
                        </a:rPr>
                        <a:t>105 </a:t>
                      </a:r>
                      <a:r>
                        <a:rPr lang="ru-RU" sz="1200" b="0" dirty="0" smtClean="0">
                          <a:latin typeface="Times New Roman"/>
                          <a:ea typeface="Times New Roman"/>
                          <a:cs typeface="Times New Roman"/>
                        </a:rPr>
                        <a:t>926,2</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1200" b="0" dirty="0" smtClean="0">
                          <a:latin typeface="Times New Roman"/>
                          <a:ea typeface="Times New Roman"/>
                          <a:cs typeface="Times New Roman"/>
                        </a:rPr>
                        <a:t>96,7%</a:t>
                      </a:r>
                      <a:endParaRPr lang="ru-RU" sz="1200" b="0" dirty="0">
                        <a:latin typeface="Times New Roman"/>
                        <a:ea typeface="Times New Roman"/>
                        <a:cs typeface="Times New Roman"/>
                      </a:endParaRPr>
                    </a:p>
                  </a:txBody>
                  <a:tcPr marL="68580" marR="68580" marT="0" marB="0" anchor="ctr"/>
                </a:tc>
                <a:tc vMerge="1">
                  <a:txBody>
                    <a:bodyPr/>
                    <a:lstStyle/>
                    <a:p>
                      <a:endParaRPr lang="ru-RU" sz="1200" dirty="0">
                        <a:latin typeface="Times New Roman" pitchFamily="18" charset="0"/>
                        <a:cs typeface="Times New Roman" pitchFamily="18" charset="0"/>
                      </a:endParaRPr>
                    </a:p>
                  </a:txBody>
                  <a:tcPr/>
                </a:tc>
              </a:tr>
            </a:tbl>
          </a:graphicData>
        </a:graphic>
      </p:graphicFrame>
      <p:graphicFrame>
        <p:nvGraphicFramePr>
          <p:cNvPr id="4" name="Диаграмма 3"/>
          <p:cNvGraphicFramePr/>
          <p:nvPr/>
        </p:nvGraphicFramePr>
        <p:xfrm>
          <a:off x="0" y="3933056"/>
          <a:ext cx="8856984" cy="27584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476250"/>
            <a:ext cx="8229600" cy="796925"/>
          </a:xfrm>
        </p:spPr>
        <p:txBody>
          <a:bodyPr>
            <a:normAutofit fontScale="90000"/>
          </a:bodyPr>
          <a:lstStyle/>
          <a:p>
            <a:pPr algn="ctr" fontAlgn="auto">
              <a:spcAft>
                <a:spcPts val="0"/>
              </a:spcAft>
              <a:defRPr/>
            </a:pPr>
            <a:r>
              <a:rPr lang="ru-RU" sz="2400" b="1" dirty="0" smtClean="0"/>
              <a:t>Привлечение средств федерального бюджета </a:t>
            </a:r>
            <a:br>
              <a:rPr lang="ru-RU" sz="2400" b="1" dirty="0" smtClean="0"/>
            </a:br>
            <a:r>
              <a:rPr lang="ru-RU" sz="2400" b="1" dirty="0" smtClean="0"/>
              <a:t>«Программа местного развития и обеспечения занятости</a:t>
            </a:r>
            <a:r>
              <a:rPr lang="ru-RU" sz="2400" dirty="0" smtClean="0"/>
              <a:t/>
            </a:r>
            <a:br>
              <a:rPr lang="ru-RU" sz="2400" dirty="0" smtClean="0"/>
            </a:br>
            <a:r>
              <a:rPr lang="ru-RU" sz="2400" b="1" dirty="0" smtClean="0"/>
              <a:t>шахтерских и поселков»</a:t>
            </a:r>
            <a:endParaRPr lang="ru-RU" sz="2700" b="1" dirty="0"/>
          </a:p>
        </p:txBody>
      </p:sp>
      <p:graphicFrame>
        <p:nvGraphicFramePr>
          <p:cNvPr id="9" name="Таблица 8"/>
          <p:cNvGraphicFramePr>
            <a:graphicFrameLocks noGrp="1"/>
          </p:cNvGraphicFramePr>
          <p:nvPr/>
        </p:nvGraphicFramePr>
        <p:xfrm>
          <a:off x="1476375" y="4941888"/>
          <a:ext cx="6096000" cy="1682864"/>
        </p:xfrm>
        <a:graphic>
          <a:graphicData uri="http://schemas.openxmlformats.org/drawingml/2006/table">
            <a:tbl>
              <a:tblPr/>
              <a:tblGrid>
                <a:gridCol w="1777626"/>
                <a:gridCol w="1100493"/>
                <a:gridCol w="1100493"/>
                <a:gridCol w="1058694"/>
                <a:gridCol w="1058694"/>
              </a:tblGrid>
              <a:tr h="210680">
                <a:tc rowSpan="2">
                  <a:txBody>
                    <a:bodyPr/>
                    <a:lstStyle/>
                    <a:p>
                      <a:pPr algn="r">
                        <a:lnSpc>
                          <a:spcPct val="115000"/>
                        </a:lnSpc>
                        <a:spcAft>
                          <a:spcPts val="0"/>
                        </a:spcAft>
                        <a:tabLst>
                          <a:tab pos="4643120" algn="l"/>
                        </a:tabLst>
                      </a:pPr>
                      <a:endParaRPr lang="ru-RU" sz="1200">
                        <a:latin typeface="Times New Roman"/>
                        <a:ea typeface="Calibri"/>
                        <a:cs typeface="Times New Roman"/>
                      </a:endParaRPr>
                    </a:p>
                    <a:p>
                      <a:pPr algn="ctr">
                        <a:lnSpc>
                          <a:spcPct val="115000"/>
                        </a:lnSpc>
                        <a:spcAft>
                          <a:spcPts val="0"/>
                        </a:spcAft>
                        <a:tabLst>
                          <a:tab pos="4643120" algn="l"/>
                        </a:tabLst>
                      </a:pPr>
                      <a:r>
                        <a:rPr lang="ru-RU" sz="1200" b="1">
                          <a:latin typeface="Times New Roman"/>
                          <a:ea typeface="Calibri"/>
                          <a:cs typeface="Times New Roman"/>
                        </a:rPr>
                        <a:t>Наименование мероприятий</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tabLst>
                          <a:tab pos="1011555" algn="ctr"/>
                          <a:tab pos="1579245" algn="l"/>
                          <a:tab pos="4643120" algn="l"/>
                        </a:tabLst>
                      </a:pPr>
                      <a:r>
                        <a:rPr lang="ru-RU" sz="1200" b="1">
                          <a:latin typeface="Times New Roman"/>
                          <a:ea typeface="Calibri"/>
                          <a:cs typeface="Times New Roman"/>
                        </a:rPr>
                        <a:t>	2013 год	</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tabLst>
                          <a:tab pos="4643120" algn="l"/>
                        </a:tabLst>
                      </a:pPr>
                      <a:r>
                        <a:rPr lang="ru-RU" sz="1200" b="1">
                          <a:latin typeface="Times New Roman"/>
                          <a:ea typeface="Calibri"/>
                          <a:cs typeface="Times New Roman"/>
                        </a:rPr>
                        <a:t>2014 год</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619324">
                <a:tc vMerge="1">
                  <a:txBody>
                    <a:bodyPr/>
                    <a:lstStyle/>
                    <a:p>
                      <a:endParaRPr lang="ru-RU"/>
                    </a:p>
                  </a:txBody>
                  <a:tcPr/>
                </a:tc>
                <a:tc>
                  <a:txBody>
                    <a:bodyPr/>
                    <a:lstStyle/>
                    <a:p>
                      <a:pPr algn="ctr">
                        <a:lnSpc>
                          <a:spcPct val="115000"/>
                        </a:lnSpc>
                        <a:spcAft>
                          <a:spcPts val="0"/>
                        </a:spcAft>
                      </a:pPr>
                      <a:r>
                        <a:rPr lang="ru-RU" sz="1200" b="1">
                          <a:latin typeface="Times New Roman"/>
                          <a:ea typeface="Calibri"/>
                          <a:cs typeface="Times New Roman"/>
                        </a:rPr>
                        <a:t>Количество</a:t>
                      </a:r>
                      <a:endParaRPr lang="ru-RU" sz="1100">
                        <a:latin typeface="Calibri"/>
                        <a:ea typeface="Calibri"/>
                        <a:cs typeface="Times New Roman"/>
                      </a:endParaRPr>
                    </a:p>
                    <a:p>
                      <a:pPr algn="ctr">
                        <a:lnSpc>
                          <a:spcPct val="115000"/>
                        </a:lnSpc>
                        <a:spcAft>
                          <a:spcPts val="0"/>
                        </a:spcAft>
                      </a:pPr>
                      <a:r>
                        <a:rPr lang="ru-RU" sz="1200" b="1">
                          <a:latin typeface="Times New Roman"/>
                          <a:ea typeface="Calibri"/>
                          <a:cs typeface="Times New Roman"/>
                        </a:rPr>
                        <a:t>семей/чел.</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ea typeface="Calibri"/>
                          <a:cs typeface="Times New Roman"/>
                        </a:rPr>
                        <a:t>Объем средств</a:t>
                      </a:r>
                      <a:endParaRPr lang="ru-RU" sz="1100">
                        <a:latin typeface="Calibri"/>
                        <a:ea typeface="Calibri"/>
                        <a:cs typeface="Times New Roman"/>
                      </a:endParaRPr>
                    </a:p>
                    <a:p>
                      <a:pPr algn="ctr">
                        <a:lnSpc>
                          <a:spcPct val="115000"/>
                        </a:lnSpc>
                        <a:spcAft>
                          <a:spcPts val="0"/>
                        </a:spcAft>
                      </a:pPr>
                      <a:r>
                        <a:rPr lang="ru-RU" sz="1200" b="1">
                          <a:latin typeface="Times New Roman"/>
                          <a:ea typeface="Calibri"/>
                          <a:cs typeface="Times New Roman"/>
                        </a:rPr>
                        <a:t>тыс. руб.</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ea typeface="Calibri"/>
                          <a:cs typeface="Times New Roman"/>
                        </a:rPr>
                        <a:t>Количество</a:t>
                      </a:r>
                      <a:endParaRPr lang="ru-RU" sz="1100">
                        <a:latin typeface="Calibri"/>
                        <a:ea typeface="Calibri"/>
                        <a:cs typeface="Times New Roman"/>
                      </a:endParaRPr>
                    </a:p>
                    <a:p>
                      <a:pPr algn="ctr">
                        <a:lnSpc>
                          <a:spcPct val="115000"/>
                        </a:lnSpc>
                        <a:spcAft>
                          <a:spcPts val="0"/>
                        </a:spcAft>
                      </a:pPr>
                      <a:r>
                        <a:rPr lang="ru-RU" sz="1200" b="1">
                          <a:latin typeface="Times New Roman"/>
                          <a:ea typeface="Calibri"/>
                          <a:cs typeface="Times New Roman"/>
                        </a:rPr>
                        <a:t>семей/чел.</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ea typeface="Calibri"/>
                          <a:cs typeface="Times New Roman"/>
                        </a:rPr>
                        <a:t>Объемсредств</a:t>
                      </a:r>
                      <a:endParaRPr lang="ru-RU" sz="1100">
                        <a:latin typeface="Calibri"/>
                        <a:ea typeface="Calibri"/>
                        <a:cs typeface="Times New Roman"/>
                      </a:endParaRPr>
                    </a:p>
                    <a:p>
                      <a:pPr algn="ctr">
                        <a:lnSpc>
                          <a:spcPct val="115000"/>
                        </a:lnSpc>
                        <a:spcAft>
                          <a:spcPts val="0"/>
                        </a:spcAft>
                      </a:pPr>
                      <a:r>
                        <a:rPr lang="ru-RU" sz="1200" b="1">
                          <a:latin typeface="Times New Roman"/>
                          <a:ea typeface="Calibri"/>
                          <a:cs typeface="Times New Roman"/>
                        </a:rPr>
                        <a:t>тыс. руб.</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441">
                <a:tc>
                  <a:txBody>
                    <a:bodyPr/>
                    <a:lstStyle/>
                    <a:p>
                      <a:pPr algn="ctr">
                        <a:lnSpc>
                          <a:spcPct val="115000"/>
                        </a:lnSpc>
                        <a:spcAft>
                          <a:spcPts val="0"/>
                        </a:spcAft>
                        <a:tabLst>
                          <a:tab pos="4643120" algn="l"/>
                        </a:tabLst>
                      </a:pPr>
                      <a:r>
                        <a:rPr lang="ru-RU" sz="1200" b="1">
                          <a:latin typeface="Times New Roman"/>
                          <a:ea typeface="Calibri"/>
                          <a:cs typeface="Times New Roman"/>
                        </a:rPr>
                        <a:t>1</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b="1">
                          <a:latin typeface="Times New Roman"/>
                          <a:ea typeface="Calibri"/>
                          <a:cs typeface="Times New Roman"/>
                        </a:rPr>
                        <a:t>2</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b="1">
                          <a:latin typeface="Times New Roman"/>
                          <a:ea typeface="Calibri"/>
                          <a:cs typeface="Times New Roman"/>
                        </a:rPr>
                        <a:t>3</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b="1">
                          <a:latin typeface="Times New Roman"/>
                          <a:ea typeface="Calibri"/>
                          <a:cs typeface="Times New Roman"/>
                        </a:rPr>
                        <a:t>4</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b="1">
                          <a:latin typeface="Times New Roman"/>
                          <a:ea typeface="Calibri"/>
                          <a:cs typeface="Times New Roman"/>
                        </a:rPr>
                        <a:t>5</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324">
                <a:tc>
                  <a:txBody>
                    <a:bodyPr/>
                    <a:lstStyle/>
                    <a:p>
                      <a:pPr>
                        <a:lnSpc>
                          <a:spcPct val="115000"/>
                        </a:lnSpc>
                        <a:spcAft>
                          <a:spcPts val="0"/>
                        </a:spcAft>
                      </a:pPr>
                      <a:r>
                        <a:rPr lang="ru-RU" sz="1200">
                          <a:latin typeface="Times New Roman"/>
                          <a:ea typeface="Calibri"/>
                          <a:cs typeface="Times New Roman"/>
                        </a:rPr>
                        <a:t>Содействие переселяемым  из ветхого жилья</a:t>
                      </a:r>
                      <a:endParaRPr lang="ru-RU" sz="1100">
                        <a:latin typeface="Calibri"/>
                        <a:ea typeface="Calibri"/>
                        <a:cs typeface="Times New Roman"/>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a:latin typeface="Times New Roman"/>
                          <a:ea typeface="Calibri"/>
                          <a:cs typeface="Times New Roman"/>
                        </a:rPr>
                        <a:t>4/11</a:t>
                      </a:r>
                      <a:endParaRPr lang="ru-RU" sz="1100">
                        <a:latin typeface="Calibri"/>
                        <a:ea typeface="Calibri"/>
                        <a:cs typeface="Times New Roman"/>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a:latin typeface="Times New Roman"/>
                          <a:ea typeface="Calibri"/>
                          <a:cs typeface="Times New Roman"/>
                        </a:rPr>
                        <a:t>7156,1</a:t>
                      </a:r>
                      <a:endParaRPr lang="ru-RU" sz="1100">
                        <a:latin typeface="Calibri"/>
                        <a:ea typeface="Calibri"/>
                        <a:cs typeface="Times New Roman"/>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a:latin typeface="Times New Roman"/>
                          <a:ea typeface="Calibri"/>
                          <a:cs typeface="Times New Roman"/>
                        </a:rPr>
                        <a:t>25/54</a:t>
                      </a:r>
                      <a:endParaRPr lang="ru-RU" sz="1100">
                        <a:latin typeface="Calibri"/>
                        <a:ea typeface="Calibri"/>
                        <a:cs typeface="Times New Roman"/>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643120" algn="l"/>
                        </a:tabLst>
                      </a:pPr>
                      <a:r>
                        <a:rPr lang="ru-RU" sz="1200" dirty="0">
                          <a:latin typeface="Times New Roman"/>
                          <a:ea typeface="Calibri"/>
                          <a:cs typeface="Times New Roman"/>
                        </a:rPr>
                        <a:t>38750,6</a:t>
                      </a:r>
                      <a:endParaRPr lang="ru-RU" sz="1100" dirty="0">
                        <a:latin typeface="Calibri"/>
                        <a:ea typeface="Calibri"/>
                        <a:cs typeface="Times New Roman"/>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Диаграмма 9"/>
          <p:cNvGraphicFramePr/>
          <p:nvPr/>
        </p:nvGraphicFramePr>
        <p:xfrm>
          <a:off x="-180528" y="1412776"/>
          <a:ext cx="4572000" cy="34563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p:nvPr/>
        </p:nvGraphicFramePr>
        <p:xfrm>
          <a:off x="4427984" y="1412776"/>
          <a:ext cx="4716016" cy="34563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685800"/>
            <a:ext cx="8229600" cy="53340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Инвестиции в основной капитал</a:t>
            </a:r>
            <a:endParaRPr lang="ru-RU" sz="2700" dirty="0">
              <a:latin typeface="Times New Roman" pitchFamily="18" charset="0"/>
              <a:cs typeface="Times New Roman" pitchFamily="18" charset="0"/>
            </a:endParaRPr>
          </a:p>
        </p:txBody>
      </p:sp>
      <p:graphicFrame>
        <p:nvGraphicFramePr>
          <p:cNvPr id="37890" name="Содержимое 7"/>
          <p:cNvGraphicFramePr>
            <a:graphicFrameLocks noGrp="1"/>
          </p:cNvGraphicFramePr>
          <p:nvPr>
            <p:ph sz="half" idx="2"/>
          </p:nvPr>
        </p:nvGraphicFramePr>
        <p:xfrm>
          <a:off x="4521200" y="1854200"/>
          <a:ext cx="4140200" cy="4535488"/>
        </p:xfrm>
        <a:graphic>
          <a:graphicData uri="http://schemas.openxmlformats.org/presentationml/2006/ole">
            <p:oleObj spid="_x0000_s37890" r:id="rId4" imgW="4139543" imgH="4535817" progId="Excel.Sheet.8">
              <p:embed/>
            </p:oleObj>
          </a:graphicData>
        </a:graphic>
      </p:graphicFrame>
      <p:graphicFrame>
        <p:nvGraphicFramePr>
          <p:cNvPr id="37891" name="Содержимое 3"/>
          <p:cNvGraphicFramePr>
            <a:graphicFrameLocks noGrp="1"/>
          </p:cNvGraphicFramePr>
          <p:nvPr>
            <p:ph sz="half" idx="1"/>
          </p:nvPr>
        </p:nvGraphicFramePr>
        <p:xfrm>
          <a:off x="406400" y="1854200"/>
          <a:ext cx="4140200" cy="4535488"/>
        </p:xfrm>
        <a:graphic>
          <a:graphicData uri="http://schemas.openxmlformats.org/presentationml/2006/ole">
            <p:oleObj spid="_x0000_s37891" r:id="rId5" imgW="4139543" imgH="4535817" progId="Excel.Sheet.8">
              <p:embed/>
            </p:oleObj>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Текст 5"/>
          <p:cNvSpPr>
            <a:spLocks noGrp="1"/>
          </p:cNvSpPr>
          <p:nvPr>
            <p:ph type="body" idx="1"/>
          </p:nvPr>
        </p:nvSpPr>
        <p:spPr>
          <a:xfrm>
            <a:off x="468313" y="1268413"/>
            <a:ext cx="8074025" cy="5360987"/>
          </a:xfrm>
        </p:spPr>
        <p:txBody>
          <a:bodyPr/>
          <a:lstStyle/>
          <a:p>
            <a:pPr algn="ctr">
              <a:lnSpc>
                <a:spcPct val="80000"/>
              </a:lnSpc>
            </a:pPr>
            <a:endParaRPr lang="ru-RU" sz="1400" b="1" smtClean="0">
              <a:solidFill>
                <a:schemeClr val="bg1"/>
              </a:solidFill>
            </a:endParaRPr>
          </a:p>
          <a:p>
            <a:pPr algn="ctr">
              <a:lnSpc>
                <a:spcPct val="80000"/>
              </a:lnSpc>
            </a:pPr>
            <a:r>
              <a:rPr lang="ru-RU" sz="1800" b="1" smtClean="0">
                <a:solidFill>
                  <a:schemeClr val="bg1"/>
                </a:solidFill>
                <a:latin typeface="Times New Roman" pitchFamily="18" charset="0"/>
                <a:cs typeface="Times New Roman" pitchFamily="18" charset="0"/>
              </a:rPr>
              <a:t>Нормативно правовой акт</a:t>
            </a:r>
          </a:p>
          <a:p>
            <a:pPr algn="ctr">
              <a:lnSpc>
                <a:spcPct val="80000"/>
              </a:lnSpc>
            </a:pPr>
            <a:r>
              <a:rPr lang="ru-RU" sz="1800" smtClean="0">
                <a:solidFill>
                  <a:schemeClr val="bg1"/>
                </a:solidFill>
                <a:latin typeface="Times New Roman" pitchFamily="18" charset="0"/>
                <a:cs typeface="Times New Roman" pitchFamily="18" charset="0"/>
              </a:rPr>
              <a:t>Постановление администрации городского округа «Город Губаха» от 28.08.2013 № 1260 «Об утверждении муниципальной программы «Развитие информационного общества на 2014-2016 годы»</a:t>
            </a:r>
          </a:p>
          <a:p>
            <a:pPr algn="ctr">
              <a:lnSpc>
                <a:spcPct val="80000"/>
              </a:lnSpc>
            </a:pPr>
            <a:endParaRPr lang="ru-RU" sz="1400" smtClean="0">
              <a:solidFill>
                <a:schemeClr val="bg1"/>
              </a:solidFill>
            </a:endParaRPr>
          </a:p>
          <a:p>
            <a:pPr>
              <a:lnSpc>
                <a:spcPct val="80000"/>
              </a:lnSpc>
              <a:buFontTx/>
              <a:buChar char="-"/>
            </a:pPr>
            <a:endParaRPr lang="ru-RU" sz="1400" smtClean="0">
              <a:solidFill>
                <a:schemeClr val="bg1"/>
              </a:solidFill>
            </a:endParaRPr>
          </a:p>
        </p:txBody>
      </p:sp>
      <p:sp>
        <p:nvSpPr>
          <p:cNvPr id="234499" name="Rectangle 4"/>
          <p:cNvSpPr>
            <a:spLocks noChangeArrowheads="1"/>
          </p:cNvSpPr>
          <p:nvPr/>
        </p:nvSpPr>
        <p:spPr bwMode="auto">
          <a:xfrm>
            <a:off x="500035" y="549275"/>
            <a:ext cx="7456516" cy="840230"/>
          </a:xfrm>
          <a:prstGeom prst="rect">
            <a:avLst/>
          </a:prstGeom>
          <a:noFill/>
          <a:ln w="9525">
            <a:noFill/>
            <a:miter lim="800000"/>
            <a:headEnd/>
            <a:tailEnd/>
          </a:ln>
        </p:spPr>
        <p:txBody>
          <a:bodyPr wrap="square">
            <a:spAutoFit/>
          </a:bodyPr>
          <a:lstStyle/>
          <a:p>
            <a:pPr algn="ctr">
              <a:lnSpc>
                <a:spcPct val="80000"/>
              </a:lnSpc>
              <a:spcBef>
                <a:spcPct val="20000"/>
              </a:spcBef>
              <a:buClr>
                <a:srgbClr val="0BD0D9"/>
              </a:buClr>
              <a:buSzPct val="95000"/>
              <a:buFont typeface="Wingdings 2" pitchFamily="18" charset="2"/>
              <a:buNone/>
            </a:pPr>
            <a:r>
              <a:rPr lang="ru-RU" sz="2700" b="1" dirty="0">
                <a:solidFill>
                  <a:schemeClr val="accent1">
                    <a:lumMod val="75000"/>
                  </a:schemeClr>
                </a:solidFill>
                <a:latin typeface="Times New Roman" pitchFamily="18" charset="0"/>
                <a:cs typeface="Times New Roman" pitchFamily="18" charset="0"/>
              </a:rPr>
              <a:t>Муниципальная программа </a:t>
            </a:r>
          </a:p>
          <a:p>
            <a:pPr algn="ctr">
              <a:lnSpc>
                <a:spcPct val="80000"/>
              </a:lnSpc>
              <a:spcBef>
                <a:spcPct val="20000"/>
              </a:spcBef>
              <a:buClr>
                <a:srgbClr val="0BD0D9"/>
              </a:buClr>
              <a:buSzPct val="95000"/>
              <a:buFont typeface="Wingdings 2" pitchFamily="18" charset="2"/>
              <a:buNone/>
            </a:pPr>
            <a:r>
              <a:rPr lang="ru-RU" sz="2700" b="1" dirty="0">
                <a:solidFill>
                  <a:schemeClr val="accent1">
                    <a:lumMod val="75000"/>
                  </a:schemeClr>
                </a:solidFill>
                <a:latin typeface="Times New Roman" pitchFamily="18" charset="0"/>
                <a:cs typeface="Times New Roman" pitchFamily="18" charset="0"/>
              </a:rPr>
              <a:t>«Развитие информационного общества»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Заголовок 1"/>
          <p:cNvSpPr>
            <a:spLocks noGrp="1"/>
          </p:cNvSpPr>
          <p:nvPr>
            <p:ph type="title"/>
          </p:nvPr>
        </p:nvSpPr>
        <p:spPr>
          <a:xfrm>
            <a:off x="304800" y="704850"/>
            <a:ext cx="8382000" cy="590550"/>
          </a:xfrm>
        </p:spPr>
        <p:txBody>
          <a:bodyPr/>
          <a:lstStyle/>
          <a:p>
            <a:pPr algn="ctr"/>
            <a:r>
              <a:rPr lang="ru-RU" sz="2400" b="1" smtClean="0">
                <a:solidFill>
                  <a:srgbClr val="0B5395"/>
                </a:solidFill>
                <a:latin typeface="Times New Roman" pitchFamily="18" charset="0"/>
                <a:cs typeface="Times New Roman" pitchFamily="18" charset="0"/>
              </a:rPr>
              <a:t>Целевые показатели муниципальной программы </a:t>
            </a:r>
            <a:br>
              <a:rPr lang="ru-RU" sz="2400" b="1" smtClean="0">
                <a:solidFill>
                  <a:srgbClr val="0B5395"/>
                </a:solidFill>
                <a:latin typeface="Times New Roman" pitchFamily="18" charset="0"/>
                <a:cs typeface="Times New Roman" pitchFamily="18" charset="0"/>
              </a:rPr>
            </a:br>
            <a:r>
              <a:rPr lang="ru-RU" sz="2400" b="1" smtClean="0">
                <a:solidFill>
                  <a:srgbClr val="0B5395"/>
                </a:solidFill>
                <a:latin typeface="Times New Roman" pitchFamily="18" charset="0"/>
                <a:cs typeface="Times New Roman" pitchFamily="18" charset="0"/>
              </a:rPr>
              <a:t>«Развитие информационного общества»</a:t>
            </a:r>
          </a:p>
        </p:txBody>
      </p:sp>
      <p:graphicFrame>
        <p:nvGraphicFramePr>
          <p:cNvPr id="16527" name="Group 143"/>
          <p:cNvGraphicFramePr>
            <a:graphicFrameLocks noGrp="1"/>
          </p:cNvGraphicFramePr>
          <p:nvPr>
            <p:ph idx="1"/>
          </p:nvPr>
        </p:nvGraphicFramePr>
        <p:xfrm>
          <a:off x="457200" y="1371600"/>
          <a:ext cx="8258175" cy="3090672"/>
        </p:xfrm>
        <a:graphic>
          <a:graphicData uri="http://schemas.openxmlformats.org/drawingml/2006/table">
            <a:tbl>
              <a:tblPr/>
              <a:tblGrid>
                <a:gridCol w="369888"/>
                <a:gridCol w="3173408"/>
                <a:gridCol w="1071570"/>
                <a:gridCol w="1179509"/>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smtClean="0">
                          <a:ln>
                            <a:noFill/>
                          </a:ln>
                          <a:solidFill>
                            <a:schemeClr val="tx1"/>
                          </a:solidFill>
                          <a:effectLst/>
                          <a:latin typeface="Constantia" pitchFamily="18" charset="0"/>
                        </a:rPr>
                        <a:t>Количество услуг, оказываемых органом местного самоуправления муниципального образования показатели в электронном виде с использованием федеральной государственной</a:t>
                      </a: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smtClean="0">
                          <a:ln>
                            <a:noFill/>
                          </a:ln>
                          <a:solidFill>
                            <a:schemeClr val="tx1"/>
                          </a:solidFill>
                          <a:effectLst/>
                          <a:latin typeface="Constantia" pitchFamily="18" charset="0"/>
                        </a:rPr>
                        <a:t>информационной системы «Единый портал государственных и муниципальных услуг (функций)»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Доля органов исполнительной власти, использующих автоматизированную систему</a:t>
                      </a: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электронного документооборота Аппарата Правительства Пермского края и органов</a:t>
                      </a:r>
                      <a:r>
                        <a:rPr kumimoji="0" lang="ru-RU" sz="1200" b="0" i="0" u="none" strike="noStrike" cap="none" normalizeH="0" baseline="0" dirty="0" smtClean="0">
                          <a:ln>
                            <a:noFill/>
                          </a:ln>
                          <a:solidFill>
                            <a:schemeClr val="tx1"/>
                          </a:solidFill>
                          <a:effectLst/>
                          <a:latin typeface="Constantia" pitchFamily="18" charset="0"/>
                        </a:rPr>
                        <a:t> </a:t>
                      </a:r>
                      <a:r>
                        <a:rPr kumimoji="0" lang="ru-RU" sz="1200" b="0" i="0" u="none" strike="noStrike" cap="none" normalizeH="0" baseline="0" dirty="0" smtClean="0">
                          <a:ln>
                            <a:noFill/>
                          </a:ln>
                          <a:solidFill>
                            <a:schemeClr val="tx1"/>
                          </a:solidFill>
                          <a:effectLst/>
                          <a:latin typeface="Times New Roman" pitchFamily="18" charset="0"/>
                        </a:rPr>
                        <a:t>исполнительной власти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pic>
        <p:nvPicPr>
          <p:cNvPr id="236576" name="Рисунок 3"/>
          <p:cNvPicPr>
            <a:picLocks noChangeAspect="1" noChangeArrowheads="1"/>
          </p:cNvPicPr>
          <p:nvPr/>
        </p:nvPicPr>
        <p:blipFill>
          <a:blip r:embed="rId3"/>
          <a:srcRect/>
          <a:stretch>
            <a:fillRect/>
          </a:stretch>
        </p:blipFill>
        <p:spPr bwMode="auto">
          <a:xfrm>
            <a:off x="571500" y="4572000"/>
            <a:ext cx="3357563" cy="2055813"/>
          </a:xfrm>
          <a:prstGeom prst="rect">
            <a:avLst/>
          </a:prstGeom>
          <a:noFill/>
          <a:ln w="9525">
            <a:noFill/>
            <a:miter lim="800000"/>
            <a:headEnd/>
            <a:tailEnd/>
          </a:ln>
        </p:spPr>
      </p:pic>
      <p:pic>
        <p:nvPicPr>
          <p:cNvPr id="236577" name="Рисунок 4"/>
          <p:cNvPicPr>
            <a:picLocks noChangeAspect="1" noChangeArrowheads="1"/>
          </p:cNvPicPr>
          <p:nvPr/>
        </p:nvPicPr>
        <p:blipFill>
          <a:blip r:embed="rId4"/>
          <a:srcRect/>
          <a:stretch>
            <a:fillRect/>
          </a:stretch>
        </p:blipFill>
        <p:spPr bwMode="auto">
          <a:xfrm>
            <a:off x="4786313" y="4572000"/>
            <a:ext cx="3643312"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Заголовок 1"/>
          <p:cNvSpPr>
            <a:spLocks noGrp="1"/>
          </p:cNvSpPr>
          <p:nvPr>
            <p:ph type="title"/>
          </p:nvPr>
        </p:nvSpPr>
        <p:spPr>
          <a:xfrm>
            <a:off x="304800" y="704850"/>
            <a:ext cx="8382000" cy="590550"/>
          </a:xfrm>
        </p:spPr>
        <p:txBody>
          <a:bodyPr/>
          <a:lstStyle/>
          <a:p>
            <a:pPr algn="ctr"/>
            <a:r>
              <a:rPr lang="ru-RU" sz="2400" b="1" smtClean="0">
                <a:solidFill>
                  <a:srgbClr val="0B5395"/>
                </a:solidFill>
                <a:latin typeface="Times New Roman" pitchFamily="18" charset="0"/>
                <a:cs typeface="Times New Roman" pitchFamily="18" charset="0"/>
              </a:rPr>
              <a:t>Финансирование муниципальной программы </a:t>
            </a:r>
            <a:br>
              <a:rPr lang="ru-RU" sz="2400" b="1" smtClean="0">
                <a:solidFill>
                  <a:srgbClr val="0B5395"/>
                </a:solidFill>
                <a:latin typeface="Times New Roman" pitchFamily="18" charset="0"/>
                <a:cs typeface="Times New Roman" pitchFamily="18" charset="0"/>
              </a:rPr>
            </a:br>
            <a:r>
              <a:rPr lang="ru-RU" sz="2400" b="1" smtClean="0">
                <a:solidFill>
                  <a:srgbClr val="0B5395"/>
                </a:solidFill>
                <a:latin typeface="Times New Roman" pitchFamily="18" charset="0"/>
                <a:cs typeface="Times New Roman" pitchFamily="18" charset="0"/>
              </a:rPr>
              <a:t>«Развитие информационного общества»</a:t>
            </a:r>
          </a:p>
        </p:txBody>
      </p:sp>
      <p:graphicFrame>
        <p:nvGraphicFramePr>
          <p:cNvPr id="18611" name="Group 179"/>
          <p:cNvGraphicFramePr>
            <a:graphicFrameLocks noGrp="1"/>
          </p:cNvGraphicFramePr>
          <p:nvPr>
            <p:ph idx="1"/>
          </p:nvPr>
        </p:nvGraphicFramePr>
        <p:xfrm>
          <a:off x="457200" y="1371600"/>
          <a:ext cx="8229600" cy="4477512"/>
        </p:xfrm>
        <a:graphic>
          <a:graphicData uri="http://schemas.openxmlformats.org/drawingml/2006/table">
            <a:tbl>
              <a:tblPr/>
              <a:tblGrid>
                <a:gridCol w="457200"/>
                <a:gridCol w="2157413"/>
                <a:gridCol w="1143000"/>
                <a:gridCol w="1143000"/>
                <a:gridCol w="1214437"/>
                <a:gridCol w="1009650"/>
                <a:gridCol w="1104900"/>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Финанси-рование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Исполнение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431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onstantia" pitchFamily="18" charset="0"/>
                        </a:rPr>
                        <a:t>Муниципальная программа «Развитие информационного общества»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2946,6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2662,9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90,4</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Краевой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endParaRPr lang="ru-RU"/>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rPr>
                        <a:t>3238,7</a:t>
                      </a:r>
                      <a:r>
                        <a:rPr kumimoji="0" lang="ru-RU" sz="1200" b="1"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rPr>
                        <a:t>2954,9</a:t>
                      </a:r>
                      <a:endParaRPr kumimoji="0" lang="ru-RU" sz="1200" b="1"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91,3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3">
                  <a:txBody>
                    <a:bodyPr/>
                    <a:lstStyle/>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Подпрограмма</a:t>
                      </a:r>
                    </a:p>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«Развитие информационных технологий в сфере архивного дела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302,4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302,4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594,4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594,4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2">
                  <a:txBody>
                    <a:bodyPr/>
                    <a:lstStyle/>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Развитие и эксплуатация</a:t>
                      </a:r>
                    </a:p>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автоматизированной системы</a:t>
                      </a:r>
                    </a:p>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электронного документооборота </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154,9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154,9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154,9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154,9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2">
                  <a:txBody>
                    <a:bodyPr/>
                    <a:lstStyle/>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Опубликование НПА и извещений</a:t>
                      </a:r>
                    </a:p>
                    <a:p>
                      <a:pPr marL="0" marR="0" lvl="0" indent="0" algn="just"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в СМИ</a:t>
                      </a:r>
                      <a:endParaRPr kumimoji="0" lang="ru-RU" sz="12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2181,8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2181,84</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2181,8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2181,84</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Текст 5"/>
          <p:cNvSpPr>
            <a:spLocks noGrp="1"/>
          </p:cNvSpPr>
          <p:nvPr>
            <p:ph type="body" idx="1"/>
          </p:nvPr>
        </p:nvSpPr>
        <p:spPr>
          <a:xfrm>
            <a:off x="539750" y="1916113"/>
            <a:ext cx="7772400" cy="5165725"/>
          </a:xfrm>
        </p:spPr>
        <p:txBody>
          <a:bodyPr/>
          <a:lstStyle/>
          <a:p>
            <a:pPr algn="ctr"/>
            <a:r>
              <a:rPr lang="ru-RU" sz="1800" b="1" smtClean="0">
                <a:solidFill>
                  <a:schemeClr val="bg1"/>
                </a:solidFill>
                <a:latin typeface="Times New Roman" pitchFamily="18" charset="0"/>
                <a:cs typeface="Times New Roman" pitchFamily="18" charset="0"/>
              </a:rPr>
              <a:t>Нормативный правовой акт</a:t>
            </a:r>
          </a:p>
          <a:p>
            <a:pPr algn="ctr"/>
            <a:endParaRPr lang="ru-RU" sz="1800" smtClean="0">
              <a:solidFill>
                <a:schemeClr val="bg1"/>
              </a:solidFill>
              <a:latin typeface="Times New Roman" pitchFamily="18" charset="0"/>
            </a:endParaRPr>
          </a:p>
          <a:p>
            <a:pPr algn="ctr"/>
            <a:r>
              <a:rPr lang="ru-RU" sz="1800" smtClean="0">
                <a:solidFill>
                  <a:schemeClr val="bg1"/>
                </a:solidFill>
                <a:latin typeface="Times New Roman" pitchFamily="18" charset="0"/>
                <a:cs typeface="Times New Roman" pitchFamily="18" charset="0"/>
              </a:rPr>
              <a:t>	Постановление администрации городского округа «Город Губаха» Пермского края от 27.09.2013 № 1439  «Об утверждении муниципальной программы  «Совершенствование муниципального управления в городском округе «Город Губаха» на 2014 – 2016 годы».</a:t>
            </a:r>
            <a:endParaRPr lang="ru-RU" sz="1800" b="1" smtClean="0">
              <a:solidFill>
                <a:schemeClr val="bg1"/>
              </a:solidFill>
              <a:latin typeface="Times New Roman" pitchFamily="18" charset="0"/>
              <a:cs typeface="Times New Roman" pitchFamily="18" charset="0"/>
            </a:endParaRPr>
          </a:p>
        </p:txBody>
      </p:sp>
      <p:sp>
        <p:nvSpPr>
          <p:cNvPr id="5123" name="Rectangle 6"/>
          <p:cNvSpPr>
            <a:spLocks noChangeArrowheads="1"/>
          </p:cNvSpPr>
          <p:nvPr/>
        </p:nvSpPr>
        <p:spPr bwMode="auto">
          <a:xfrm>
            <a:off x="357158" y="549275"/>
            <a:ext cx="8358246" cy="1338828"/>
          </a:xfrm>
          <a:prstGeom prst="rect">
            <a:avLst/>
          </a:prstGeom>
          <a:noFill/>
          <a:ln w="9525">
            <a:noFill/>
            <a:miter lim="800000"/>
            <a:headEnd/>
            <a:tailEnd/>
          </a:ln>
        </p:spPr>
        <p:txBody>
          <a:bodyPr wrap="square">
            <a:spAutoFit/>
          </a:bodyPr>
          <a:lstStyle/>
          <a:p>
            <a:pPr algn="ctr">
              <a:defRPr/>
            </a:pPr>
            <a:r>
              <a:rPr lang="ru-RU" sz="2700" b="1" dirty="0">
                <a:solidFill>
                  <a:schemeClr val="accent1">
                    <a:lumMod val="75000"/>
                  </a:schemeClr>
                </a:solidFill>
                <a:latin typeface="Times New Roman" pitchFamily="18" charset="0"/>
              </a:rPr>
              <a:t>Муниципальная программа</a:t>
            </a:r>
          </a:p>
          <a:p>
            <a:pPr algn="ctr">
              <a:defRPr/>
            </a:pPr>
            <a:r>
              <a:rPr lang="ru-RU" sz="2700" b="1" dirty="0">
                <a:solidFill>
                  <a:schemeClr val="accent1">
                    <a:lumMod val="75000"/>
                  </a:schemeClr>
                </a:solidFill>
                <a:latin typeface="Times New Roman" pitchFamily="18" charset="0"/>
              </a:rPr>
              <a:t> «Совершенствование муниципального управления в городском округе «Город </a:t>
            </a:r>
            <a:r>
              <a:rPr lang="ru-RU" sz="2700" b="1" dirty="0" err="1">
                <a:solidFill>
                  <a:schemeClr val="accent1">
                    <a:lumMod val="75000"/>
                  </a:schemeClr>
                </a:solidFill>
                <a:latin typeface="Times New Roman" pitchFamily="18" charset="0"/>
              </a:rPr>
              <a:t>Губаха</a:t>
            </a:r>
            <a:r>
              <a:rPr lang="ru-RU" sz="2700" b="1" dirty="0">
                <a:solidFill>
                  <a:schemeClr val="accent1">
                    <a:lumMod val="75000"/>
                  </a:schemeClr>
                </a:solidFill>
                <a:latin typeface="Times New Roman" pitchFamily="18" charset="0"/>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304800" y="704850"/>
            <a:ext cx="8382000" cy="590550"/>
          </a:xfrm>
        </p:spPr>
        <p:txBody>
          <a:bodyPr>
            <a:normAutofit fontScale="90000"/>
          </a:bodyPr>
          <a:lstStyle/>
          <a:p>
            <a:pPr algn="ctr" fontAlgn="auto">
              <a:spcAft>
                <a:spcPts val="0"/>
              </a:spcAft>
              <a:defRPr/>
            </a:pPr>
            <a:r>
              <a:rPr lang="ru-RU" sz="2400" b="1" dirty="0" smtClean="0">
                <a:solidFill>
                  <a:srgbClr val="0B5395"/>
                </a:solidFill>
                <a:latin typeface="Times New Roman" pitchFamily="18" charset="0"/>
                <a:cs typeface="Times New Roman" pitchFamily="18" charset="0"/>
              </a:rPr>
              <a:t>Целевые показатели и финансирование </a:t>
            </a:r>
            <a:br>
              <a:rPr lang="ru-RU" sz="2400" b="1" dirty="0" smtClean="0">
                <a:solidFill>
                  <a:srgbClr val="0B5395"/>
                </a:solidFill>
                <a:latin typeface="Times New Roman" pitchFamily="18" charset="0"/>
                <a:cs typeface="Times New Roman" pitchFamily="18" charset="0"/>
              </a:rPr>
            </a:br>
            <a:r>
              <a:rPr lang="ru-RU" sz="2400" b="1" dirty="0" smtClean="0">
                <a:solidFill>
                  <a:srgbClr val="0B5395"/>
                </a:solidFill>
                <a:latin typeface="Times New Roman" pitchFamily="18" charset="0"/>
                <a:cs typeface="Times New Roman" pitchFamily="18" charset="0"/>
              </a:rPr>
              <a:t>муниципальной программы </a:t>
            </a:r>
            <a:br>
              <a:rPr lang="ru-RU" sz="2400" b="1" dirty="0" smtClean="0">
                <a:solidFill>
                  <a:srgbClr val="0B5395"/>
                </a:solidFill>
                <a:latin typeface="Times New Roman" pitchFamily="18" charset="0"/>
                <a:cs typeface="Times New Roman" pitchFamily="18" charset="0"/>
              </a:rPr>
            </a:br>
            <a:r>
              <a:rPr lang="ru-RU" sz="2400" b="1" dirty="0" smtClean="0">
                <a:solidFill>
                  <a:srgbClr val="0B5395"/>
                </a:solidFill>
                <a:latin typeface="Times New Roman" pitchFamily="18" charset="0"/>
                <a:cs typeface="Times New Roman" pitchFamily="18" charset="0"/>
              </a:rPr>
              <a:t>« Совершенствование муниципального управления»</a:t>
            </a:r>
          </a:p>
        </p:txBody>
      </p:sp>
      <p:graphicFrame>
        <p:nvGraphicFramePr>
          <p:cNvPr id="16516" name="Group 132"/>
          <p:cNvGraphicFramePr>
            <a:graphicFrameLocks noGrp="1"/>
          </p:cNvGraphicFramePr>
          <p:nvPr>
            <p:ph idx="1"/>
          </p:nvPr>
        </p:nvGraphicFramePr>
        <p:xfrm>
          <a:off x="500063" y="1428750"/>
          <a:ext cx="8258175" cy="2926080"/>
        </p:xfrm>
        <a:graphic>
          <a:graphicData uri="http://schemas.openxmlformats.org/drawingml/2006/table">
            <a:tbl>
              <a:tblPr/>
              <a:tblGrid>
                <a:gridCol w="533400"/>
                <a:gridCol w="2513013"/>
                <a:gridCol w="1331912"/>
                <a:gridCol w="1416050"/>
                <a:gridCol w="1176338"/>
                <a:gridCol w="1287462"/>
              </a:tblGrid>
              <a:tr h="446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250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Организация повышения квалификации муниципальных служащих</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44 чел.</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54 чел.</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1160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Проведение обучающих семинаров с участием прокуратуры г.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Губахи</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в рамках соглашения о взаимодействии в сфере обеспечения единого правового пространства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 занятия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 занятия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6250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Организация проведения аттестации муниципальных служащих</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graphicFrame>
        <p:nvGraphicFramePr>
          <p:cNvPr id="4" name="Group 175"/>
          <p:cNvGraphicFramePr>
            <a:graphicFrameLocks/>
          </p:cNvGraphicFramePr>
          <p:nvPr/>
        </p:nvGraphicFramePr>
        <p:xfrm>
          <a:off x="500063" y="4643438"/>
          <a:ext cx="8215371" cy="1887048"/>
        </p:xfrm>
        <a:graphic>
          <a:graphicData uri="http://schemas.openxmlformats.org/drawingml/2006/table">
            <a:tbl>
              <a:tblPr/>
              <a:tblGrid>
                <a:gridCol w="456410"/>
                <a:gridCol w="2153683"/>
                <a:gridCol w="1141024"/>
                <a:gridCol w="1141024"/>
                <a:gridCol w="1212337"/>
                <a:gridCol w="1141045"/>
                <a:gridCol w="969848"/>
              </a:tblGrid>
              <a:tr h="7407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FFFFFF"/>
                          </a:solidFill>
                          <a:effectLst/>
                          <a:latin typeface="Times New Roman" pitchFamily="18" charset="0"/>
                          <a:cs typeface="Times New Roman" pitchFamily="18" charset="0"/>
                        </a:rPr>
                        <a:t>Финанси-рование</a:t>
                      </a:r>
                      <a:endParaRPr kumimoji="0" lang="ru-RU" sz="1200" b="1" i="0" u="none" strike="noStrike" cap="none" normalizeH="0" baseline="0" dirty="0" smtClean="0">
                        <a:ln>
                          <a:noFill/>
                        </a:ln>
                        <a:solidFill>
                          <a:srgbClr val="FFFFFF"/>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Исполнение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2334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Муниципальная программа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69,14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2334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1" i="0" u="none" strike="noStrike" cap="none" normalizeH="0" baseline="0" dirty="0" smtClean="0">
                          <a:ln>
                            <a:noFill/>
                          </a:ln>
                          <a:solidFill>
                            <a:srgbClr val="000000"/>
                          </a:solidFill>
                          <a:effectLst/>
                          <a:latin typeface="Constantia" pitchFamily="18" charset="0"/>
                          <a:cs typeface="Times New Roman" pitchFamily="18" charset="0"/>
                        </a:rPr>
                        <a:t>«Совершенствование муниципального управления в городском округе «Город </a:t>
                      </a:r>
                      <a:r>
                        <a:rPr kumimoji="0" lang="ru-RU" sz="1200" b="1" i="0" u="none" strike="noStrike" cap="none" normalizeH="0" baseline="0" dirty="0" err="1" smtClean="0">
                          <a:ln>
                            <a:noFill/>
                          </a:ln>
                          <a:solidFill>
                            <a:srgbClr val="000000"/>
                          </a:solidFill>
                          <a:effectLst/>
                          <a:latin typeface="Constantia" pitchFamily="18" charset="0"/>
                          <a:cs typeface="Times New Roman" pitchFamily="18" charset="0"/>
                        </a:rPr>
                        <a:t>Губаха</a:t>
                      </a:r>
                      <a:r>
                        <a:rPr kumimoji="0" lang="ru-RU" sz="1200" b="1" i="0" u="none" strike="noStrike" cap="none" normalizeH="0" baseline="0" dirty="0" smtClean="0">
                          <a:ln>
                            <a:noFill/>
                          </a:ln>
                          <a:solidFill>
                            <a:srgbClr val="000000"/>
                          </a:solidFill>
                          <a:effectLst/>
                          <a:latin typeface="Constantia" pitchFamily="18" charset="0"/>
                          <a:cs typeface="Times New Roman"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175,0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69,14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39,5%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Выполнение целевых показателей,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установленных Соглашением о взаимодействии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с Правительством Пермского края</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186738" cy="3103563"/>
        </p:xfrm>
        <a:graphic>
          <a:graphicData uri="http://schemas.openxmlformats.org/drawingml/2006/table">
            <a:tbl>
              <a:tblPr/>
              <a:tblGrid>
                <a:gridCol w="625475"/>
                <a:gridCol w="2952750"/>
                <a:gridCol w="1565275"/>
                <a:gridCol w="1662113"/>
                <a:gridCol w="1381125"/>
              </a:tblGrid>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Установлено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Исполнено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Образование</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85,7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Физическая культура и массовый спорт</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Культура </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Общественная безопасность</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Экономическое развитие</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85,7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Природопользование и инфраструктура</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33,3%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Управление имуществом и земельные отношения</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Территориальное развитие</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66,7%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ts val="1200"/>
                        </a:lnSpc>
                        <a:spcBef>
                          <a:spcPts val="200"/>
                        </a:spcBef>
                        <a:spcAft>
                          <a:spcPts val="2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marL="19050" marR="190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4381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Рабочая поездка губернатора Виктора </a:t>
            </a:r>
            <a:r>
              <a:rPr lang="ru-RU" sz="2700" b="1" dirty="0" err="1" smtClean="0">
                <a:solidFill>
                  <a:schemeClr val="accent1">
                    <a:lumMod val="75000"/>
                  </a:schemeClr>
                </a:solidFill>
                <a:latin typeface="Times New Roman" pitchFamily="18" charset="0"/>
                <a:cs typeface="Times New Roman" pitchFamily="18" charset="0"/>
              </a:rPr>
              <a:t>Басаргина</a:t>
            </a:r>
            <a:endParaRPr lang="ru-RU" sz="2700" b="1" dirty="0">
              <a:solidFill>
                <a:schemeClr val="accent1">
                  <a:lumMod val="75000"/>
                </a:schemeClr>
              </a:solidFill>
              <a:latin typeface="Times New Roman" pitchFamily="18" charset="0"/>
              <a:cs typeface="Times New Roman" pitchFamily="18" charset="0"/>
            </a:endParaRPr>
          </a:p>
        </p:txBody>
      </p:sp>
      <p:pic>
        <p:nvPicPr>
          <p:cNvPr id="248834" name="Picture 2" descr="http://www.perm.ru/images/news4/губаха-шгэс1-2761.jpg"/>
          <p:cNvPicPr>
            <a:picLocks noGrp="1" noChangeAspect="1" noChangeArrowheads="1"/>
          </p:cNvPicPr>
          <p:nvPr>
            <p:ph sz="half" idx="1"/>
          </p:nvPr>
        </p:nvPicPr>
        <p:blipFill>
          <a:blip r:embed="rId3"/>
          <a:srcRect/>
          <a:stretch>
            <a:fillRect/>
          </a:stretch>
        </p:blipFill>
        <p:spPr>
          <a:xfrm>
            <a:off x="2214563" y="1214438"/>
            <a:ext cx="3973512" cy="2643187"/>
          </a:xfrm>
        </p:spPr>
      </p:pic>
      <p:pic>
        <p:nvPicPr>
          <p:cNvPr id="248835" name="Picture 6" descr="http://www.perm.ru/images/news4/губаха-библиотека-7499.jpg"/>
          <p:cNvPicPr>
            <a:picLocks noChangeAspect="1" noChangeArrowheads="1"/>
          </p:cNvPicPr>
          <p:nvPr/>
        </p:nvPicPr>
        <p:blipFill>
          <a:blip r:embed="rId4"/>
          <a:srcRect/>
          <a:stretch>
            <a:fillRect/>
          </a:stretch>
        </p:blipFill>
        <p:spPr bwMode="auto">
          <a:xfrm>
            <a:off x="285750" y="4014788"/>
            <a:ext cx="3857625" cy="2571750"/>
          </a:xfrm>
          <a:prstGeom prst="rect">
            <a:avLst/>
          </a:prstGeom>
          <a:noFill/>
          <a:ln w="9525">
            <a:noFill/>
            <a:miter lim="800000"/>
            <a:headEnd/>
            <a:tailEnd/>
          </a:ln>
        </p:spPr>
      </p:pic>
      <p:pic>
        <p:nvPicPr>
          <p:cNvPr id="248836" name="Picture 8" descr="http://www.perm.ru/images/news4/губаха-музей-3907.jpg"/>
          <p:cNvPicPr>
            <a:picLocks noChangeAspect="1" noChangeArrowheads="1"/>
          </p:cNvPicPr>
          <p:nvPr/>
        </p:nvPicPr>
        <p:blipFill>
          <a:blip r:embed="rId5"/>
          <a:srcRect/>
          <a:stretch>
            <a:fillRect/>
          </a:stretch>
        </p:blipFill>
        <p:spPr bwMode="auto">
          <a:xfrm>
            <a:off x="4500563" y="4000500"/>
            <a:ext cx="3929062" cy="2613025"/>
          </a:xfrm>
          <a:prstGeom prst="rect">
            <a:avLst/>
          </a:prstGeom>
          <a:noFill/>
          <a:ln w="9525">
            <a:noFill/>
            <a:miter lim="800000"/>
            <a:headEnd/>
            <a:tailEnd/>
          </a:ln>
        </p:spPr>
      </p:pic>
      <p:sp>
        <p:nvSpPr>
          <p:cNvPr id="248837" name="Содержимое 6"/>
          <p:cNvSpPr>
            <a:spLocks noGrp="1"/>
          </p:cNvSpPr>
          <p:nvPr>
            <p:ph sz="half" idx="2"/>
          </p:nvPr>
        </p:nvSpPr>
        <p:spPr>
          <a:xfrm>
            <a:off x="4648200" y="1920875"/>
            <a:ext cx="4038600" cy="4433888"/>
          </a:xfrm>
        </p:spPr>
        <p:txBody>
          <a:bodyPr/>
          <a:lstStyle/>
          <a:p>
            <a:endParaRPr lang="ru-RU"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4381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Рабочая поездка губернатора Виктора </a:t>
            </a:r>
            <a:r>
              <a:rPr lang="ru-RU" sz="2700" b="1" dirty="0" err="1" smtClean="0">
                <a:solidFill>
                  <a:schemeClr val="accent1">
                    <a:lumMod val="75000"/>
                  </a:schemeClr>
                </a:solidFill>
                <a:latin typeface="Times New Roman" pitchFamily="18" charset="0"/>
                <a:cs typeface="Times New Roman" pitchFamily="18" charset="0"/>
              </a:rPr>
              <a:t>Басаргина</a:t>
            </a:r>
            <a:endParaRPr lang="ru-RU" sz="2700" b="1" dirty="0">
              <a:solidFill>
                <a:schemeClr val="accent1">
                  <a:lumMod val="75000"/>
                </a:schemeClr>
              </a:solidFill>
              <a:latin typeface="Times New Roman" pitchFamily="18" charset="0"/>
              <a:cs typeface="Times New Roman" pitchFamily="18" charset="0"/>
            </a:endParaRPr>
          </a:p>
        </p:txBody>
      </p:sp>
      <p:pic>
        <p:nvPicPr>
          <p:cNvPr id="250882" name="Picture 2" descr="http://www.perm.ru/images/news4/губаха-губер-1168.jpg"/>
          <p:cNvPicPr>
            <a:picLocks noGrp="1" noChangeAspect="1" noChangeArrowheads="1"/>
          </p:cNvPicPr>
          <p:nvPr>
            <p:ph sz="half" idx="1"/>
          </p:nvPr>
        </p:nvPicPr>
        <p:blipFill>
          <a:blip r:embed="rId3"/>
          <a:srcRect/>
          <a:stretch>
            <a:fillRect/>
          </a:stretch>
        </p:blipFill>
        <p:spPr>
          <a:xfrm>
            <a:off x="642938" y="1387475"/>
            <a:ext cx="3500437" cy="4970463"/>
          </a:xfrm>
        </p:spPr>
      </p:pic>
      <p:sp>
        <p:nvSpPr>
          <p:cNvPr id="5" name="Содержимое 4"/>
          <p:cNvSpPr>
            <a:spLocks noGrp="1"/>
          </p:cNvSpPr>
          <p:nvPr>
            <p:ph sz="half" idx="2"/>
          </p:nvPr>
        </p:nvSpPr>
        <p:spPr>
          <a:xfrm>
            <a:off x="4648200" y="1920875"/>
            <a:ext cx="4038600" cy="4433888"/>
          </a:xfrm>
        </p:spPr>
        <p:txBody>
          <a:bodyPr>
            <a:normAutofit fontScale="70000" lnSpcReduction="20000"/>
          </a:bodyPr>
          <a:lstStyle/>
          <a:p>
            <a:pPr marL="274320" indent="-274320" algn="just" fontAlgn="auto">
              <a:spcAft>
                <a:spcPts val="0"/>
              </a:spcAft>
              <a:buClr>
                <a:schemeClr val="accent3"/>
              </a:buClr>
              <a:buFont typeface="Wingdings 2"/>
              <a:buChar char=""/>
              <a:defRPr/>
            </a:pPr>
            <a:r>
              <a:rPr lang="ru-RU" dirty="0" smtClean="0">
                <a:latin typeface="Times New Roman" pitchFamily="18" charset="0"/>
                <a:cs typeface="Times New Roman" pitchFamily="18" charset="0"/>
              </a:rPr>
              <a:t>Такие проекты как лакмусовая бумажка для территории - если инвестор идет и готов вкладывать немалые средства, значит, перспективы хорошие, - подчеркнул губернатор Виктор </a:t>
            </a:r>
            <a:r>
              <a:rPr lang="ru-RU" dirty="0" err="1" smtClean="0">
                <a:latin typeface="Times New Roman" pitchFamily="18" charset="0"/>
                <a:cs typeface="Times New Roman" pitchFamily="18" charset="0"/>
              </a:rPr>
              <a:t>Басаргин</a:t>
            </a:r>
            <a:r>
              <a:rPr lang="ru-RU" dirty="0" smtClean="0">
                <a:latin typeface="Times New Roman" pitchFamily="18" charset="0"/>
                <a:cs typeface="Times New Roman" pitchFamily="18" charset="0"/>
              </a:rPr>
              <a:t>. - За последние два года </a:t>
            </a:r>
            <a:r>
              <a:rPr lang="ru-RU" dirty="0" err="1" smtClean="0">
                <a:latin typeface="Times New Roman" pitchFamily="18" charset="0"/>
                <a:cs typeface="Times New Roman" pitchFamily="18" charset="0"/>
              </a:rPr>
              <a:t>Губаха</a:t>
            </a:r>
            <a:r>
              <a:rPr lang="ru-RU" dirty="0" smtClean="0">
                <a:latin typeface="Times New Roman" pitchFamily="18" charset="0"/>
                <a:cs typeface="Times New Roman" pitchFamily="18" charset="0"/>
              </a:rPr>
              <a:t> шагнула вперед и в строительстве жилья, детских садов, школ, и в благоустройстве. Есть программа развития территории. Из того, что необходимо решать, отмечу вопросы занятости населения особенно в бывших шахтерских поселках. Будем совместно с муниципальной властью эти задачи решать.</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pic>
        <p:nvPicPr>
          <p:cNvPr id="252930" name="Picture 1"/>
          <p:cNvPicPr>
            <a:picLocks noChangeAspect="1" noChangeArrowheads="1"/>
          </p:cNvPicPr>
          <p:nvPr/>
        </p:nvPicPr>
        <p:blipFill>
          <a:blip r:embed="rId3" cstate="print"/>
          <a:srcRect/>
          <a:stretch>
            <a:fillRect/>
          </a:stretch>
        </p:blipFill>
        <p:spPr bwMode="auto">
          <a:xfrm>
            <a:off x="214313" y="285750"/>
            <a:ext cx="1785920" cy="2435345"/>
          </a:xfrm>
          <a:prstGeom prst="rect">
            <a:avLst/>
          </a:prstGeom>
          <a:noFill/>
          <a:ln w="9525">
            <a:noFill/>
            <a:miter lim="800000"/>
            <a:headEnd/>
            <a:tailEnd/>
          </a:ln>
        </p:spPr>
      </p:pic>
      <p:sp>
        <p:nvSpPr>
          <p:cNvPr id="108547" name="Rectangle 3"/>
          <p:cNvSpPr>
            <a:spLocks noChangeArrowheads="1"/>
          </p:cNvSpPr>
          <p:nvPr/>
        </p:nvSpPr>
        <p:spPr bwMode="auto">
          <a:xfrm>
            <a:off x="785813" y="-4138613"/>
            <a:ext cx="7977187" cy="7802563"/>
          </a:xfrm>
          <a:prstGeom prst="rect">
            <a:avLst/>
          </a:prstGeom>
          <a:noFill/>
          <a:ln w="9525">
            <a:noFill/>
            <a:miter lim="800000"/>
            <a:headEnd/>
            <a:tailEnd/>
          </a:ln>
          <a:effectLst/>
        </p:spPr>
        <p:txBody>
          <a:bodyPr anchor="ctr">
            <a:spAutoFit/>
          </a:bodyPr>
          <a:lstStyle/>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just">
              <a:tabLst>
                <a:tab pos="1216025" algn="l"/>
                <a:tab pos="2157413" algn="l"/>
                <a:tab pos="3667125" algn="l"/>
                <a:tab pos="3995738" algn="l"/>
                <a:tab pos="5114925" algn="l"/>
              </a:tabLst>
            </a:pPr>
            <a:endParaRPr lang="ru-RU" sz="4400" b="1">
              <a:cs typeface="Times New Roman" pitchFamily="18" charset="0"/>
            </a:endParaRPr>
          </a:p>
          <a:p>
            <a:pPr indent="447675" algn="ctr">
              <a:tabLst>
                <a:tab pos="1216025" algn="l"/>
                <a:tab pos="2157413" algn="l"/>
                <a:tab pos="3667125" algn="l"/>
                <a:tab pos="3995738" algn="l"/>
                <a:tab pos="5114925" algn="l"/>
              </a:tabLst>
            </a:pPr>
            <a:endParaRPr lang="ru-RU" sz="4400" b="1">
              <a:cs typeface="Times New Roman" pitchFamily="18" charset="0"/>
            </a:endParaRPr>
          </a:p>
          <a:p>
            <a:pPr indent="447675" algn="ctr">
              <a:tabLst>
                <a:tab pos="1216025" algn="l"/>
                <a:tab pos="2157413" algn="l"/>
                <a:tab pos="3667125" algn="l"/>
                <a:tab pos="3995738" algn="l"/>
                <a:tab pos="5114925" algn="l"/>
              </a:tabLst>
            </a:pPr>
            <a:r>
              <a:rPr lang="ru-RU" sz="2800" b="1">
                <a:solidFill>
                  <a:srgbClr val="0B5395"/>
                </a:solidFill>
                <a:cs typeface="Times New Roman" pitchFamily="18" charset="0"/>
              </a:rPr>
              <a:t>Благодарю за внимание</a:t>
            </a:r>
          </a:p>
          <a:p>
            <a:pPr indent="447675" algn="ctr" eaLnBrk="0" hangingPunct="0">
              <a:tabLst>
                <a:tab pos="1216025" algn="l"/>
                <a:tab pos="2157413" algn="l"/>
                <a:tab pos="3667125" algn="l"/>
                <a:tab pos="3995738" algn="l"/>
                <a:tab pos="5114925" algn="l"/>
              </a:tabLst>
            </a:pPr>
            <a:endParaRPr lang="ru-RU" sz="2400" b="1">
              <a:solidFill>
                <a:srgbClr val="000000"/>
              </a:solidFill>
            </a:endParaRPr>
          </a:p>
          <a:p>
            <a:pPr indent="447675" algn="ctr" eaLnBrk="0" hangingPunct="0">
              <a:tabLst>
                <a:tab pos="1216025" algn="l"/>
                <a:tab pos="2157413" algn="l"/>
                <a:tab pos="3667125" algn="l"/>
                <a:tab pos="3995738" algn="l"/>
                <a:tab pos="5114925" algn="l"/>
              </a:tabLst>
            </a:pPr>
            <a:endParaRPr lang="ru-RU" sz="900"/>
          </a:p>
        </p:txBody>
      </p:sp>
      <p:sp>
        <p:nvSpPr>
          <p:cNvPr id="5" name="Прямоугольник 4"/>
          <p:cNvSpPr/>
          <p:nvPr/>
        </p:nvSpPr>
        <p:spPr>
          <a:xfrm>
            <a:off x="2057400" y="5257800"/>
            <a:ext cx="4572000" cy="708025"/>
          </a:xfrm>
          <a:prstGeom prst="rect">
            <a:avLst/>
          </a:prstGeom>
        </p:spPr>
        <p:txBody>
          <a:bodyPr>
            <a:spAutoFit/>
          </a:bodyPr>
          <a:lstStyle/>
          <a:p>
            <a:pPr>
              <a:defRPr/>
            </a:pPr>
            <a:r>
              <a:rPr lang="ru-RU" b="1" dirty="0">
                <a:solidFill>
                  <a:schemeClr val="accent1">
                    <a:lumMod val="75000"/>
                  </a:schemeClr>
                </a:solidFill>
                <a:cs typeface="Times New Roman" pitchFamily="18" charset="0"/>
              </a:rPr>
              <a:t>Докладчик:</a:t>
            </a:r>
            <a:r>
              <a:rPr lang="ru-RU" dirty="0">
                <a:solidFill>
                  <a:schemeClr val="accent1">
                    <a:lumMod val="75000"/>
                  </a:schemeClr>
                </a:solidFill>
                <a:cs typeface="Times New Roman" pitchFamily="18" charset="0"/>
              </a:rPr>
              <a:t> глава администрации</a:t>
            </a:r>
          </a:p>
          <a:p>
            <a:pPr>
              <a:defRPr/>
            </a:pPr>
            <a:r>
              <a:rPr lang="ru-RU" dirty="0">
                <a:solidFill>
                  <a:schemeClr val="accent1">
                    <a:lumMod val="75000"/>
                  </a:schemeClr>
                </a:solidFill>
                <a:cs typeface="Times New Roman" pitchFamily="18" charset="0"/>
              </a:rPr>
              <a:t>Николай Владимирович </a:t>
            </a:r>
            <a:r>
              <a:rPr lang="ru-RU" dirty="0" err="1">
                <a:solidFill>
                  <a:schemeClr val="accent1">
                    <a:lumMod val="75000"/>
                  </a:schemeClr>
                </a:solidFill>
                <a:cs typeface="Times New Roman" pitchFamily="18" charset="0"/>
              </a:rPr>
              <a:t>Лазейкин</a:t>
            </a:r>
            <a:endParaRPr lang="ru-RU"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685800"/>
            <a:ext cx="8229600" cy="53340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Состояние рынка труда</a:t>
            </a:r>
            <a:endParaRPr lang="ru-RU" sz="2700" dirty="0">
              <a:latin typeface="Times New Roman" pitchFamily="18" charset="0"/>
              <a:cs typeface="Times New Roman" pitchFamily="18" charset="0"/>
            </a:endParaRPr>
          </a:p>
        </p:txBody>
      </p:sp>
      <p:graphicFrame>
        <p:nvGraphicFramePr>
          <p:cNvPr id="39938" name="Содержимое 7"/>
          <p:cNvGraphicFramePr>
            <a:graphicFrameLocks noGrp="1"/>
          </p:cNvGraphicFramePr>
          <p:nvPr>
            <p:ph sz="half" idx="2"/>
          </p:nvPr>
        </p:nvGraphicFramePr>
        <p:xfrm>
          <a:off x="4521200" y="1854200"/>
          <a:ext cx="4140200" cy="4535488"/>
        </p:xfrm>
        <a:graphic>
          <a:graphicData uri="http://schemas.openxmlformats.org/presentationml/2006/ole">
            <p:oleObj spid="_x0000_s39938" r:id="rId4" imgW="4139543" imgH="4535817" progId="Excel.Sheet.8">
              <p:embed/>
            </p:oleObj>
          </a:graphicData>
        </a:graphic>
      </p:graphicFrame>
      <p:graphicFrame>
        <p:nvGraphicFramePr>
          <p:cNvPr id="39939" name="Содержимое 8"/>
          <p:cNvGraphicFramePr>
            <a:graphicFrameLocks noGrp="1"/>
          </p:cNvGraphicFramePr>
          <p:nvPr>
            <p:ph sz="half" idx="1"/>
          </p:nvPr>
        </p:nvGraphicFramePr>
        <p:xfrm>
          <a:off x="406400" y="2163763"/>
          <a:ext cx="4140200" cy="4241800"/>
        </p:xfrm>
        <a:graphic>
          <a:graphicData uri="http://schemas.openxmlformats.org/presentationml/2006/ole">
            <p:oleObj spid="_x0000_s39939" r:id="rId5" imgW="4139543" imgH="4243184" progId="Excel.Sheet.8">
              <p:embed/>
            </p:oleObj>
          </a:graphicData>
        </a:graphic>
      </p:graphicFrame>
      <p:sp>
        <p:nvSpPr>
          <p:cNvPr id="5" name="TextBox 4"/>
          <p:cNvSpPr txBox="1"/>
          <p:nvPr/>
        </p:nvSpPr>
        <p:spPr>
          <a:xfrm>
            <a:off x="928688" y="1857375"/>
            <a:ext cx="3571875" cy="584200"/>
          </a:xfrm>
          <a:prstGeom prst="rect">
            <a:avLst/>
          </a:prstGeom>
          <a:noFill/>
        </p:spPr>
        <p:txBody>
          <a:bodyPr>
            <a:spAutoFit/>
          </a:bodyPr>
          <a:lstStyle/>
          <a:p>
            <a:pPr algn="ctr">
              <a:defRPr/>
            </a:pPr>
            <a:r>
              <a:rPr lang="ru-RU" sz="1600" b="1" dirty="0">
                <a:solidFill>
                  <a:schemeClr val="accent1">
                    <a:lumMod val="75000"/>
                  </a:schemeClr>
                </a:solidFill>
                <a:latin typeface="Times New Roman" pitchFamily="18" charset="0"/>
                <a:cs typeface="Times New Roman" pitchFamily="18" charset="0"/>
              </a:rPr>
              <a:t>Уровень регистрируемой безработицы,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581025"/>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Итоги 2014 года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9" name="Содержимое 8"/>
          <p:cNvGraphicFramePr>
            <a:graphicFrameLocks noGrp="1"/>
          </p:cNvGraphicFramePr>
          <p:nvPr>
            <p:ph idx="1"/>
          </p:nvPr>
        </p:nvGraphicFramePr>
        <p:xfrm>
          <a:off x="457200" y="1428737"/>
          <a:ext cx="8229600" cy="4895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357188"/>
            <a:ext cx="8229600" cy="357187"/>
          </a:xfrm>
        </p:spPr>
        <p:txBody>
          <a:bodyPr>
            <a:normAutofit fontScale="90000"/>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Программный бюджет</a:t>
            </a:r>
            <a:endParaRPr lang="ru-RU" sz="2400" b="1" dirty="0"/>
          </a:p>
        </p:txBody>
      </p:sp>
      <p:graphicFrame>
        <p:nvGraphicFramePr>
          <p:cNvPr id="10" name="Содержимое 9"/>
          <p:cNvGraphicFramePr>
            <a:graphicFrameLocks noGrp="1"/>
          </p:cNvGraphicFramePr>
          <p:nvPr>
            <p:ph idx="1"/>
          </p:nvPr>
        </p:nvGraphicFramePr>
        <p:xfrm>
          <a:off x="571500" y="857250"/>
          <a:ext cx="8229600" cy="5409884"/>
        </p:xfrm>
        <a:graphic>
          <a:graphicData uri="http://schemas.openxmlformats.org/drawingml/2006/table">
            <a:tbl>
              <a:tblPr/>
              <a:tblGrid>
                <a:gridCol w="500063"/>
                <a:gridCol w="3500437"/>
                <a:gridCol w="846138"/>
                <a:gridCol w="846137"/>
                <a:gridCol w="844550"/>
                <a:gridCol w="846138"/>
                <a:gridCol w="846137"/>
              </a:tblGrid>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 п/п</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муниципальной программы</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Всего</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местный</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ПК</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РФ</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внебюдж</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Благоустройство</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14190,4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12492,0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1698,4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образования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415820,1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111712,8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303107,3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Социальная поддержка граждан</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3401,9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879,0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2123,2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399,7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Культура</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73582,0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53343,0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10005,0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10234,0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Физическая культура, спорт и туризм</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67993,0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38041,0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6686,0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23266,0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Обеспечение безопасности жизнедеятельности населения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622,5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622,5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малого и среднего предпринимательства</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979,2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422,7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556,5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сельского хозяйства и регулирование рынков сельхозпродукции</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1100,0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311,0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479,0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Программа реинвестирования в проекты по созданию рабочих мест</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6431,5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6431,5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Обеспечение качественным жильем и услугами ЖКХ населения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60089,1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22659,6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37429,5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транспортной системы</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92798,7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32549,7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60249,0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Энергосбережение и повышение энергетической эффективности</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442,3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442,3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50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Охрана окружающей среды. Воспроизводство и использование природных ресурсов</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831,8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831,8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03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Управление земельными ресурсами и имуществом</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4165,9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4099,9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66,0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территории</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129020,3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36884,1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92136,2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184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Развитие информационного общества</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2954,9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2662,9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292,0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84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Совершенствование муниципального управления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69,1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69,1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184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ВСЕГО</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874492,7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324343,9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514660,1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1878,7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33610.0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7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smtClean="0">
                <a:solidFill>
                  <a:schemeClr val="accent1">
                    <a:lumMod val="75000"/>
                  </a:schemeClr>
                </a:solidFill>
                <a:effectLst/>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«Развитие образования»</a:t>
            </a:r>
            <a:endParaRPr lang="ru-RU" sz="2700">
              <a:effectLst/>
            </a:endParaRPr>
          </a:p>
        </p:txBody>
      </p:sp>
      <p:sp>
        <p:nvSpPr>
          <p:cNvPr id="6" name="Текст 5"/>
          <p:cNvSpPr>
            <a:spLocks noGrp="1"/>
          </p:cNvSpPr>
          <p:nvPr>
            <p:ph type="body" idx="1"/>
          </p:nvPr>
        </p:nvSpPr>
        <p:spPr>
          <a:xfrm>
            <a:off x="500063" y="1643063"/>
            <a:ext cx="8286750" cy="4876800"/>
          </a:xfrm>
        </p:spPr>
        <p:txBody>
          <a:bodyPr>
            <a:normAutofit/>
          </a:bodyPr>
          <a:lstStyle/>
          <a:p>
            <a:pPr algn="ctr" fontAlgn="auto">
              <a:spcAft>
                <a:spcPts val="0"/>
              </a:spcAft>
              <a:buClr>
                <a:schemeClr val="accent3"/>
              </a:buClr>
              <a:buFont typeface="Wingdings 2"/>
              <a:buNone/>
              <a:defRPr/>
            </a:pPr>
            <a:endParaRPr lang="ru-RU" sz="1800"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Пермского края от 11.09.2013 № 1342 «Об утверждении муниципальной программы Губахинского городского округа Пермского края «Развитие образования на 2014-2016 годы»</a:t>
            </a:r>
          </a:p>
          <a:p>
            <a:pPr marL="457200" indent="-457200" algn="ctr" fontAlgn="auto">
              <a:spcAft>
                <a:spcPts val="0"/>
              </a:spcAft>
              <a:buClr>
                <a:schemeClr val="accent3"/>
              </a:buClr>
              <a:buFont typeface="Wingdings 2"/>
              <a:buNone/>
              <a:defRPr/>
            </a:pPr>
            <a:endParaRPr lang="ru-RU" sz="4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4800"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образования»</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329613" cy="5695633"/>
        </p:xfrm>
        <a:graphic>
          <a:graphicData uri="http://schemas.openxmlformats.org/drawingml/2006/table">
            <a:tbl>
              <a:tblPr/>
              <a:tblGrid>
                <a:gridCol w="471488"/>
                <a:gridCol w="2428875"/>
                <a:gridCol w="1143000"/>
                <a:gridCol w="1214437"/>
                <a:gridCol w="1071563"/>
                <a:gridCol w="2000250"/>
              </a:tblGrid>
              <a:tr h="439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1 «Развитие дошкольного образования в Губахинском городском округе»</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524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Увеличение уровня доступности дошкольного образования за счет открытия 3 групп детей дошкольного возраста в функционирующих учреждениях, за счет эффективного использования помещений</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 мест для детей дошкольного возраста,</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 мест для детей дошкольного возраста</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onstantia" pitchFamily="18"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917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дошкольных учреждений, имеющих лицензию на образовательную деятельность составит 100%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onstantia" pitchFamily="18"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917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дошкольных учреждений, в которых внедрена качественная оценка эффективности деятельности составит 80%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onstantia" pitchFamily="18"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42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детей дошкольного возраста, обучающихся по программам, соответствующим требованиям стандартов дошкольного образования составит 100%  к  2017году.</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Коллектив детского сада №14 работает стажировочной площадкой по введению Федеральных государственных образовательных стандартов дошкольного образования.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428625" y="214313"/>
            <a:ext cx="8229600" cy="114300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«Развитие образования»</a:t>
            </a:r>
            <a:endParaRPr lang="ru-RU" sz="2700" smtClean="0"/>
          </a:p>
        </p:txBody>
      </p:sp>
      <p:graphicFrame>
        <p:nvGraphicFramePr>
          <p:cNvPr id="4" name="Содержимое 3"/>
          <p:cNvGraphicFramePr>
            <a:graphicFrameLocks noGrp="1"/>
          </p:cNvGraphicFramePr>
          <p:nvPr>
            <p:ph idx="1"/>
          </p:nvPr>
        </p:nvGraphicFramePr>
        <p:xfrm>
          <a:off x="457200" y="1935163"/>
          <a:ext cx="8229600" cy="741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graphicFrame>
        <p:nvGraphicFramePr>
          <p:cNvPr id="5" name="Содержимое 5"/>
          <p:cNvGraphicFramePr>
            <a:graphicFrameLocks noGrp="1"/>
          </p:cNvGraphicFramePr>
          <p:nvPr/>
        </p:nvGraphicFramePr>
        <p:xfrm>
          <a:off x="428625" y="1500188"/>
          <a:ext cx="8258175" cy="4700524"/>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1 «Развитие дошкольного образования в Губахинском городском округе»</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детей в возрасте от 3 до 7 лет , стоящих в очереди  для определения в дошкольные образовательные учреждения,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831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Отношение средней заработной платы педагогических работников дошкольных образовательных учреждений к средней заработной плате в сфере общего образования в округе составит 100%.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100,7 %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+0,7 %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788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образовательных учреждений, в которых созданы материально-технические условия, соответствующие государственным стандартам дошкольного образования достигнет 50% к 2017 году</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5"/>
          <p:cNvGraphicFramePr>
            <a:graphicFrameLocks noGrp="1"/>
          </p:cNvGraphicFramePr>
          <p:nvPr/>
        </p:nvGraphicFramePr>
        <p:xfrm>
          <a:off x="428625" y="1487488"/>
          <a:ext cx="8258175" cy="2330196"/>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2. «Развитие начального общего, основного общего, среднего общего образования и воспитания в Губахинском городском округе»</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31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Доля учащихся 10-11 классов, обучающихся по ИУП, по отношению к общему количеству обучающихся в 10-11 классах,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85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85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85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Доля учащихся округа, охваченных проектом «Факторы успеха»,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8</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8</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
        <p:nvSpPr>
          <p:cNvPr id="50214" name="Заголовок 1"/>
          <p:cNvSpPr>
            <a:spLocks noGrp="1"/>
          </p:cNvSpPr>
          <p:nvPr>
            <p:ph type="title"/>
          </p:nvPr>
        </p:nvSpPr>
        <p:spPr>
          <a:xfrm>
            <a:off x="428625" y="214313"/>
            <a:ext cx="8229600" cy="114300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«Развитие образования»</a:t>
            </a:r>
            <a:endParaRPr lang="ru-RU" sz="2700" smtClean="0"/>
          </a:p>
        </p:txBody>
      </p:sp>
      <p:graphicFrame>
        <p:nvGraphicFramePr>
          <p:cNvPr id="10" name="Содержимое 5"/>
          <p:cNvGraphicFramePr>
            <a:graphicFrameLocks noGrp="1"/>
          </p:cNvGraphicFramePr>
          <p:nvPr/>
        </p:nvGraphicFramePr>
        <p:xfrm>
          <a:off x="428625" y="1428750"/>
          <a:ext cx="8258175" cy="5218176"/>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2 «Развитие начального общего, основного общего, среднего общего образования и воспитания в Губахинском городском округе»</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Превышение среднего балла ЕГЭ по всем предметам над аналогичным по Российской  Федерации, баллов</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- 0,1</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учащихся 10-11 классов, обучающихся по ИУП, по отношению к общему количеству обучающихся в 10-11 классах,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831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детей с ограниченными возможностями здоровья, обучающихся в образовательном учреждении, которым созданы условия для дистанционного обучения,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788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образовательных учреждений, в которых созданы условия для осуществления инклюзивного образования от общего количества ОУ,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457200" y="1935163"/>
          <a:ext cx="8229600" cy="741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52245" name="Заголовок 1"/>
          <p:cNvSpPr>
            <a:spLocks noGrp="1"/>
          </p:cNvSpPr>
          <p:nvPr>
            <p:ph type="title"/>
          </p:nvPr>
        </p:nvSpPr>
        <p:spPr>
          <a:xfrm>
            <a:off x="428625" y="214313"/>
            <a:ext cx="8229600" cy="114300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«Развитие образования»</a:t>
            </a:r>
            <a:endParaRPr lang="ru-RU" sz="2700" smtClean="0"/>
          </a:p>
        </p:txBody>
      </p:sp>
      <p:graphicFrame>
        <p:nvGraphicFramePr>
          <p:cNvPr id="6" name="Содержимое 5"/>
          <p:cNvGraphicFramePr>
            <a:graphicFrameLocks/>
          </p:cNvGraphicFramePr>
          <p:nvPr/>
        </p:nvGraphicFramePr>
        <p:xfrm>
          <a:off x="428596" y="1500174"/>
          <a:ext cx="8258204" cy="4485894"/>
        </p:xfrm>
        <a:graphic>
          <a:graphicData uri="http://schemas.openxmlformats.org/drawingml/2006/table">
            <a:tbl>
              <a:tblPr firstRow="1" bandRow="1">
                <a:tableStyleId>{5C22544A-7EE6-4342-B048-85BDC9FD1C3A}</a:tableStyleId>
              </a:tblPr>
              <a:tblGrid>
                <a:gridCol w="532788"/>
                <a:gridCol w="2514081"/>
                <a:gridCol w="1331979"/>
                <a:gridCol w="1415228"/>
                <a:gridCol w="1176557"/>
                <a:gridCol w="1287571"/>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rgbClr val="000000"/>
                          </a:solidFill>
                          <a:latin typeface="Times New Roman"/>
                          <a:ea typeface="Times New Roman"/>
                        </a:rPr>
                        <a:t>Подпрограмма 2 «Развитие начального общего, основного общего, среднего общего образования и воспитания в </a:t>
                      </a:r>
                      <a:r>
                        <a:rPr lang="ru-RU" sz="1200" b="1" dirty="0" err="1" smtClean="0">
                          <a:solidFill>
                            <a:srgbClr val="000000"/>
                          </a:solidFill>
                          <a:latin typeface="Times New Roman"/>
                          <a:ea typeface="Times New Roman"/>
                        </a:rPr>
                        <a:t>Губахинском</a:t>
                      </a:r>
                      <a:r>
                        <a:rPr lang="ru-RU" sz="1200" b="1" dirty="0" smtClean="0">
                          <a:solidFill>
                            <a:srgbClr val="000000"/>
                          </a:solidFill>
                          <a:latin typeface="Times New Roman"/>
                          <a:ea typeface="Times New Roman"/>
                        </a:rPr>
                        <a:t> городском округе»</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r>
              <a:tr h="542370">
                <a:tc>
                  <a:txBody>
                    <a:bodyPr/>
                    <a:lstStyle/>
                    <a:p>
                      <a:pPr algn="ctr"/>
                      <a:r>
                        <a:rPr lang="ru-RU" sz="1200" dirty="0" smtClean="0">
                          <a:latin typeface="Times New Roman" pitchFamily="18" charset="0"/>
                          <a:cs typeface="Times New Roman" pitchFamily="18" charset="0"/>
                        </a:rPr>
                        <a:t>2.10</a:t>
                      </a:r>
                      <a:endParaRPr lang="ru-RU" sz="1200" dirty="0">
                        <a:latin typeface="Times New Roman" pitchFamily="18" charset="0"/>
                        <a:cs typeface="Times New Roman" pitchFamily="18" charset="0"/>
                      </a:endParaRPr>
                    </a:p>
                  </a:txBody>
                  <a:tcPr/>
                </a:tc>
                <a:tc>
                  <a:txBody>
                    <a:bodyPr/>
                    <a:lstStyle/>
                    <a:p>
                      <a:pPr>
                        <a:lnSpc>
                          <a:spcPct val="115000"/>
                        </a:lnSpc>
                        <a:spcAft>
                          <a:spcPts val="1000"/>
                        </a:spcAft>
                      </a:pPr>
                      <a:r>
                        <a:rPr lang="ru-RU" sz="1200" dirty="0">
                          <a:latin typeface="Times New Roman" pitchFamily="18" charset="0"/>
                          <a:ea typeface="Times New Roman"/>
                          <a:cs typeface="Times New Roman" pitchFamily="18" charset="0"/>
                        </a:rPr>
                        <a:t>Доля несовершеннолетних, совершивших правонарушения</a:t>
                      </a:r>
                    </a:p>
                  </a:txBody>
                  <a:tcPr marL="39370" marR="39370" marT="64770" marB="64770"/>
                </a:tc>
                <a:tc>
                  <a:txBody>
                    <a:bodyPr/>
                    <a:lstStyle/>
                    <a:p>
                      <a:pPr algn="ctr">
                        <a:lnSpc>
                          <a:spcPct val="115000"/>
                        </a:lnSpc>
                        <a:spcAft>
                          <a:spcPts val="1000"/>
                        </a:spcAft>
                      </a:pPr>
                      <a:r>
                        <a:rPr lang="ru-RU" sz="1200" dirty="0" smtClean="0">
                          <a:latin typeface="Times New Roman" pitchFamily="18" charset="0"/>
                          <a:ea typeface="Times New Roman"/>
                          <a:cs typeface="Times New Roman" pitchFamily="18" charset="0"/>
                        </a:rPr>
                        <a:t>8,5%</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1000"/>
                        </a:spcAft>
                      </a:pPr>
                      <a:r>
                        <a:rPr lang="ru-RU" sz="1200" dirty="0">
                          <a:latin typeface="Times New Roman" pitchFamily="18" charset="0"/>
                          <a:ea typeface="Times New Roman"/>
                          <a:cs typeface="Times New Roman" pitchFamily="18" charset="0"/>
                        </a:rPr>
                        <a:t>6,1%</a:t>
                      </a:r>
                    </a:p>
                  </a:txBody>
                  <a:tcPr marL="39370" marR="39370" marT="64770" marB="64770"/>
                </a:tc>
                <a:tc>
                  <a:txBody>
                    <a:bodyPr/>
                    <a:lstStyle/>
                    <a:p>
                      <a:pPr algn="ctr">
                        <a:lnSpc>
                          <a:spcPct val="115000"/>
                        </a:lnSpc>
                        <a:spcAft>
                          <a:spcPts val="0"/>
                        </a:spcAft>
                      </a:pPr>
                      <a:r>
                        <a:rPr lang="ru-RU" sz="1200" dirty="0" smtClean="0">
                          <a:solidFill>
                            <a:schemeClr val="tx1"/>
                          </a:solidFill>
                          <a:latin typeface="Times New Roman" pitchFamily="18" charset="0"/>
                          <a:ea typeface="Times New Roman"/>
                          <a:cs typeface="Times New Roman" pitchFamily="18" charset="0"/>
                        </a:rPr>
                        <a:t>-2,4 </a:t>
                      </a:r>
                      <a:r>
                        <a:rPr lang="ru-RU" sz="1200" dirty="0">
                          <a:solidFill>
                            <a:schemeClr val="tx1"/>
                          </a:solidFill>
                          <a:latin typeface="Times New Roman" pitchFamily="18" charset="0"/>
                          <a:ea typeface="Times New Roman"/>
                          <a:cs typeface="Times New Roman" pitchFamily="18" charset="0"/>
                        </a:rPr>
                        <a:t>% </a:t>
                      </a:r>
                    </a:p>
                  </a:txBody>
                  <a:tcPr marL="39370" marR="39370" marT="64770" marB="64770"/>
                </a:tc>
                <a:tc>
                  <a:txBody>
                    <a:bodyPr/>
                    <a:lstStyle/>
                    <a:p>
                      <a:pPr>
                        <a:lnSpc>
                          <a:spcPct val="115000"/>
                        </a:lnSpc>
                        <a:spcAft>
                          <a:spcPts val="0"/>
                        </a:spcAft>
                      </a:pPr>
                      <a:endParaRPr lang="ru-RU" sz="1100" dirty="0">
                        <a:highlight>
                          <a:srgbClr val="FFFF00"/>
                        </a:highlight>
                        <a:latin typeface="Times New Roman" pitchFamily="18" charset="0"/>
                        <a:ea typeface="Times New Roman"/>
                        <a:cs typeface="Times New Roman" pitchFamily="18" charset="0"/>
                      </a:endParaRPr>
                    </a:p>
                  </a:txBody>
                  <a:tcPr marL="39370" marR="39370" marT="64770" marB="64770"/>
                </a:tc>
              </a:tr>
              <a:tr h="542370">
                <a:tc>
                  <a:txBody>
                    <a:bodyPr/>
                    <a:lstStyle/>
                    <a:p>
                      <a:pPr algn="ctr"/>
                      <a:r>
                        <a:rPr lang="ru-RU" sz="1200" dirty="0" smtClean="0">
                          <a:latin typeface="Times New Roman" pitchFamily="18" charset="0"/>
                          <a:cs typeface="Times New Roman" pitchFamily="18" charset="0"/>
                        </a:rPr>
                        <a:t>2.12</a:t>
                      </a:r>
                      <a:endParaRPr lang="ru-RU" sz="1200" dirty="0">
                        <a:latin typeface="Times New Roman" pitchFamily="18" charset="0"/>
                        <a:cs typeface="Times New Roman" pitchFamily="18" charset="0"/>
                      </a:endParaRPr>
                    </a:p>
                  </a:txBody>
                  <a:tcPr/>
                </a:tc>
                <a:tc>
                  <a:txBody>
                    <a:bodyPr/>
                    <a:lstStyle/>
                    <a:p>
                      <a:pPr>
                        <a:lnSpc>
                          <a:spcPct val="115000"/>
                        </a:lnSpc>
                        <a:spcAft>
                          <a:spcPts val="1000"/>
                        </a:spcAft>
                      </a:pPr>
                      <a:r>
                        <a:rPr lang="ru-RU" sz="1200" dirty="0">
                          <a:latin typeface="Times New Roman" pitchFamily="18" charset="0"/>
                          <a:ea typeface="Times New Roman"/>
                          <a:cs typeface="Times New Roman" pitchFamily="18" charset="0"/>
                        </a:rPr>
                        <a:t>Число дорожно-транспортных происшествий с участием детей</a:t>
                      </a:r>
                    </a:p>
                  </a:txBody>
                  <a:tcPr marL="39370" marR="39370" marT="64770" marB="64770"/>
                </a:tc>
                <a:tc>
                  <a:txBody>
                    <a:bodyPr/>
                    <a:lstStyle/>
                    <a:p>
                      <a:pPr algn="ctr">
                        <a:lnSpc>
                          <a:spcPct val="115000"/>
                        </a:lnSpc>
                        <a:spcAft>
                          <a:spcPts val="1000"/>
                        </a:spcAft>
                      </a:pPr>
                      <a:r>
                        <a:rPr lang="ru-RU" sz="1200" dirty="0">
                          <a:latin typeface="Times New Roman" pitchFamily="18" charset="0"/>
                          <a:ea typeface="Times New Roman"/>
                          <a:cs typeface="Times New Roman" pitchFamily="18" charset="0"/>
                        </a:rPr>
                        <a:t>5</a:t>
                      </a:r>
                    </a:p>
                  </a:txBody>
                  <a:tcPr marL="39370" marR="39370" marT="64770" marB="64770"/>
                </a:tc>
                <a:tc>
                  <a:txBody>
                    <a:bodyPr/>
                    <a:lstStyle/>
                    <a:p>
                      <a:pPr algn="ctr">
                        <a:lnSpc>
                          <a:spcPct val="115000"/>
                        </a:lnSpc>
                        <a:spcAft>
                          <a:spcPts val="1000"/>
                        </a:spcAft>
                      </a:pPr>
                      <a:r>
                        <a:rPr lang="ru-RU" sz="1200" dirty="0">
                          <a:latin typeface="Times New Roman" pitchFamily="18" charset="0"/>
                          <a:ea typeface="Times New Roman"/>
                          <a:cs typeface="Times New Roman" pitchFamily="18" charset="0"/>
                        </a:rPr>
                        <a:t>3</a:t>
                      </a: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-2</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nSpc>
                          <a:spcPct val="115000"/>
                        </a:lnSpc>
                        <a:spcAft>
                          <a:spcPts val="0"/>
                        </a:spcAft>
                      </a:pPr>
                      <a:r>
                        <a:rPr kumimoji="0" lang="ru-RU" sz="1100" kern="1200" dirty="0" smtClean="0">
                          <a:solidFill>
                            <a:schemeClr val="dk1"/>
                          </a:solidFill>
                          <a:latin typeface="Times New Roman" pitchFamily="18" charset="0"/>
                          <a:ea typeface="+mn-ea"/>
                          <a:cs typeface="Times New Roman" pitchFamily="18" charset="0"/>
                        </a:rPr>
                        <a:t>Образовательные учреждения тесно сотрудничают с ОГИБДД . В каждой школе действуют объединения юных инспекторов движения. Проведение профилактических мероприятий «Безопасное колесо», конкурс агитбригад». </a:t>
                      </a:r>
                      <a:endParaRPr lang="ru-RU" sz="1100" dirty="0">
                        <a:latin typeface="Times New Roman" pitchFamily="18" charset="0"/>
                        <a:ea typeface="Times New Roman"/>
                        <a:cs typeface="Times New Roman" pitchFamily="18" charset="0"/>
                      </a:endParaRPr>
                    </a:p>
                  </a:txBody>
                  <a:tcPr marL="39600" marR="39370" marT="64770" marB="64770"/>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p:cNvSpPr>
          <p:nvPr>
            <p:ph type="title"/>
          </p:nvPr>
        </p:nvSpPr>
        <p:spPr>
          <a:xfrm>
            <a:off x="457200" y="357188"/>
            <a:ext cx="8229600" cy="714375"/>
          </a:xfrm>
        </p:spPr>
        <p:txBody>
          <a:bodyPr>
            <a:normAutofit fontScale="90000"/>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Площадь городского округа-1009,5 кв.км.</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 Численность населения на 01.01.2015г. составляет 35794 </a:t>
            </a:r>
            <a:r>
              <a:rPr lang="ru-RU" sz="3200" b="1" dirty="0" smtClean="0">
                <a:solidFill>
                  <a:schemeClr val="accent1">
                    <a:lumMod val="75000"/>
                  </a:schemeClr>
                </a:solidFill>
                <a:latin typeface="Times New Roman" pitchFamily="18" charset="0"/>
                <a:cs typeface="Times New Roman" pitchFamily="18" charset="0"/>
              </a:rPr>
              <a:t>чел.</a:t>
            </a:r>
          </a:p>
        </p:txBody>
      </p:sp>
      <p:pic>
        <p:nvPicPr>
          <p:cNvPr id="17410" name="Содержимое 4" descr="25000.tif"/>
          <p:cNvPicPr>
            <a:picLocks noGrp="1" noChangeAspect="1"/>
          </p:cNvPicPr>
          <p:nvPr>
            <p:ph idx="1"/>
          </p:nvPr>
        </p:nvPicPr>
        <p:blipFill>
          <a:blip r:embed="rId3"/>
          <a:srcRect/>
          <a:stretch>
            <a:fillRect/>
          </a:stretch>
        </p:blipFill>
        <p:spPr>
          <a:xfrm>
            <a:off x="674688" y="1285875"/>
            <a:ext cx="7826375" cy="522922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457200" y="1935163"/>
          <a:ext cx="8229600" cy="741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54293" name="Заголовок 1"/>
          <p:cNvSpPr>
            <a:spLocks noGrp="1"/>
          </p:cNvSpPr>
          <p:nvPr>
            <p:ph type="title"/>
          </p:nvPr>
        </p:nvSpPr>
        <p:spPr>
          <a:xfrm>
            <a:off x="428625" y="214313"/>
            <a:ext cx="8229600" cy="114300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«Развитие образования»</a:t>
            </a:r>
            <a:endParaRPr lang="ru-RU" sz="2700" smtClean="0"/>
          </a:p>
        </p:txBody>
      </p:sp>
      <p:graphicFrame>
        <p:nvGraphicFramePr>
          <p:cNvPr id="6" name="Содержимое 5"/>
          <p:cNvGraphicFramePr>
            <a:graphicFrameLocks noGrp="1"/>
          </p:cNvGraphicFramePr>
          <p:nvPr/>
        </p:nvGraphicFramePr>
        <p:xfrm>
          <a:off x="428625" y="1500188"/>
          <a:ext cx="8258175" cy="4174744"/>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3 «Развитие дополнительного образования детей в Губахинском городском округе»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Охват детей в возрасте 5-18 лет программами ДОД (удельный вес численности детей, получающих услуги ДОД, в общей численности детей в возрасте 5-18 лет)</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72,3%</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81,6%</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+9,3 %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Удельный вес численности детей с ОВЗ и группы риска, получающих услуги ДОД, в общей численности детей в возрасте 5-18 лет.</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42,5%</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78,5%</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+36 %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Удельный вес числа школьников основной школы, принявших участие в олимпиадах</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3,5%</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+0,5 %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В связи с реализацией муниципального проекта поддержки одарённых детей «Факторы успеха»</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457200" y="1935163"/>
          <a:ext cx="8229600" cy="741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56341" name="Заголовок 1"/>
          <p:cNvSpPr>
            <a:spLocks noGrp="1"/>
          </p:cNvSpPr>
          <p:nvPr>
            <p:ph type="title"/>
          </p:nvPr>
        </p:nvSpPr>
        <p:spPr>
          <a:xfrm>
            <a:off x="428625" y="214313"/>
            <a:ext cx="8229600" cy="114300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«Развитие образования»</a:t>
            </a:r>
            <a:endParaRPr lang="ru-RU" sz="2700" smtClean="0"/>
          </a:p>
        </p:txBody>
      </p:sp>
      <p:graphicFrame>
        <p:nvGraphicFramePr>
          <p:cNvPr id="6" name="Содержимое 5"/>
          <p:cNvGraphicFramePr>
            <a:graphicFrameLocks noGrp="1"/>
          </p:cNvGraphicFramePr>
          <p:nvPr/>
        </p:nvGraphicFramePr>
        <p:xfrm>
          <a:off x="428625" y="1500188"/>
          <a:ext cx="8258175" cy="5353812"/>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gridSpan="5">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Подпрограмма 4 «Развитие кадрового потенциала образовательных учреждений в Губахинском городском округе»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учителей начального и основного общего образования, прошедших обучение по федеральным государственным образовательным стандартам (далее – ФГОС);</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98 %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+33 %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Организация  курсов повышения квалификации на базе ЦИКТ</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Удельный вес численности педагогов муниципальных организаций ДОД, прошедших в течение последних трех лет повышение квалификации или профессиональную переподготовку, в общей численности педагогов организаций ДОД</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60,0%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молодых педагогов общеобразовательных учреждений со стажем работы от 0 до 5 лет в кадровом составе школ, от общего числа педагогов, %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В 2009, 2010 годах не было желающих учиться по целевому набору в ПедВУЗе.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образования»</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4831080"/>
        </p:xfrm>
        <a:graphic>
          <a:graphicData uri="http://schemas.openxmlformats.org/drawingml/2006/table">
            <a:tbl>
              <a:tblPr/>
              <a:tblGrid>
                <a:gridCol w="457200"/>
                <a:gridCol w="2014538"/>
                <a:gridCol w="1143000"/>
                <a:gridCol w="1143000"/>
                <a:gridCol w="1214437"/>
                <a:gridCol w="1071563"/>
                <a:gridCol w="11858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Финанси-рование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Исполнение,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I</a:t>
                      </a: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Муниципальная программа «Развитие образования в Губахинском городском округе»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112 201,706</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111 712,832</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99,6</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307 365,745</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303 107,296</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98,6</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1 000,000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1 000,000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420 567,451</a:t>
                      </a:r>
                      <a:endParaRPr kumimoji="0" lang="ru-RU" sz="12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415 820,128</a:t>
                      </a:r>
                      <a:endParaRPr kumimoji="0" lang="ru-RU" sz="12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98,9</a:t>
                      </a:r>
                      <a:endParaRPr kumimoji="0" lang="ru-RU" sz="12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Подпрограмма 1 «Развитие дошкольного образования в Губахинском городском округе»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52 951,529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52 923,156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99,9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120 396,562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119 789,219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99,5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1 000,000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1 000,000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174 348,091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173 712,375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99,6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Подпрограмма 2 «Развитие начального общего, основного общего, среднего общего образования и воспитания в Губахинском городском округе»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40 810,710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40 369,075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98,9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180 663,083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177 655,847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98,3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221 473,793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218 024,922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98,4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образования»</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4831080"/>
        </p:xfrm>
        <a:graphic>
          <a:graphicData uri="http://schemas.openxmlformats.org/drawingml/2006/table">
            <a:tbl>
              <a:tblPr/>
              <a:tblGrid>
                <a:gridCol w="457200"/>
                <a:gridCol w="2014538"/>
                <a:gridCol w="1143000"/>
                <a:gridCol w="1143000"/>
                <a:gridCol w="1143000"/>
                <a:gridCol w="1071562"/>
                <a:gridCol w="1257300"/>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Финанси-рование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Исполнение,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Подпрограмма 3 «Развитие дополнительного образования детей в Губахинском городском округе»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12 289,622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12 270,756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99,8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12 289,622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12 270,756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99,8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Подпрограмма 4 «Развитие кадрового потенциала образовательных учреждений в Губахинском городском округе»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5 631,672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5 631,672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5">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5 631,672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5 631,672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100,0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Подпрограмма 5 «Управление системой образования и проведение значимых мероприятий в Губахинском городском округе»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518,173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518,173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6 306,100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5 662,230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89,8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r>
              <a:tr h="279400">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Итого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6 824,273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6 180,403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rgbClr val="000000"/>
                          </a:solidFill>
                          <a:effectLst/>
                          <a:latin typeface="Times New Roman" pitchFamily="18" charset="0"/>
                          <a:cs typeface="Times New Roman" pitchFamily="18" charset="0"/>
                        </a:rPr>
                        <a:t>90,6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Server\фотоархив\2014г\май\7-11 Всероссийский слёт кадетов\0\DSC_9921.jpg"/>
          <p:cNvPicPr>
            <a:picLocks noChangeAspect="1" noChangeArrowheads="1"/>
          </p:cNvPicPr>
          <p:nvPr/>
        </p:nvPicPr>
        <p:blipFill>
          <a:blip r:embed="rId3"/>
          <a:srcRect/>
          <a:stretch>
            <a:fillRect/>
          </a:stretch>
        </p:blipFill>
        <p:spPr bwMode="auto">
          <a:xfrm>
            <a:off x="500063" y="428625"/>
            <a:ext cx="3286125" cy="2198688"/>
          </a:xfrm>
          <a:prstGeom prst="rect">
            <a:avLst/>
          </a:prstGeom>
          <a:noFill/>
          <a:ln w="9525">
            <a:noFill/>
            <a:miter lim="800000"/>
            <a:headEnd/>
            <a:tailEnd/>
          </a:ln>
        </p:spPr>
      </p:pic>
      <p:pic>
        <p:nvPicPr>
          <p:cNvPr id="62466" name="Picture 4" descr="\\Server\фотоархив\2014г\май\7-11 Всероссийский слёт кадетов\0\DSC_9982.jpg"/>
          <p:cNvPicPr>
            <a:picLocks noChangeAspect="1" noChangeArrowheads="1"/>
          </p:cNvPicPr>
          <p:nvPr/>
        </p:nvPicPr>
        <p:blipFill>
          <a:blip r:embed="rId4"/>
          <a:srcRect/>
          <a:stretch>
            <a:fillRect/>
          </a:stretch>
        </p:blipFill>
        <p:spPr bwMode="auto">
          <a:xfrm>
            <a:off x="5000625" y="357188"/>
            <a:ext cx="3429000" cy="2293937"/>
          </a:xfrm>
          <a:prstGeom prst="rect">
            <a:avLst/>
          </a:prstGeom>
          <a:noFill/>
          <a:ln w="9525">
            <a:noFill/>
            <a:miter lim="800000"/>
            <a:headEnd/>
            <a:tailEnd/>
          </a:ln>
        </p:spPr>
      </p:pic>
      <p:pic>
        <p:nvPicPr>
          <p:cNvPr id="62467" name="Picture 5" descr="\\Server\фотоархив\2014г\май\7-11 Всероссийский слёт кадетов\0\DSC_9657.jpg"/>
          <p:cNvPicPr>
            <a:picLocks noChangeAspect="1" noChangeArrowheads="1"/>
          </p:cNvPicPr>
          <p:nvPr/>
        </p:nvPicPr>
        <p:blipFill>
          <a:blip r:embed="rId5"/>
          <a:srcRect/>
          <a:stretch>
            <a:fillRect/>
          </a:stretch>
        </p:blipFill>
        <p:spPr bwMode="auto">
          <a:xfrm>
            <a:off x="357188" y="4143375"/>
            <a:ext cx="3121025" cy="2087563"/>
          </a:xfrm>
          <a:prstGeom prst="rect">
            <a:avLst/>
          </a:prstGeom>
          <a:noFill/>
          <a:ln w="9525">
            <a:noFill/>
            <a:miter lim="800000"/>
            <a:headEnd/>
            <a:tailEnd/>
          </a:ln>
        </p:spPr>
      </p:pic>
      <p:pic>
        <p:nvPicPr>
          <p:cNvPr id="62468" name="Picture 6" descr="\\Server\фотоархив\2014г\май\7-11 Всероссийский слёт кадетов\0\DSC_0087.jpg"/>
          <p:cNvPicPr>
            <a:picLocks noChangeAspect="1" noChangeArrowheads="1"/>
          </p:cNvPicPr>
          <p:nvPr/>
        </p:nvPicPr>
        <p:blipFill>
          <a:blip r:embed="rId6"/>
          <a:srcRect/>
          <a:stretch>
            <a:fillRect/>
          </a:stretch>
        </p:blipFill>
        <p:spPr bwMode="auto">
          <a:xfrm>
            <a:off x="5143500" y="4071938"/>
            <a:ext cx="3311525" cy="2214562"/>
          </a:xfrm>
          <a:prstGeom prst="rect">
            <a:avLst/>
          </a:prstGeom>
          <a:noFill/>
          <a:ln w="9525">
            <a:noFill/>
            <a:miter lim="800000"/>
            <a:headEnd/>
            <a:tailEnd/>
          </a:ln>
        </p:spPr>
      </p:pic>
      <p:pic>
        <p:nvPicPr>
          <p:cNvPr id="62469" name="Picture 7" descr="\\Server\фотоархив\2014г\май\7-11 Всероссийский слёт кадетов\0\DSC_9922.jpg"/>
          <p:cNvPicPr>
            <a:picLocks noChangeAspect="1" noChangeArrowheads="1"/>
          </p:cNvPicPr>
          <p:nvPr/>
        </p:nvPicPr>
        <p:blipFill>
          <a:blip r:embed="rId7"/>
          <a:srcRect/>
          <a:stretch>
            <a:fillRect/>
          </a:stretch>
        </p:blipFill>
        <p:spPr bwMode="auto">
          <a:xfrm>
            <a:off x="2857500" y="2000250"/>
            <a:ext cx="3121025" cy="208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D:\Мои документы\Рабочий стол\фото Новопашин2014\зарница\DSC_0165.JPG"/>
          <p:cNvPicPr>
            <a:picLocks noChangeAspect="1" noChangeArrowheads="1"/>
          </p:cNvPicPr>
          <p:nvPr/>
        </p:nvPicPr>
        <p:blipFill>
          <a:blip r:embed="rId3"/>
          <a:srcRect l="6944" r="4167"/>
          <a:stretch>
            <a:fillRect/>
          </a:stretch>
        </p:blipFill>
        <p:spPr bwMode="auto">
          <a:xfrm>
            <a:off x="357188" y="392113"/>
            <a:ext cx="3857625" cy="2894012"/>
          </a:xfrm>
          <a:prstGeom prst="rect">
            <a:avLst/>
          </a:prstGeom>
          <a:noFill/>
          <a:ln w="9525">
            <a:noFill/>
            <a:miter lim="800000"/>
            <a:headEnd/>
            <a:tailEnd/>
          </a:ln>
        </p:spPr>
      </p:pic>
      <p:pic>
        <p:nvPicPr>
          <p:cNvPr id="64514" name="Picture 3" descr="D:\Мои документы\Рабочий стол\фото Новопашин2014\КУБ\Спартакиада КУБ.JPG"/>
          <p:cNvPicPr>
            <a:picLocks noChangeAspect="1" noChangeArrowheads="1"/>
          </p:cNvPicPr>
          <p:nvPr/>
        </p:nvPicPr>
        <p:blipFill>
          <a:blip r:embed="rId4"/>
          <a:srcRect/>
          <a:stretch>
            <a:fillRect/>
          </a:stretch>
        </p:blipFill>
        <p:spPr bwMode="auto">
          <a:xfrm>
            <a:off x="4357688" y="3714750"/>
            <a:ext cx="4422775" cy="2928938"/>
          </a:xfrm>
          <a:prstGeom prst="rect">
            <a:avLst/>
          </a:prstGeom>
          <a:noFill/>
          <a:ln w="9525">
            <a:noFill/>
            <a:miter lim="800000"/>
            <a:headEnd/>
            <a:tailEnd/>
          </a:ln>
        </p:spPr>
      </p:pic>
      <p:pic>
        <p:nvPicPr>
          <p:cNvPr id="64515" name="Picture 4" descr="D:\Мои документы\Рабочий стол\фото Новопашин2014\Служу отеч\DSC_0322.JPG"/>
          <p:cNvPicPr>
            <a:picLocks noChangeAspect="1" noChangeArrowheads="1"/>
          </p:cNvPicPr>
          <p:nvPr/>
        </p:nvPicPr>
        <p:blipFill>
          <a:blip r:embed="rId5"/>
          <a:srcRect/>
          <a:stretch>
            <a:fillRect/>
          </a:stretch>
        </p:blipFill>
        <p:spPr bwMode="auto">
          <a:xfrm>
            <a:off x="214313" y="3571875"/>
            <a:ext cx="3876675" cy="2566988"/>
          </a:xfrm>
          <a:prstGeom prst="rect">
            <a:avLst/>
          </a:prstGeom>
          <a:noFill/>
          <a:ln w="9525">
            <a:noFill/>
            <a:miter lim="800000"/>
            <a:headEnd/>
            <a:tailEnd/>
          </a:ln>
        </p:spPr>
      </p:pic>
      <p:pic>
        <p:nvPicPr>
          <p:cNvPr id="64516" name="Picture 5" descr="D:\Мои документы\Рабочий стол\фото Новопашин2014\Служу отеч\IMG_1080.JPG"/>
          <p:cNvPicPr>
            <a:picLocks noChangeAspect="1" noChangeArrowheads="1"/>
          </p:cNvPicPr>
          <p:nvPr/>
        </p:nvPicPr>
        <p:blipFill>
          <a:blip r:embed="rId6"/>
          <a:srcRect l="25000" t="23611" r="8333" b="8328"/>
          <a:stretch>
            <a:fillRect/>
          </a:stretch>
        </p:blipFill>
        <p:spPr bwMode="auto">
          <a:xfrm>
            <a:off x="4500563" y="273050"/>
            <a:ext cx="4214812" cy="322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descr="\\server\ФотоАрхив\2014г\февраль\27.02.2014  введение ФГОС в осн.шк. межмуниципальная конференция\IMG_0714.jpg"/>
          <p:cNvPicPr>
            <a:picLocks noChangeAspect="1" noChangeArrowheads="1"/>
          </p:cNvPicPr>
          <p:nvPr/>
        </p:nvPicPr>
        <p:blipFill>
          <a:blip r:embed="rId3"/>
          <a:srcRect t="21739" r="21742"/>
          <a:stretch>
            <a:fillRect/>
          </a:stretch>
        </p:blipFill>
        <p:spPr bwMode="auto">
          <a:xfrm>
            <a:off x="2786063" y="3786188"/>
            <a:ext cx="3143250" cy="2357437"/>
          </a:xfrm>
          <a:prstGeom prst="rect">
            <a:avLst/>
          </a:prstGeom>
          <a:noFill/>
          <a:ln w="9525">
            <a:noFill/>
            <a:miter lim="800000"/>
            <a:headEnd/>
            <a:tailEnd/>
          </a:ln>
        </p:spPr>
      </p:pic>
      <p:sp>
        <p:nvSpPr>
          <p:cNvPr id="10243" name="TextBox 1"/>
          <p:cNvSpPr txBox="1">
            <a:spLocks noChangeArrowheads="1"/>
          </p:cNvSpPr>
          <p:nvPr/>
        </p:nvSpPr>
        <p:spPr bwMode="auto">
          <a:xfrm>
            <a:off x="642938" y="404813"/>
            <a:ext cx="6450012" cy="708025"/>
          </a:xfrm>
          <a:prstGeom prst="rect">
            <a:avLst/>
          </a:prstGeom>
          <a:noFill/>
          <a:ln w="9525">
            <a:noFill/>
            <a:miter lim="800000"/>
            <a:headEnd/>
            <a:tailEnd/>
          </a:ln>
        </p:spPr>
        <p:txBody>
          <a:bodyPr>
            <a:spAutoFit/>
          </a:bodyPr>
          <a:lstStyle/>
          <a:p>
            <a:pPr>
              <a:defRPr/>
            </a:pPr>
            <a:r>
              <a:rPr lang="ru-RU" b="1" i="1" dirty="0">
                <a:solidFill>
                  <a:schemeClr val="accent1">
                    <a:lumMod val="75000"/>
                  </a:schemeClr>
                </a:solidFill>
                <a:latin typeface="Calibri" pitchFamily="34" charset="0"/>
              </a:rPr>
              <a:t>Реализация проекта: </a:t>
            </a:r>
            <a:r>
              <a:rPr lang="ru-RU" b="1" u="sng" dirty="0">
                <a:solidFill>
                  <a:schemeClr val="accent1">
                    <a:lumMod val="75000"/>
                  </a:schemeClr>
                </a:solidFill>
                <a:latin typeface="Calibri" pitchFamily="34" charset="0"/>
              </a:rPr>
              <a:t>«Ступени»</a:t>
            </a:r>
            <a:endParaRPr lang="ru-RU" dirty="0">
              <a:solidFill>
                <a:schemeClr val="accent1">
                  <a:lumMod val="75000"/>
                </a:schemeClr>
              </a:solidFill>
              <a:latin typeface="Calibri" pitchFamily="34" charset="0"/>
            </a:endParaRPr>
          </a:p>
          <a:p>
            <a:pPr>
              <a:defRPr/>
            </a:pPr>
            <a:endParaRPr lang="ru-RU" dirty="0">
              <a:latin typeface="Calibri" pitchFamily="34" charset="0"/>
            </a:endParaRPr>
          </a:p>
        </p:txBody>
      </p:sp>
      <p:pic>
        <p:nvPicPr>
          <p:cNvPr id="66563" name="Picture 2" descr="\\server\ФотоАрхив\2014г\февраль\27.02.2014  введение ФГОС в осн.шк. межмуниципальная конференция\IMG_0679.jpg"/>
          <p:cNvPicPr>
            <a:picLocks noChangeAspect="1" noChangeArrowheads="1"/>
          </p:cNvPicPr>
          <p:nvPr/>
        </p:nvPicPr>
        <p:blipFill>
          <a:blip r:embed="rId4"/>
          <a:srcRect t="17545" r="5267"/>
          <a:stretch>
            <a:fillRect/>
          </a:stretch>
        </p:blipFill>
        <p:spPr bwMode="auto">
          <a:xfrm>
            <a:off x="5257800" y="285750"/>
            <a:ext cx="3611563" cy="2357438"/>
          </a:xfrm>
          <a:prstGeom prst="rect">
            <a:avLst/>
          </a:prstGeom>
          <a:noFill/>
          <a:ln w="9525">
            <a:noFill/>
            <a:miter lim="800000"/>
            <a:headEnd/>
            <a:tailEnd/>
          </a:ln>
        </p:spPr>
      </p:pic>
      <p:pic>
        <p:nvPicPr>
          <p:cNvPr id="66564" name="Picture 3" descr="\\server\ФотоАрхив\2014г\февраль\27.02.2014  введение ФГОС в осн.шк. межмуниципальная конференция\IMG_0685.jpg"/>
          <p:cNvPicPr>
            <a:picLocks noChangeAspect="1" noChangeArrowheads="1"/>
          </p:cNvPicPr>
          <p:nvPr/>
        </p:nvPicPr>
        <p:blipFill>
          <a:blip r:embed="rId5"/>
          <a:srcRect l="2499" t="23334" r="27499"/>
          <a:stretch>
            <a:fillRect/>
          </a:stretch>
        </p:blipFill>
        <p:spPr bwMode="auto">
          <a:xfrm>
            <a:off x="3929063" y="1857375"/>
            <a:ext cx="2357437" cy="1936750"/>
          </a:xfrm>
          <a:prstGeom prst="rect">
            <a:avLst/>
          </a:prstGeom>
          <a:noFill/>
          <a:ln w="9525">
            <a:noFill/>
            <a:miter lim="800000"/>
            <a:headEnd/>
            <a:tailEnd/>
          </a:ln>
        </p:spPr>
      </p:pic>
      <p:pic>
        <p:nvPicPr>
          <p:cNvPr id="66565" name="Picture 4" descr="\\server\ФотоАрхив\2014г\февраль\27.02.2014  введение ФГОС в осн.шк. межмуниципальная конференция\IMG_0708.jpg"/>
          <p:cNvPicPr>
            <a:picLocks noChangeAspect="1" noChangeArrowheads="1"/>
          </p:cNvPicPr>
          <p:nvPr/>
        </p:nvPicPr>
        <p:blipFill>
          <a:blip r:embed="rId6"/>
          <a:srcRect t="9639" r="4819"/>
          <a:stretch>
            <a:fillRect/>
          </a:stretch>
        </p:blipFill>
        <p:spPr bwMode="auto">
          <a:xfrm>
            <a:off x="285750" y="1071563"/>
            <a:ext cx="3214688" cy="2289175"/>
          </a:xfrm>
          <a:prstGeom prst="rect">
            <a:avLst/>
          </a:prstGeom>
          <a:noFill/>
          <a:ln w="9525">
            <a:noFill/>
            <a:miter lim="800000"/>
            <a:headEnd/>
            <a:tailEnd/>
          </a:ln>
        </p:spPr>
      </p:pic>
      <p:pic>
        <p:nvPicPr>
          <p:cNvPr id="66566" name="Picture 5" descr="\\server\ФотоАрхив\2014г\февраль\27.02.2014  введение ФГОС в осн.шк. межмуниципальная конференция\IMG_0712.jpg"/>
          <p:cNvPicPr>
            <a:picLocks noChangeAspect="1" noChangeArrowheads="1"/>
          </p:cNvPicPr>
          <p:nvPr/>
        </p:nvPicPr>
        <p:blipFill>
          <a:blip r:embed="rId7"/>
          <a:srcRect/>
          <a:stretch>
            <a:fillRect/>
          </a:stretch>
        </p:blipFill>
        <p:spPr bwMode="auto">
          <a:xfrm>
            <a:off x="214313" y="3143250"/>
            <a:ext cx="2762250" cy="2071688"/>
          </a:xfrm>
          <a:prstGeom prst="rect">
            <a:avLst/>
          </a:prstGeom>
          <a:noFill/>
          <a:ln w="9525">
            <a:noFill/>
            <a:miter lim="800000"/>
            <a:headEnd/>
            <a:tailEnd/>
          </a:ln>
        </p:spPr>
      </p:pic>
      <p:pic>
        <p:nvPicPr>
          <p:cNvPr id="66567" name="Picture 7" descr="\\server\ФотоАрхив\2014г\февраль\27.02.2014  введение ФГОС в осн.шк. межмуниципальная конференция\IMG_0733.jpg"/>
          <p:cNvPicPr>
            <a:picLocks noChangeAspect="1" noChangeArrowheads="1"/>
          </p:cNvPicPr>
          <p:nvPr/>
        </p:nvPicPr>
        <p:blipFill>
          <a:blip r:embed="rId8"/>
          <a:srcRect/>
          <a:stretch>
            <a:fillRect/>
          </a:stretch>
        </p:blipFill>
        <p:spPr bwMode="auto">
          <a:xfrm>
            <a:off x="6000750" y="3214688"/>
            <a:ext cx="2762250" cy="207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1285875" y="285750"/>
            <a:ext cx="6500813" cy="369888"/>
          </a:xfrm>
          <a:prstGeom prst="rect">
            <a:avLst/>
          </a:prstGeom>
          <a:noFill/>
          <a:ln w="9525">
            <a:noFill/>
            <a:miter lim="800000"/>
            <a:headEnd/>
            <a:tailEnd/>
          </a:ln>
        </p:spPr>
        <p:txBody>
          <a:bodyPr>
            <a:spAutoFit/>
          </a:bodyPr>
          <a:lstStyle/>
          <a:p>
            <a:pPr>
              <a:defRPr/>
            </a:pPr>
            <a:r>
              <a:rPr lang="ru-RU" sz="1800" b="1" dirty="0">
                <a:solidFill>
                  <a:schemeClr val="accent1">
                    <a:lumMod val="75000"/>
                  </a:schemeClr>
                </a:solidFill>
                <a:latin typeface="Times New Roman" pitchFamily="18" charset="0"/>
                <a:cs typeface="Times New Roman" pitchFamily="18" charset="0"/>
              </a:rPr>
              <a:t>«Учитель года»</a:t>
            </a:r>
          </a:p>
        </p:txBody>
      </p:sp>
      <p:pic>
        <p:nvPicPr>
          <p:cNvPr id="68610" name="Picture 2" descr="\\Server\фотоархив\2014г\Учитель года\25.02.2014 фото с закрытия уч. года\DSC_8416.jpg"/>
          <p:cNvPicPr>
            <a:picLocks noChangeAspect="1" noChangeArrowheads="1"/>
          </p:cNvPicPr>
          <p:nvPr/>
        </p:nvPicPr>
        <p:blipFill>
          <a:blip r:embed="rId3"/>
          <a:srcRect/>
          <a:stretch>
            <a:fillRect/>
          </a:stretch>
        </p:blipFill>
        <p:spPr bwMode="auto">
          <a:xfrm>
            <a:off x="571500" y="857250"/>
            <a:ext cx="4267200" cy="2857500"/>
          </a:xfrm>
          <a:prstGeom prst="rect">
            <a:avLst/>
          </a:prstGeom>
          <a:noFill/>
          <a:ln w="9525">
            <a:noFill/>
            <a:miter lim="800000"/>
            <a:headEnd/>
            <a:tailEnd/>
          </a:ln>
        </p:spPr>
      </p:pic>
      <p:pic>
        <p:nvPicPr>
          <p:cNvPr id="68611" name="Picture 3" descr="\\Server\фотоархив\2014г\Учитель года\25.02.2014 фото с закрытия уч. года\DSC_8415.jpg"/>
          <p:cNvPicPr>
            <a:picLocks noChangeAspect="1" noChangeArrowheads="1"/>
          </p:cNvPicPr>
          <p:nvPr/>
        </p:nvPicPr>
        <p:blipFill>
          <a:blip r:embed="rId4"/>
          <a:srcRect/>
          <a:stretch>
            <a:fillRect/>
          </a:stretch>
        </p:blipFill>
        <p:spPr bwMode="auto">
          <a:xfrm>
            <a:off x="3824288" y="2928938"/>
            <a:ext cx="4481512"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1571625" y="285750"/>
            <a:ext cx="6286500" cy="708025"/>
          </a:xfrm>
          <a:prstGeom prst="rect">
            <a:avLst/>
          </a:prstGeom>
          <a:noFill/>
          <a:ln w="9525">
            <a:noFill/>
            <a:miter lim="800000"/>
            <a:headEnd/>
            <a:tailEnd/>
          </a:ln>
        </p:spPr>
        <p:txBody>
          <a:bodyPr>
            <a:spAutoFit/>
          </a:bodyPr>
          <a:lstStyle/>
          <a:p>
            <a:pPr>
              <a:defRPr/>
            </a:pPr>
            <a:r>
              <a:rPr lang="ru-RU" b="1" dirty="0">
                <a:solidFill>
                  <a:schemeClr val="accent1">
                    <a:lumMod val="75000"/>
                  </a:schemeClr>
                </a:solidFill>
                <a:latin typeface="Times New Roman" pitchFamily="18" charset="0"/>
                <a:cs typeface="Times New Roman" pitchFamily="18" charset="0"/>
              </a:rPr>
              <a:t>Конкурс творческих работ детей и родителей  «Родник моей мечты» детского сада №10.  </a:t>
            </a:r>
          </a:p>
        </p:txBody>
      </p:sp>
      <p:pic>
        <p:nvPicPr>
          <p:cNvPr id="70658" name="Picture 2" descr="D:\Мои документы\Рабочий стол\583379246.jpg"/>
          <p:cNvPicPr>
            <a:picLocks noChangeAspect="1" noChangeArrowheads="1"/>
          </p:cNvPicPr>
          <p:nvPr/>
        </p:nvPicPr>
        <p:blipFill>
          <a:blip r:embed="rId3"/>
          <a:srcRect/>
          <a:stretch>
            <a:fillRect/>
          </a:stretch>
        </p:blipFill>
        <p:spPr bwMode="auto">
          <a:xfrm>
            <a:off x="357188" y="1000125"/>
            <a:ext cx="2928937" cy="2197100"/>
          </a:xfrm>
          <a:prstGeom prst="rect">
            <a:avLst/>
          </a:prstGeom>
          <a:noFill/>
          <a:ln w="9525">
            <a:noFill/>
            <a:miter lim="800000"/>
            <a:headEnd/>
            <a:tailEnd/>
          </a:ln>
        </p:spPr>
      </p:pic>
      <p:pic>
        <p:nvPicPr>
          <p:cNvPr id="70659" name="Picture 3" descr="D:\Мои документы\Рабочий стол\333515360.jpg"/>
          <p:cNvPicPr>
            <a:picLocks noChangeAspect="1" noChangeArrowheads="1"/>
          </p:cNvPicPr>
          <p:nvPr/>
        </p:nvPicPr>
        <p:blipFill>
          <a:blip r:embed="rId4"/>
          <a:srcRect/>
          <a:stretch>
            <a:fillRect/>
          </a:stretch>
        </p:blipFill>
        <p:spPr bwMode="auto">
          <a:xfrm>
            <a:off x="6000750" y="857250"/>
            <a:ext cx="2857500" cy="2143125"/>
          </a:xfrm>
          <a:prstGeom prst="rect">
            <a:avLst/>
          </a:prstGeom>
          <a:noFill/>
          <a:ln w="9525">
            <a:noFill/>
            <a:miter lim="800000"/>
            <a:headEnd/>
            <a:tailEnd/>
          </a:ln>
        </p:spPr>
      </p:pic>
      <p:pic>
        <p:nvPicPr>
          <p:cNvPr id="70660" name="Picture 4" descr="D:\Мои документы\Рабочий стол\695154307.jpg"/>
          <p:cNvPicPr>
            <a:picLocks noChangeAspect="1" noChangeArrowheads="1"/>
          </p:cNvPicPr>
          <p:nvPr/>
        </p:nvPicPr>
        <p:blipFill>
          <a:blip r:embed="rId5"/>
          <a:srcRect l="29567"/>
          <a:stretch>
            <a:fillRect/>
          </a:stretch>
        </p:blipFill>
        <p:spPr bwMode="auto">
          <a:xfrm>
            <a:off x="714375" y="3571875"/>
            <a:ext cx="2552700" cy="2717800"/>
          </a:xfrm>
          <a:prstGeom prst="rect">
            <a:avLst/>
          </a:prstGeom>
          <a:noFill/>
          <a:ln w="9525">
            <a:noFill/>
            <a:miter lim="800000"/>
            <a:headEnd/>
            <a:tailEnd/>
          </a:ln>
        </p:spPr>
      </p:pic>
      <p:pic>
        <p:nvPicPr>
          <p:cNvPr id="70661" name="Picture 5" descr="D:\Мои документы\Рабочий стол\845018284.jpg"/>
          <p:cNvPicPr>
            <a:picLocks noChangeAspect="1" noChangeArrowheads="1"/>
          </p:cNvPicPr>
          <p:nvPr/>
        </p:nvPicPr>
        <p:blipFill>
          <a:blip r:embed="rId6"/>
          <a:srcRect/>
          <a:stretch>
            <a:fillRect/>
          </a:stretch>
        </p:blipFill>
        <p:spPr bwMode="auto">
          <a:xfrm>
            <a:off x="2928938" y="2571750"/>
            <a:ext cx="3205162" cy="2139950"/>
          </a:xfrm>
          <a:prstGeom prst="rect">
            <a:avLst/>
          </a:prstGeom>
          <a:noFill/>
          <a:ln w="9525">
            <a:noFill/>
            <a:miter lim="800000"/>
            <a:headEnd/>
            <a:tailEnd/>
          </a:ln>
        </p:spPr>
      </p:pic>
      <p:pic>
        <p:nvPicPr>
          <p:cNvPr id="70662" name="Picture 6" descr="D:\Мои документы\Рабочий стол\256237402.jpg"/>
          <p:cNvPicPr>
            <a:picLocks noChangeAspect="1" noChangeArrowheads="1"/>
          </p:cNvPicPr>
          <p:nvPr/>
        </p:nvPicPr>
        <p:blipFill>
          <a:blip r:embed="rId7"/>
          <a:srcRect/>
          <a:stretch>
            <a:fillRect/>
          </a:stretch>
        </p:blipFill>
        <p:spPr bwMode="auto">
          <a:xfrm>
            <a:off x="5929313" y="4071938"/>
            <a:ext cx="2990850" cy="2243137"/>
          </a:xfrm>
          <a:prstGeom prst="rect">
            <a:avLst/>
          </a:prstGeom>
          <a:noFill/>
          <a:ln w="9525">
            <a:noFill/>
            <a:miter lim="800000"/>
            <a:headEnd/>
            <a:tailEnd/>
          </a:ln>
        </p:spPr>
      </p:pic>
      <p:pic>
        <p:nvPicPr>
          <p:cNvPr id="70663" name="Picture 7" descr="D:\Мои документы\Рабочий стол\981594103.jpg"/>
          <p:cNvPicPr>
            <a:picLocks noChangeAspect="1" noChangeArrowheads="1"/>
          </p:cNvPicPr>
          <p:nvPr/>
        </p:nvPicPr>
        <p:blipFill>
          <a:blip r:embed="rId8"/>
          <a:srcRect/>
          <a:stretch>
            <a:fillRect/>
          </a:stretch>
        </p:blipFill>
        <p:spPr bwMode="auto">
          <a:xfrm>
            <a:off x="3143250" y="4786313"/>
            <a:ext cx="2776538" cy="154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1"/>
          <p:cNvSpPr txBox="1">
            <a:spLocks noChangeArrowheads="1"/>
          </p:cNvSpPr>
          <p:nvPr/>
        </p:nvSpPr>
        <p:spPr bwMode="auto">
          <a:xfrm>
            <a:off x="3214688" y="214313"/>
            <a:ext cx="4429125" cy="369887"/>
          </a:xfrm>
          <a:prstGeom prst="rect">
            <a:avLst/>
          </a:prstGeom>
          <a:noFill/>
          <a:ln w="9525">
            <a:noFill/>
            <a:miter lim="800000"/>
            <a:headEnd/>
            <a:tailEnd/>
          </a:ln>
        </p:spPr>
        <p:txBody>
          <a:bodyPr>
            <a:spAutoFit/>
          </a:bodyPr>
          <a:lstStyle/>
          <a:p>
            <a:pPr algn="ctr"/>
            <a:r>
              <a:rPr lang="ru-RU">
                <a:latin typeface="Calibri" pitchFamily="34" charset="0"/>
              </a:rPr>
              <a:t>квн</a:t>
            </a:r>
          </a:p>
        </p:txBody>
      </p:sp>
      <p:pic>
        <p:nvPicPr>
          <p:cNvPr id="72706" name="Picture 2" descr="D:\Мои документы\Рабочий стол\z_d240130a.jpg"/>
          <p:cNvPicPr>
            <a:picLocks noChangeAspect="1" noChangeArrowheads="1"/>
          </p:cNvPicPr>
          <p:nvPr/>
        </p:nvPicPr>
        <p:blipFill>
          <a:blip r:embed="rId3"/>
          <a:srcRect/>
          <a:stretch>
            <a:fillRect/>
          </a:stretch>
        </p:blipFill>
        <p:spPr bwMode="auto">
          <a:xfrm>
            <a:off x="214313" y="428625"/>
            <a:ext cx="3629025" cy="2428875"/>
          </a:xfrm>
          <a:prstGeom prst="rect">
            <a:avLst/>
          </a:prstGeom>
          <a:noFill/>
          <a:ln w="9525">
            <a:noFill/>
            <a:miter lim="800000"/>
            <a:headEnd/>
            <a:tailEnd/>
          </a:ln>
        </p:spPr>
      </p:pic>
      <p:pic>
        <p:nvPicPr>
          <p:cNvPr id="72707" name="Picture 3" descr="D:\Мои документы\Рабочий стол\z_f42b2ff9.jpg"/>
          <p:cNvPicPr>
            <a:picLocks noChangeAspect="1" noChangeArrowheads="1"/>
          </p:cNvPicPr>
          <p:nvPr/>
        </p:nvPicPr>
        <p:blipFill>
          <a:blip r:embed="rId4"/>
          <a:srcRect/>
          <a:stretch>
            <a:fillRect/>
          </a:stretch>
        </p:blipFill>
        <p:spPr bwMode="auto">
          <a:xfrm>
            <a:off x="4929188" y="500063"/>
            <a:ext cx="3619500" cy="2714625"/>
          </a:xfrm>
          <a:prstGeom prst="rect">
            <a:avLst/>
          </a:prstGeom>
          <a:noFill/>
          <a:ln w="9525">
            <a:noFill/>
            <a:miter lim="800000"/>
            <a:headEnd/>
            <a:tailEnd/>
          </a:ln>
        </p:spPr>
      </p:pic>
      <p:pic>
        <p:nvPicPr>
          <p:cNvPr id="72708" name="Picture 4" descr="D:\Мои документы\Рабочий стол\y_31bedae8.jpg"/>
          <p:cNvPicPr>
            <a:picLocks noChangeAspect="1" noChangeArrowheads="1"/>
          </p:cNvPicPr>
          <p:nvPr/>
        </p:nvPicPr>
        <p:blipFill>
          <a:blip r:embed="rId5"/>
          <a:srcRect/>
          <a:stretch>
            <a:fillRect/>
          </a:stretch>
        </p:blipFill>
        <p:spPr bwMode="auto">
          <a:xfrm>
            <a:off x="2500313" y="2143125"/>
            <a:ext cx="3357562" cy="2233613"/>
          </a:xfrm>
          <a:prstGeom prst="rect">
            <a:avLst/>
          </a:prstGeom>
          <a:noFill/>
          <a:ln w="9525">
            <a:noFill/>
            <a:miter lim="800000"/>
            <a:headEnd/>
            <a:tailEnd/>
          </a:ln>
        </p:spPr>
      </p:pic>
      <p:pic>
        <p:nvPicPr>
          <p:cNvPr id="72709" name="Picture 5" descr="D:\Мои документы\Рабочий стол\z_b3676870.jpg"/>
          <p:cNvPicPr>
            <a:picLocks noChangeAspect="1" noChangeArrowheads="1"/>
          </p:cNvPicPr>
          <p:nvPr/>
        </p:nvPicPr>
        <p:blipFill>
          <a:blip r:embed="rId6"/>
          <a:srcRect/>
          <a:stretch>
            <a:fillRect/>
          </a:stretch>
        </p:blipFill>
        <p:spPr bwMode="auto">
          <a:xfrm>
            <a:off x="0" y="4071938"/>
            <a:ext cx="3902075" cy="2600325"/>
          </a:xfrm>
          <a:prstGeom prst="rect">
            <a:avLst/>
          </a:prstGeom>
          <a:noFill/>
          <a:ln w="9525">
            <a:noFill/>
            <a:miter lim="800000"/>
            <a:headEnd/>
            <a:tailEnd/>
          </a:ln>
        </p:spPr>
      </p:pic>
      <p:pic>
        <p:nvPicPr>
          <p:cNvPr id="72710" name="Picture 6" descr="D:\Мои документы\Рабочий стол\x_997086c0.jpg"/>
          <p:cNvPicPr>
            <a:picLocks noChangeAspect="1" noChangeArrowheads="1"/>
          </p:cNvPicPr>
          <p:nvPr/>
        </p:nvPicPr>
        <p:blipFill>
          <a:blip r:embed="rId7"/>
          <a:srcRect l="8768" t="2187" r="8279" b="3790"/>
          <a:stretch>
            <a:fillRect/>
          </a:stretch>
        </p:blipFill>
        <p:spPr bwMode="auto">
          <a:xfrm>
            <a:off x="5214938" y="3929063"/>
            <a:ext cx="3643312" cy="274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652463"/>
          </a:xfrm>
        </p:spPr>
        <p:txBody>
          <a:bodyPr>
            <a:normAutofit fontScale="90000"/>
          </a:bodyPr>
          <a:lstStyle/>
          <a:p>
            <a:pPr algn="ctr" fontAlgn="auto">
              <a:spcAft>
                <a:spcPts val="0"/>
              </a:spcAft>
              <a:defRPr/>
            </a:pPr>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3000" b="1" dirty="0" smtClean="0">
                <a:solidFill>
                  <a:schemeClr val="accent1">
                    <a:lumMod val="75000"/>
                  </a:schemeClr>
                </a:solidFill>
                <a:latin typeface="Times New Roman" pitchFamily="18" charset="0"/>
                <a:cs typeface="Times New Roman" pitchFamily="18" charset="0"/>
              </a:rPr>
              <a:t>Население городского округа, чел.</a:t>
            </a:r>
            <a:br>
              <a:rPr lang="ru-RU" sz="3000" b="1" dirty="0" smtClean="0">
                <a:solidFill>
                  <a:schemeClr val="accent1">
                    <a:lumMod val="75000"/>
                  </a:schemeClr>
                </a:solidFill>
                <a:latin typeface="Times New Roman" pitchFamily="18" charset="0"/>
                <a:cs typeface="Times New Roman" pitchFamily="18" charset="0"/>
              </a:rPr>
            </a:br>
            <a:endParaRPr lang="ru-RU" sz="3000" dirty="0">
              <a:solidFill>
                <a:schemeClr val="accent1">
                  <a:lumMod val="75000"/>
                </a:schemeClr>
              </a:solidFill>
              <a:latin typeface="Times New Roman" pitchFamily="18" charset="0"/>
              <a:cs typeface="Times New Roman" pitchFamily="18" charset="0"/>
            </a:endParaRPr>
          </a:p>
        </p:txBody>
      </p:sp>
      <p:sp>
        <p:nvSpPr>
          <p:cNvPr id="3" name="Текст 2"/>
          <p:cNvSpPr>
            <a:spLocks noGrp="1"/>
          </p:cNvSpPr>
          <p:nvPr>
            <p:ph type="body" idx="1"/>
          </p:nvPr>
        </p:nvSpPr>
        <p:spPr>
          <a:xfrm>
            <a:off x="214313" y="2714625"/>
            <a:ext cx="3929062" cy="1000125"/>
          </a:xfrm>
        </p:spPr>
        <p:txBody>
          <a:bodyPr>
            <a:normAutofit/>
          </a:bodyPr>
          <a:lstStyle/>
          <a:p>
            <a:pPr algn="ctr" fontAlgn="auto">
              <a:spcAft>
                <a:spcPts val="0"/>
              </a:spcAft>
              <a:buClr>
                <a:schemeClr val="accent3"/>
              </a:buClr>
              <a:buFont typeface="Wingdings 2"/>
              <a:buNone/>
              <a:defRPr/>
            </a:pPr>
            <a:r>
              <a:rPr lang="ru-RU" sz="1800" dirty="0" smtClean="0">
                <a:solidFill>
                  <a:schemeClr val="accent1">
                    <a:lumMod val="75000"/>
                  </a:schemeClr>
                </a:solidFill>
                <a:latin typeface="Times New Roman" pitchFamily="18" charset="0"/>
                <a:cs typeface="Times New Roman" pitchFamily="18" charset="0"/>
              </a:rPr>
              <a:t>Показатели рождаемости и смертности населения, чел.</a:t>
            </a:r>
            <a:endParaRPr lang="ru-RU" sz="1800" dirty="0">
              <a:solidFill>
                <a:schemeClr val="accent1">
                  <a:lumMod val="75000"/>
                </a:schemeClr>
              </a:solidFill>
              <a:latin typeface="Times New Roman" pitchFamily="18" charset="0"/>
              <a:cs typeface="Times New Roman" pitchFamily="18" charset="0"/>
            </a:endParaRPr>
          </a:p>
        </p:txBody>
      </p:sp>
      <p:sp>
        <p:nvSpPr>
          <p:cNvPr id="5" name="Текст 4"/>
          <p:cNvSpPr>
            <a:spLocks noGrp="1"/>
          </p:cNvSpPr>
          <p:nvPr>
            <p:ph type="body" sz="half" idx="3"/>
          </p:nvPr>
        </p:nvSpPr>
        <p:spPr>
          <a:xfrm>
            <a:off x="4645025" y="2786063"/>
            <a:ext cx="4041775" cy="1000125"/>
          </a:xfrm>
        </p:spPr>
        <p:txBody>
          <a:bodyPr>
            <a:normAutofit/>
          </a:bodyPr>
          <a:lstStyle/>
          <a:p>
            <a:pPr algn="ctr" fontAlgn="auto">
              <a:spcAft>
                <a:spcPts val="0"/>
              </a:spcAft>
              <a:buClr>
                <a:schemeClr val="accent3"/>
              </a:buClr>
              <a:buFont typeface="Wingdings 2"/>
              <a:buNone/>
              <a:defRPr/>
            </a:pPr>
            <a:r>
              <a:rPr lang="ru-RU" sz="1800" dirty="0" smtClean="0">
                <a:solidFill>
                  <a:schemeClr val="accent1">
                    <a:lumMod val="75000"/>
                  </a:schemeClr>
                </a:solidFill>
                <a:latin typeface="Times New Roman" pitchFamily="18" charset="0"/>
                <a:cs typeface="Times New Roman" pitchFamily="18" charset="0"/>
              </a:rPr>
              <a:t>Младенческая смертность, </a:t>
            </a:r>
          </a:p>
          <a:p>
            <a:pPr algn="ctr" fontAlgn="auto">
              <a:spcAft>
                <a:spcPts val="0"/>
              </a:spcAft>
              <a:buClr>
                <a:schemeClr val="accent3"/>
              </a:buClr>
              <a:buFont typeface="Wingdings 2"/>
              <a:buNone/>
              <a:defRPr/>
            </a:pPr>
            <a:r>
              <a:rPr lang="ru-RU" sz="1800" dirty="0" smtClean="0">
                <a:solidFill>
                  <a:schemeClr val="accent1">
                    <a:lumMod val="75000"/>
                  </a:schemeClr>
                </a:solidFill>
                <a:latin typeface="Times New Roman" pitchFamily="18" charset="0"/>
                <a:cs typeface="Times New Roman" pitchFamily="18" charset="0"/>
              </a:rPr>
              <a:t>на 1000 родившимися живыми</a:t>
            </a:r>
            <a:endParaRPr lang="ru-RU" sz="1800" dirty="0">
              <a:solidFill>
                <a:schemeClr val="accent1">
                  <a:lumMod val="75000"/>
                </a:schemeClr>
              </a:solidFill>
              <a:latin typeface="Times New Roman" pitchFamily="18" charset="0"/>
              <a:cs typeface="Times New Roman" pitchFamily="18" charset="0"/>
            </a:endParaRPr>
          </a:p>
        </p:txBody>
      </p:sp>
      <p:graphicFrame>
        <p:nvGraphicFramePr>
          <p:cNvPr id="19460" name="Содержимое 6"/>
          <p:cNvGraphicFramePr>
            <a:graphicFrameLocks noGrp="1"/>
          </p:cNvGraphicFramePr>
          <p:nvPr>
            <p:ph sz="quarter" idx="2"/>
          </p:nvPr>
        </p:nvGraphicFramePr>
        <p:xfrm>
          <a:off x="406400" y="3806825"/>
          <a:ext cx="4141788" cy="2744788"/>
        </p:xfrm>
        <a:graphic>
          <a:graphicData uri="http://schemas.openxmlformats.org/presentationml/2006/ole">
            <p:oleObj spid="_x0000_s19460" r:id="rId4" imgW="4139543" imgH="2749534" progId="Excel.Sheet.8">
              <p:embed/>
            </p:oleObj>
          </a:graphicData>
        </a:graphic>
      </p:graphicFrame>
      <p:graphicFrame>
        <p:nvGraphicFramePr>
          <p:cNvPr id="19461" name="Содержимое 7"/>
          <p:cNvGraphicFramePr>
            <a:graphicFrameLocks noGrp="1"/>
          </p:cNvGraphicFramePr>
          <p:nvPr>
            <p:ph sz="quarter" idx="4"/>
          </p:nvPr>
        </p:nvGraphicFramePr>
        <p:xfrm>
          <a:off x="4592638" y="3878263"/>
          <a:ext cx="4143375" cy="2387600"/>
        </p:xfrm>
        <a:graphic>
          <a:graphicData uri="http://schemas.openxmlformats.org/presentationml/2006/ole">
            <p:oleObj spid="_x0000_s19461" r:id="rId5" imgW="4145639" imgH="2389839" progId="Excel.Sheet.8">
              <p:embed/>
            </p:oleObj>
          </a:graphicData>
        </a:graphic>
      </p:graphicFrame>
      <p:graphicFrame>
        <p:nvGraphicFramePr>
          <p:cNvPr id="19462" name="Содержимое 4"/>
          <p:cNvGraphicFramePr>
            <a:graphicFrameLocks/>
          </p:cNvGraphicFramePr>
          <p:nvPr/>
        </p:nvGraphicFramePr>
        <p:xfrm>
          <a:off x="558800" y="1306513"/>
          <a:ext cx="8026400" cy="1387475"/>
        </p:xfrm>
        <a:graphic>
          <a:graphicData uri="http://schemas.openxmlformats.org/presentationml/2006/ole">
            <p:oleObj spid="_x0000_s19462" r:id="rId6" imgW="8023031" imgH="1390008" progId="Excel.Sheet.8">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D:\Мои документы\Рабочий стол\лагерь2014 чайковский\DSCN5397.JPG"/>
          <p:cNvPicPr>
            <a:picLocks noChangeAspect="1" noChangeArrowheads="1"/>
          </p:cNvPicPr>
          <p:nvPr/>
        </p:nvPicPr>
        <p:blipFill>
          <a:blip r:embed="rId3"/>
          <a:srcRect/>
          <a:stretch>
            <a:fillRect/>
          </a:stretch>
        </p:blipFill>
        <p:spPr bwMode="auto">
          <a:xfrm>
            <a:off x="357188" y="214313"/>
            <a:ext cx="3905250" cy="2928937"/>
          </a:xfrm>
          <a:prstGeom prst="rect">
            <a:avLst/>
          </a:prstGeom>
          <a:noFill/>
          <a:ln w="9525">
            <a:noFill/>
            <a:miter lim="800000"/>
            <a:headEnd/>
            <a:tailEnd/>
          </a:ln>
        </p:spPr>
      </p:pic>
      <p:pic>
        <p:nvPicPr>
          <p:cNvPr id="74754" name="Picture 3" descr="D:\Мои документы\Рабочий стол\лагерь2014 чайковский\IMG_9524.JPG"/>
          <p:cNvPicPr>
            <a:picLocks noChangeAspect="1" noChangeArrowheads="1"/>
          </p:cNvPicPr>
          <p:nvPr/>
        </p:nvPicPr>
        <p:blipFill>
          <a:blip r:embed="rId4"/>
          <a:srcRect/>
          <a:stretch>
            <a:fillRect/>
          </a:stretch>
        </p:blipFill>
        <p:spPr bwMode="auto">
          <a:xfrm>
            <a:off x="4429125" y="95250"/>
            <a:ext cx="4572000" cy="3048000"/>
          </a:xfrm>
          <a:prstGeom prst="rect">
            <a:avLst/>
          </a:prstGeom>
          <a:noFill/>
          <a:ln w="9525">
            <a:noFill/>
            <a:miter lim="800000"/>
            <a:headEnd/>
            <a:tailEnd/>
          </a:ln>
        </p:spPr>
      </p:pic>
      <p:pic>
        <p:nvPicPr>
          <p:cNvPr id="74755" name="Picture 4" descr="D:\Мои документы\Рабочий стол\лагерь2014 чайковский\IMG_9486.JPG"/>
          <p:cNvPicPr>
            <a:picLocks noChangeAspect="1" noChangeArrowheads="1"/>
          </p:cNvPicPr>
          <p:nvPr/>
        </p:nvPicPr>
        <p:blipFill>
          <a:blip r:embed="rId5"/>
          <a:srcRect/>
          <a:stretch>
            <a:fillRect/>
          </a:stretch>
        </p:blipFill>
        <p:spPr bwMode="auto">
          <a:xfrm>
            <a:off x="1714500" y="3167063"/>
            <a:ext cx="5429250"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214438" y="2857500"/>
            <a:ext cx="5214937" cy="369888"/>
          </a:xfrm>
          <a:prstGeom prst="rect">
            <a:avLst/>
          </a:prstGeom>
          <a:noFill/>
          <a:ln w="9525">
            <a:noFill/>
            <a:miter lim="800000"/>
            <a:headEnd/>
            <a:tailEnd/>
          </a:ln>
        </p:spPr>
        <p:txBody>
          <a:bodyPr>
            <a:spAutoFit/>
          </a:bodyPr>
          <a:lstStyle/>
          <a:p>
            <a:pPr>
              <a:defRPr/>
            </a:pPr>
            <a:r>
              <a:rPr lang="ru-RU" sz="1800" b="1" dirty="0">
                <a:solidFill>
                  <a:schemeClr val="accent1">
                    <a:lumMod val="75000"/>
                  </a:schemeClr>
                </a:solidFill>
                <a:latin typeface="Calibri" pitchFamily="34" charset="0"/>
              </a:rPr>
              <a:t>Спортивные объекты</a:t>
            </a:r>
          </a:p>
        </p:txBody>
      </p:sp>
      <p:pic>
        <p:nvPicPr>
          <p:cNvPr id="76802" name="Picture 2" descr="\\Server\фотоархив\2014г\Образовательные учреждения\НОЦ\DSC_0829.JPG"/>
          <p:cNvPicPr>
            <a:picLocks noChangeAspect="1" noChangeArrowheads="1"/>
          </p:cNvPicPr>
          <p:nvPr/>
        </p:nvPicPr>
        <p:blipFill>
          <a:blip r:embed="rId3"/>
          <a:srcRect/>
          <a:stretch>
            <a:fillRect/>
          </a:stretch>
        </p:blipFill>
        <p:spPr bwMode="auto">
          <a:xfrm>
            <a:off x="4676775" y="3500438"/>
            <a:ext cx="4056063" cy="2714625"/>
          </a:xfrm>
          <a:prstGeom prst="rect">
            <a:avLst/>
          </a:prstGeom>
          <a:noFill/>
          <a:ln w="9525">
            <a:noFill/>
            <a:miter lim="800000"/>
            <a:headEnd/>
            <a:tailEnd/>
          </a:ln>
        </p:spPr>
      </p:pic>
      <p:pic>
        <p:nvPicPr>
          <p:cNvPr id="76803" name="Picture 2" descr="D:\Мои документы\Рабочий стол\DSC_6382.jpg"/>
          <p:cNvPicPr>
            <a:picLocks noChangeAspect="1" noChangeArrowheads="1"/>
          </p:cNvPicPr>
          <p:nvPr/>
        </p:nvPicPr>
        <p:blipFill>
          <a:blip r:embed="rId4"/>
          <a:srcRect/>
          <a:stretch>
            <a:fillRect/>
          </a:stretch>
        </p:blipFill>
        <p:spPr bwMode="auto">
          <a:xfrm>
            <a:off x="357188" y="357188"/>
            <a:ext cx="3500437" cy="2343150"/>
          </a:xfrm>
          <a:prstGeom prst="rect">
            <a:avLst/>
          </a:prstGeom>
          <a:noFill/>
          <a:ln w="9525">
            <a:noFill/>
            <a:miter lim="800000"/>
            <a:headEnd/>
            <a:tailEnd/>
          </a:ln>
        </p:spPr>
      </p:pic>
      <p:pic>
        <p:nvPicPr>
          <p:cNvPr id="76804" name="Picture 3" descr="D:\Мои документы\Рабочий стол\зал15шк..jpg"/>
          <p:cNvPicPr>
            <a:picLocks noChangeAspect="1" noChangeArrowheads="1"/>
          </p:cNvPicPr>
          <p:nvPr/>
        </p:nvPicPr>
        <p:blipFill>
          <a:blip r:embed="rId5"/>
          <a:srcRect/>
          <a:stretch>
            <a:fillRect/>
          </a:stretch>
        </p:blipFill>
        <p:spPr bwMode="auto">
          <a:xfrm>
            <a:off x="4572000" y="428625"/>
            <a:ext cx="3000375" cy="2249488"/>
          </a:xfrm>
          <a:prstGeom prst="rect">
            <a:avLst/>
          </a:prstGeom>
          <a:noFill/>
          <a:ln w="9525">
            <a:noFill/>
            <a:miter lim="800000"/>
            <a:headEnd/>
            <a:tailEnd/>
          </a:ln>
        </p:spPr>
      </p:pic>
      <p:pic>
        <p:nvPicPr>
          <p:cNvPr id="76805" name="Picture 3" descr="\\Server\фотоархив\2014г\Образовательные учреждения\НОЦ\DSC_0824.JPG"/>
          <p:cNvPicPr>
            <a:picLocks noChangeAspect="1" noChangeArrowheads="1"/>
          </p:cNvPicPr>
          <p:nvPr/>
        </p:nvPicPr>
        <p:blipFill>
          <a:blip r:embed="rId6"/>
          <a:srcRect/>
          <a:stretch>
            <a:fillRect/>
          </a:stretch>
        </p:blipFill>
        <p:spPr bwMode="auto">
          <a:xfrm>
            <a:off x="571500" y="3500438"/>
            <a:ext cx="4087813"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500042"/>
            <a:ext cx="7772400" cy="928694"/>
          </a:xfrm>
        </p:spPr>
        <p:txBody>
          <a:bodyPr/>
          <a:lstStyle/>
          <a:p>
            <a:pPr algn="ctr" fontAlgn="auto">
              <a:spcAft>
                <a:spcPts val="0"/>
              </a:spcAft>
              <a:defRPr/>
            </a:pPr>
            <a:r>
              <a:rPr lang="ru-RU" sz="27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smtClean="0">
                <a:solidFill>
                  <a:schemeClr val="accent1">
                    <a:lumMod val="75000"/>
                  </a:schemeClr>
                </a:solidFill>
                <a:effectLst/>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«Культура»</a:t>
            </a:r>
            <a:endParaRPr lang="ru-RU" sz="2700">
              <a:effectLst/>
            </a:endParaRPr>
          </a:p>
        </p:txBody>
      </p:sp>
      <p:sp>
        <p:nvSpPr>
          <p:cNvPr id="6" name="Текст 5"/>
          <p:cNvSpPr>
            <a:spLocks noGrp="1"/>
          </p:cNvSpPr>
          <p:nvPr>
            <p:ph type="body" idx="1"/>
          </p:nvPr>
        </p:nvSpPr>
        <p:spPr>
          <a:xfrm>
            <a:off x="530225" y="1571625"/>
            <a:ext cx="7772400" cy="5072063"/>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от 09.10.2013 № 1566 «Об утверждении муниципальной программы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Пермского края «Культура» на 2014-2016 годы</a:t>
            </a: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r>
              <a:rPr lang="ru-RU" sz="4800" b="1" dirty="0" smtClean="0">
                <a:solidFill>
                  <a:schemeClr val="bg1"/>
                </a:solidFill>
                <a:latin typeface="Times New Roman" pitchFamily="18" charset="0"/>
                <a:cs typeface="Times New Roman" pitchFamily="18" charset="0"/>
              </a:rPr>
              <a:t>                                                                                           </a:t>
            </a:r>
          </a:p>
          <a:p>
            <a:pPr fontAlgn="auto">
              <a:spcAft>
                <a:spcPts val="0"/>
              </a:spcAft>
              <a:buClr>
                <a:schemeClr val="accent3"/>
              </a:buClr>
              <a:buFont typeface="Wingdings 2"/>
              <a:buNone/>
              <a:defRPr/>
            </a:pPr>
            <a:r>
              <a:rPr lang="ru-RU" sz="800" dirty="0" smtClean="0"/>
              <a:t>Об утверждении муниципальной программы </a:t>
            </a:r>
            <a:r>
              <a:rPr lang="ru-RU" sz="800" dirty="0" err="1" smtClean="0"/>
              <a:t>Губахинского</a:t>
            </a:r>
            <a:r>
              <a:rPr lang="ru-RU" sz="800" dirty="0" smtClean="0"/>
              <a:t> городского округа Пермского края «Культура» на 2014-2016 годы </a:t>
            </a:r>
            <a:r>
              <a:rPr lang="ru-RU" sz="4800" dirty="0" smtClean="0">
                <a:solidFill>
                  <a:schemeClr val="bg1"/>
                </a:solidFill>
                <a:latin typeface="Times New Roman" pitchFamily="18" charset="0"/>
                <a:cs typeface="Times New Roman" pitchFamily="18" charset="0"/>
              </a:rPr>
              <a:t> </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dirty="0" smtClean="0">
              <a:solidFill>
                <a:schemeClr val="bg1"/>
              </a:solidFill>
            </a:endParaRP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4869180"/>
        </p:xfrm>
        <a:graphic>
          <a:graphicData uri="http://schemas.openxmlformats.org/drawingml/2006/table">
            <a:tbl>
              <a:tblPr firstRow="1" bandRow="1">
                <a:tableStyleId>{5C22544A-7EE6-4342-B048-85BDC9FD1C3A}</a:tableStyleId>
              </a:tblPr>
              <a:tblGrid>
                <a:gridCol w="400024"/>
                <a:gridCol w="2571768"/>
                <a:gridCol w="1071570"/>
                <a:gridCol w="1143008"/>
                <a:gridCol w="928694"/>
                <a:gridCol w="2143140"/>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r>
                        <a:rPr kumimoji="0" lang="ru-RU" sz="1200" kern="1200" dirty="0" smtClean="0">
                          <a:solidFill>
                            <a:schemeClr val="dk1"/>
                          </a:solidFill>
                          <a:latin typeface="+mn-lt"/>
                          <a:ea typeface="+mn-ea"/>
                          <a:cs typeface="+mn-cs"/>
                        </a:rPr>
                        <a:t>Увеличение количества посещений театрально-концертных мероприятий (% по сравнению с предыдущим периодом) </a:t>
                      </a:r>
                      <a:endParaRPr lang="ru-RU" sz="1200" dirty="0">
                        <a:latin typeface="Times New Roman" pitchFamily="18" charset="0"/>
                        <a:cs typeface="Times New Roman" pitchFamily="18" charset="0"/>
                      </a:endParaRPr>
                    </a:p>
                  </a:txBody>
                  <a:tcPr/>
                </a:tc>
                <a:tc>
                  <a:txBody>
                    <a:bodyPr/>
                    <a:lstStyle/>
                    <a:p>
                      <a:pPr algn="ctr">
                        <a:lnSpc>
                          <a:spcPts val="1800"/>
                        </a:lnSpc>
                        <a:spcAft>
                          <a:spcPts val="0"/>
                        </a:spcAft>
                      </a:pPr>
                      <a:r>
                        <a:rPr lang="ru-RU" sz="1200" dirty="0">
                          <a:latin typeface="Times New Roman"/>
                          <a:ea typeface="Times New Roman"/>
                          <a:cs typeface="Calibri"/>
                        </a:rPr>
                        <a:t>3,3 </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9,8</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+ 6,5</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Улучшение качества  и количества проводимых культурно-массовых мероприятий, повысился уровень активности различных групп населения города в потреблении культурных благ</a:t>
                      </a:r>
                    </a:p>
                  </a:txBody>
                  <a:tcPr marL="39370" marR="39370" marT="64770" marB="64770"/>
                </a:tc>
              </a:tr>
              <a:tr h="247903">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количества библиографических записей в электронном каталоге библиотек городского округа «Город </a:t>
                      </a:r>
                      <a:r>
                        <a:rPr lang="ru-RU" sz="1200" dirty="0" err="1">
                          <a:latin typeface="Constantia" pitchFamily="18" charset="0"/>
                          <a:ea typeface="Times New Roman"/>
                          <a:cs typeface="Calibri"/>
                        </a:rPr>
                        <a:t>Губаха</a:t>
                      </a:r>
                      <a:r>
                        <a:rPr lang="ru-RU" sz="1200" dirty="0">
                          <a:latin typeface="Constantia" pitchFamily="18" charset="0"/>
                          <a:ea typeface="Times New Roman"/>
                          <a:cs typeface="Calibri"/>
                        </a:rPr>
                        <a:t>» (% по сравнению с предыдущим годом) </a:t>
                      </a: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1,9 </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3,6</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+ 1,7</a:t>
                      </a:r>
                      <a:endParaRPr lang="ru-RU" sz="1200" dirty="0">
                        <a:latin typeface="Calibri"/>
                        <a:ea typeface="Times New Roman"/>
                        <a:cs typeface="Calibri"/>
                      </a:endParaRPr>
                    </a:p>
                  </a:txBody>
                  <a:tcPr marL="39370" marR="39370" marT="64770" marB="64770"/>
                </a:tc>
                <a:tc>
                  <a:txBody>
                    <a:bodyPr/>
                    <a:lstStyle/>
                    <a:p>
                      <a:pPr algn="just">
                        <a:lnSpc>
                          <a:spcPts val="1800"/>
                        </a:lnSpc>
                        <a:spcAft>
                          <a:spcPts val="0"/>
                        </a:spcAft>
                      </a:pPr>
                      <a:endParaRPr lang="ru-RU" sz="1200" dirty="0">
                        <a:latin typeface="Times New Roman"/>
                        <a:ea typeface="Times New Roman"/>
                        <a:cs typeface="Calibri"/>
                      </a:endParaRPr>
                    </a:p>
                  </a:txBody>
                  <a:tcPr marL="39370" marR="39370" marT="64770" marB="64770"/>
                </a:tc>
              </a:tr>
              <a:tr h="247903">
                <a:tc>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Повышение уровня удовлетворенности жителей Губахинского городского округа качеством предоставления государственных и муниципальных услуг в сфере культуры (% от общего количества респондентов, участвующих в анкетировании)</a:t>
                      </a: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74 </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84</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+ 10</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Повышение качества проводимых мероприятий </a:t>
                      </a: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4320540"/>
        </p:xfrm>
        <a:graphic>
          <a:graphicData uri="http://schemas.openxmlformats.org/drawingml/2006/table">
            <a:tbl>
              <a:tblPr firstRow="1" bandRow="1">
                <a:tableStyleId>{5C22544A-7EE6-4342-B048-85BDC9FD1C3A}</a:tableStyleId>
              </a:tblPr>
              <a:tblGrid>
                <a:gridCol w="400024"/>
                <a:gridCol w="2214578"/>
                <a:gridCol w="1071570"/>
                <a:gridCol w="1143008"/>
                <a:gridCol w="1000132"/>
                <a:gridCol w="2428892"/>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посещаемости музея (% по сравнению с предыдущим годом)</a:t>
                      </a: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0,58</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0,40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smtClean="0">
                          <a:latin typeface="Times New Roman"/>
                          <a:ea typeface="Times New Roman"/>
                          <a:cs typeface="Calibri"/>
                        </a:rPr>
                        <a:t>-0,18</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Переезд музея, строительство новых экспозиций, ремонтные работы на прилегающей территории. Музей возобновил свою деятельность только в октябре .</a:t>
                      </a:r>
                    </a:p>
                  </a:txBody>
                  <a:tcPr marL="39370" marR="39370" marT="64770" marB="64770"/>
                </a:tc>
              </a:tr>
              <a:tr h="279451">
                <a:tc>
                  <a:txBody>
                    <a:bodyPr/>
                    <a:lstStyle/>
                    <a:p>
                      <a:pPr algn="ctr"/>
                      <a:r>
                        <a:rPr lang="ru-RU"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посещаемости музея (% по сравнению с предыдущим годом)</a:t>
                      </a: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0,58</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0,40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smtClean="0">
                          <a:latin typeface="Times New Roman"/>
                          <a:ea typeface="Times New Roman"/>
                          <a:cs typeface="Calibri"/>
                        </a:rPr>
                        <a:t>-0,18</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Переезд музея, строительство новых экспозиций, ремонтные работы на прилегающей территории. Музей возобновил свою деятельность только в октябре .</a:t>
                      </a:r>
                    </a:p>
                  </a:txBody>
                  <a:tcPr marL="39370" marR="39370" marT="64770" marB="64770"/>
                </a:tc>
              </a:tr>
              <a:tr h="279451">
                <a:tc>
                  <a:txBody>
                    <a:bodyPr/>
                    <a:lstStyle/>
                    <a:p>
                      <a:pPr algn="ctr"/>
                      <a:r>
                        <a:rPr lang="ru-RU" sz="1200" dirty="0" smtClean="0">
                          <a:latin typeface="Times New Roman" pitchFamily="18" charset="0"/>
                          <a:cs typeface="Times New Roman" pitchFamily="18" charset="0"/>
                        </a:rPr>
                        <a:t>6</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Times New Roman"/>
                          <a:ea typeface="Times New Roman"/>
                          <a:cs typeface="Calibri"/>
                        </a:rPr>
                        <a:t>Увеличение доли представленных (во всех формах) зрителю музейных предметов в общем количестве музейных предметов основного фонда (% по сравнению с предыдущим годом)</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24 </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9,6</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- 14,4</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Times New Roman"/>
                          <a:ea typeface="Times New Roman"/>
                          <a:cs typeface="Calibri"/>
                        </a:rPr>
                        <a:t>Переезд музея, отсутствие постоянной экспозиции до </a:t>
                      </a:r>
                      <a:r>
                        <a:rPr lang="ru-RU" sz="1200" dirty="0" smtClean="0">
                          <a:latin typeface="Times New Roman"/>
                          <a:ea typeface="Times New Roman"/>
                          <a:cs typeface="Calibri"/>
                        </a:rPr>
                        <a:t>октября 2014</a:t>
                      </a:r>
                      <a:endParaRPr lang="ru-RU" sz="1200" dirty="0">
                        <a:latin typeface="Calibri"/>
                        <a:ea typeface="Times New Roman"/>
                        <a:cs typeface="Calibri"/>
                      </a:endParaRP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5181600"/>
        </p:xfrm>
        <a:graphic>
          <a:graphicData uri="http://schemas.openxmlformats.org/drawingml/2006/table">
            <a:tbl>
              <a:tblPr firstRow="1" bandRow="1">
                <a:tableStyleId>{5C22544A-7EE6-4342-B048-85BDC9FD1C3A}</a:tableStyleId>
              </a:tblPr>
              <a:tblGrid>
                <a:gridCol w="400024"/>
                <a:gridCol w="2214578"/>
                <a:gridCol w="1071570"/>
                <a:gridCol w="1143008"/>
                <a:gridCol w="1000132"/>
                <a:gridCol w="2428892"/>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7</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доли публичных библиотек, подключенных к сети «Интернет» (% от общего числа библиотек округа)</a:t>
                      </a: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60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80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+ 20</a:t>
                      </a:r>
                      <a:endParaRPr lang="ru-RU" sz="1200" dirty="0">
                        <a:latin typeface="Calibri"/>
                        <a:ea typeface="Times New Roman"/>
                        <a:cs typeface="Calibri"/>
                      </a:endParaRPr>
                    </a:p>
                  </a:txBody>
                  <a:tcPr marL="39370" marR="39370" marT="64770" marB="64770"/>
                </a:tc>
                <a:tc>
                  <a:txBody>
                    <a:bodyPr/>
                    <a:lstStyle/>
                    <a:p>
                      <a:pPr>
                        <a:lnSpc>
                          <a:spcPct val="100000"/>
                        </a:lnSpc>
                        <a:spcAft>
                          <a:spcPts val="0"/>
                        </a:spcAft>
                      </a:pPr>
                      <a:r>
                        <a:rPr lang="ru-RU" sz="1200" dirty="0">
                          <a:latin typeface="Constantia" pitchFamily="18" charset="0"/>
                          <a:ea typeface="Times New Roman"/>
                          <a:cs typeface="Calibri"/>
                        </a:rPr>
                        <a:t>Поступили  дополнительные средства по проекту «Проведение мероприятий по подключению общедоступных библиотек муниципальных образований Пермского края к сети Интернет и развитие системы библиотечного дела с учетом задачи расширения информационных технологий и оцифровки за счет средств федерального бюджета». </a:t>
                      </a:r>
                    </a:p>
                  </a:txBody>
                  <a:tcPr marL="39370" marR="39370" marT="64770" marB="64770"/>
                </a:tc>
              </a:tr>
              <a:tr h="279451">
                <a:tc>
                  <a:txBody>
                    <a:bodyPr/>
                    <a:lstStyle/>
                    <a:p>
                      <a:pPr algn="ctr"/>
                      <a:r>
                        <a:rPr lang="ru-RU" sz="1200" dirty="0" smtClean="0">
                          <a:latin typeface="Times New Roman" pitchFamily="18" charset="0"/>
                          <a:cs typeface="Times New Roman" pitchFamily="18" charset="0"/>
                        </a:rPr>
                        <a:t>8</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Times New Roman"/>
                          <a:ea typeface="Times New Roman"/>
                          <a:cs typeface="Calibri"/>
                        </a:rPr>
                        <a:t>Увеличение доли музеев, имеющих сайт в сети «Интернет» (% от общего числа)</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100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100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endParaRPr lang="ru-RU" sz="1200" dirty="0">
                        <a:latin typeface="Constantia" pitchFamily="18" charset="0"/>
                        <a:ea typeface="Times New Roman"/>
                        <a:cs typeface="Calibri"/>
                      </a:endParaRPr>
                    </a:p>
                  </a:txBody>
                  <a:tcPr marL="39370" marR="39370" marT="64770" marB="64770"/>
                </a:tc>
              </a:tr>
              <a:tr h="279451">
                <a:tc>
                  <a:txBody>
                    <a:bodyPr/>
                    <a:lstStyle/>
                    <a:p>
                      <a:pPr algn="ctr"/>
                      <a:r>
                        <a:rPr lang="ru-RU" sz="1200" dirty="0" smtClean="0">
                          <a:latin typeface="Times New Roman" pitchFamily="18" charset="0"/>
                          <a:cs typeface="Times New Roman" pitchFamily="18" charset="0"/>
                        </a:rPr>
                        <a:t>9</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Times New Roman"/>
                          <a:ea typeface="Times New Roman"/>
                          <a:cs typeface="Calibri"/>
                        </a:rPr>
                        <a:t>Увеличение доли театров, имеющих сайт в сети «Интернет» (% от общего числа)</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100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100</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a:t>
                      </a:r>
                      <a:endParaRPr lang="ru-RU" sz="1200" dirty="0">
                        <a:latin typeface="Calibri"/>
                        <a:ea typeface="Times New Roman"/>
                        <a:cs typeface="Calibri"/>
                      </a:endParaRPr>
                    </a:p>
                  </a:txBody>
                  <a:tcPr marL="39370" marR="39370" marT="64770" marB="64770"/>
                </a:tc>
                <a:tc>
                  <a:txBody>
                    <a:bodyPr/>
                    <a:lstStyle/>
                    <a:p>
                      <a:pPr algn="just">
                        <a:lnSpc>
                          <a:spcPct val="100000"/>
                        </a:lnSpc>
                        <a:spcAft>
                          <a:spcPts val="0"/>
                        </a:spcAft>
                      </a:pPr>
                      <a:endParaRPr lang="ru-RU" sz="1200" dirty="0">
                        <a:latin typeface="Constantia" pitchFamily="18" charset="0"/>
                        <a:ea typeface="Times New Roman"/>
                        <a:cs typeface="Calibri"/>
                      </a:endParaRPr>
                    </a:p>
                  </a:txBody>
                  <a:tcPr marL="39370" marR="39370" marT="64770" marB="64770"/>
                </a:tc>
              </a:tr>
              <a:tr h="279451">
                <a:tc>
                  <a:txBody>
                    <a:bodyPr/>
                    <a:lstStyle/>
                    <a:p>
                      <a:pPr algn="ctr"/>
                      <a:r>
                        <a:rPr lang="ru-RU" sz="1200" dirty="0" smtClean="0">
                          <a:latin typeface="Times New Roman" pitchFamily="18" charset="0"/>
                          <a:cs typeface="Times New Roman" pitchFamily="18" charset="0"/>
                        </a:rPr>
                        <a:t>10</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Times New Roman"/>
                          <a:ea typeface="Times New Roman"/>
                          <a:cs typeface="Calibri"/>
                        </a:rPr>
                        <a:t>Увеличение количества виртуальных музейных экспозиций (Ед.)</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1</a:t>
                      </a:r>
                      <a:endParaRPr lang="ru-RU" sz="1200" dirty="0">
                        <a:latin typeface="Calibri"/>
                        <a:ea typeface="Times New Roman"/>
                        <a:cs typeface="Calibri"/>
                      </a:endParaRPr>
                    </a:p>
                  </a:txBody>
                  <a:tcPr marL="39370" marR="39370" marT="64770" marB="64770"/>
                </a:tc>
                <a:tc>
                  <a:txBody>
                    <a:bodyPr/>
                    <a:lstStyle/>
                    <a:p>
                      <a:pPr algn="ctr">
                        <a:lnSpc>
                          <a:spcPts val="1800"/>
                        </a:lnSpc>
                        <a:spcAft>
                          <a:spcPts val="0"/>
                        </a:spcAft>
                      </a:pPr>
                      <a:r>
                        <a:rPr lang="ru-RU" sz="1200" dirty="0">
                          <a:latin typeface="Times New Roman"/>
                          <a:ea typeface="Times New Roman"/>
                          <a:cs typeface="Calibri"/>
                        </a:rPr>
                        <a:t>0</a:t>
                      </a:r>
                      <a:endParaRPr lang="ru-RU" sz="1200" dirty="0">
                        <a:latin typeface="Calibri"/>
                        <a:ea typeface="Times New Roman"/>
                        <a:cs typeface="Calibri"/>
                      </a:endParaRPr>
                    </a:p>
                  </a:txBody>
                  <a:tcPr marL="39370" marR="39370" marT="64770" marB="64770"/>
                </a:tc>
                <a:tc>
                  <a:txBody>
                    <a:bodyPr/>
                    <a:lstStyle/>
                    <a:p>
                      <a:pPr>
                        <a:lnSpc>
                          <a:spcPct val="100000"/>
                        </a:lnSpc>
                        <a:spcAft>
                          <a:spcPts val="0"/>
                        </a:spcAft>
                      </a:pPr>
                      <a:endParaRPr lang="ru-RU" sz="1200" dirty="0">
                        <a:latin typeface="Constantia" pitchFamily="18" charset="0"/>
                        <a:ea typeface="Times New Roman"/>
                        <a:cs typeface="Calibri"/>
                      </a:endParaRP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4869180"/>
        </p:xfrm>
        <a:graphic>
          <a:graphicData uri="http://schemas.openxmlformats.org/drawingml/2006/table">
            <a:tbl>
              <a:tblPr firstRow="1" bandRow="1">
                <a:tableStyleId>{5C22544A-7EE6-4342-B048-85BDC9FD1C3A}</a:tableStyleId>
              </a:tblPr>
              <a:tblGrid>
                <a:gridCol w="400024"/>
                <a:gridCol w="2071702"/>
                <a:gridCol w="1071570"/>
                <a:gridCol w="1071570"/>
                <a:gridCol w="1071570"/>
                <a:gridCol w="2571768"/>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11</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доли посещений музея в вечернее и ночное время (% от общего количества посещений)</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1,6 </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0,0027</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smtClean="0">
                          <a:latin typeface="Constantia" pitchFamily="18" charset="0"/>
                          <a:ea typeface="Times New Roman"/>
                          <a:cs typeface="Calibri"/>
                        </a:rPr>
                        <a:t>-1,6</a:t>
                      </a:r>
                      <a:endParaRPr lang="ru-RU" sz="1100" dirty="0">
                        <a:latin typeface="Constantia" pitchFamily="18" charset="0"/>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Переезд музея, отсутствие постоянной экспозиции до октября. С октября 2014 года изменено время работы музея: ранее учреждение работало до 17-30 часов, сейчас до 19-00 часов. Кроме того, в . МАУ «ГГИКМ» примет участие во всероссийской акции «Ночь в музее».</a:t>
                      </a:r>
                      <a:endParaRPr lang="ru-RU" sz="1100" dirty="0">
                        <a:latin typeface="Constantia" pitchFamily="18" charset="0"/>
                        <a:ea typeface="Times New Roman"/>
                        <a:cs typeface="Calibri"/>
                      </a:endParaRPr>
                    </a:p>
                  </a:txBody>
                  <a:tcPr marL="39370" marR="39370" marT="64770" marB="64770"/>
                </a:tc>
              </a:tr>
              <a:tr h="279451">
                <a:tc>
                  <a:txBody>
                    <a:bodyPr/>
                    <a:lstStyle/>
                    <a:p>
                      <a:pPr algn="ctr"/>
                      <a:r>
                        <a:rPr lang="ru-RU" sz="1200" dirty="0" smtClean="0">
                          <a:latin typeface="Times New Roman" pitchFamily="18" charset="0"/>
                          <a:cs typeface="Times New Roman" pitchFamily="18" charset="0"/>
                        </a:rPr>
                        <a:t>12</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Увеличение доли детей, привлекаемых к участию в творческих мероприятиях, в общем числе детей (%)</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 3 </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a:latin typeface="Constantia" pitchFamily="18" charset="0"/>
                          <a:ea typeface="Times New Roman"/>
                          <a:cs typeface="Calibri"/>
                        </a:rPr>
                        <a:t>4,7</a:t>
                      </a:r>
                      <a:endParaRPr lang="ru-RU" sz="110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+ 1,7</a:t>
                      </a:r>
                      <a:endParaRPr lang="ru-RU" sz="1100" dirty="0">
                        <a:latin typeface="Constantia" pitchFamily="18" charset="0"/>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Улучшилось качество проведения мероприятий, возрос интерес у детской аудитории к посещению  </a:t>
                      </a:r>
                      <a:r>
                        <a:rPr lang="ru-RU" sz="1200" dirty="0" err="1">
                          <a:latin typeface="Constantia" pitchFamily="18" charset="0"/>
                          <a:ea typeface="Times New Roman"/>
                          <a:cs typeface="Calibri"/>
                        </a:rPr>
                        <a:t>культурно-досуговых</a:t>
                      </a:r>
                      <a:r>
                        <a:rPr lang="ru-RU" sz="1200" dirty="0">
                          <a:latin typeface="Constantia" pitchFamily="18" charset="0"/>
                          <a:ea typeface="Times New Roman"/>
                          <a:cs typeface="Calibri"/>
                        </a:rPr>
                        <a:t> мероприятий.</a:t>
                      </a:r>
                      <a:endParaRPr lang="ru-RU" sz="1100" dirty="0">
                        <a:latin typeface="Constantia" pitchFamily="18" charset="0"/>
                        <a:ea typeface="Times New Roman"/>
                        <a:cs typeface="Calibri"/>
                      </a:endParaRPr>
                    </a:p>
                  </a:txBody>
                  <a:tcPr marL="39370" marR="39370" marT="64770" marB="64770"/>
                </a:tc>
              </a:tr>
              <a:tr h="279451">
                <a:tc>
                  <a:txBody>
                    <a:bodyPr/>
                    <a:lstStyle/>
                    <a:p>
                      <a:pPr algn="ctr"/>
                      <a:r>
                        <a:rPr lang="ru-RU" sz="1200" dirty="0" smtClean="0">
                          <a:latin typeface="Times New Roman" pitchFamily="18" charset="0"/>
                          <a:cs typeface="Times New Roman" pitchFamily="18" charset="0"/>
                        </a:rPr>
                        <a:t>13</a:t>
                      </a:r>
                      <a:endParaRPr lang="ru-RU" sz="1200" dirty="0">
                        <a:latin typeface="Times New Roman" pitchFamily="18" charset="0"/>
                        <a:cs typeface="Times New Roman" pitchFamily="18" charset="0"/>
                      </a:endParaRPr>
                    </a:p>
                  </a:txBody>
                  <a:tcPr/>
                </a:tc>
                <a:tc>
                  <a:txBody>
                    <a:bodyPr/>
                    <a:lstStyle/>
                    <a:p>
                      <a:pPr algn="just">
                        <a:lnSpc>
                          <a:spcPct val="100000"/>
                        </a:lnSpc>
                        <a:spcAft>
                          <a:spcPts val="0"/>
                        </a:spcAft>
                      </a:pPr>
                      <a:r>
                        <a:rPr lang="ru-RU" sz="1200" dirty="0">
                          <a:latin typeface="Constantia" pitchFamily="18" charset="0"/>
                          <a:ea typeface="Times New Roman"/>
                          <a:cs typeface="Calibri"/>
                        </a:rPr>
                        <a:t>Повышение укомплектованности профессиональными кадрами, имеющими профильное профессиональное образование (% от общего количества специалистов)</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45</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43</a:t>
                      </a:r>
                      <a:endParaRPr lang="ru-RU" sz="1100" dirty="0">
                        <a:latin typeface="Constantia" pitchFamily="18" charset="0"/>
                        <a:ea typeface="Times New Roman"/>
                        <a:cs typeface="Calibri"/>
                      </a:endParaRPr>
                    </a:p>
                  </a:txBody>
                  <a:tcPr marL="39370" marR="39370" marT="64770" marB="64770"/>
                </a:tc>
                <a:tc>
                  <a:txBody>
                    <a:bodyPr/>
                    <a:lstStyle/>
                    <a:p>
                      <a:pPr algn="ctr">
                        <a:lnSpc>
                          <a:spcPts val="1800"/>
                        </a:lnSpc>
                        <a:spcAft>
                          <a:spcPts val="0"/>
                        </a:spcAft>
                      </a:pPr>
                      <a:r>
                        <a:rPr lang="ru-RU" sz="1200" dirty="0">
                          <a:latin typeface="Constantia" pitchFamily="18" charset="0"/>
                          <a:ea typeface="Times New Roman"/>
                          <a:cs typeface="Calibri"/>
                        </a:rPr>
                        <a:t>- 2</a:t>
                      </a:r>
                      <a:endParaRPr lang="ru-RU" sz="1100" dirty="0">
                        <a:latin typeface="Constantia" pitchFamily="18" charset="0"/>
                        <a:ea typeface="Times New Roman"/>
                        <a:cs typeface="Calibri"/>
                      </a:endParaRPr>
                    </a:p>
                  </a:txBody>
                  <a:tcPr marL="39370" marR="39370" marT="64770" marB="64770"/>
                </a:tc>
                <a:tc>
                  <a:txBody>
                    <a:bodyPr/>
                    <a:lstStyle/>
                    <a:p>
                      <a:pPr algn="just">
                        <a:lnSpc>
                          <a:spcPct val="100000"/>
                        </a:lnSpc>
                        <a:spcAft>
                          <a:spcPts val="0"/>
                        </a:spcAft>
                      </a:pPr>
                      <a:r>
                        <a:rPr lang="ru-RU" sz="1200" dirty="0">
                          <a:latin typeface="Constantia" pitchFamily="18" charset="0"/>
                          <a:ea typeface="Times New Roman"/>
                          <a:cs typeface="Calibri"/>
                        </a:rPr>
                        <a:t>Отсутствие квалифицированных специалистов на территории. В настоящее время ведется работа по направлению специалистов учреждений культуры на обучение по профильным специальностям, в том числе по целевому приему.</a:t>
                      </a:r>
                      <a:endParaRPr lang="ru-RU" sz="1100" dirty="0">
                        <a:latin typeface="Constantia" pitchFamily="18" charset="0"/>
                        <a:ea typeface="Times New Roman"/>
                        <a:cs typeface="Calibri"/>
                      </a:endParaRP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4538824"/>
        </p:xfrm>
        <a:graphic>
          <a:graphicData uri="http://schemas.openxmlformats.org/drawingml/2006/table">
            <a:tbl>
              <a:tblPr firstRow="1" bandRow="1">
                <a:tableStyleId>{5C22544A-7EE6-4342-B048-85BDC9FD1C3A}</a:tableStyleId>
              </a:tblPr>
              <a:tblGrid>
                <a:gridCol w="328586"/>
                <a:gridCol w="2286016"/>
                <a:gridCol w="1143008"/>
                <a:gridCol w="1143008"/>
                <a:gridCol w="1214446"/>
                <a:gridCol w="1071570"/>
                <a:gridCol w="1042966"/>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a:t>
                      </a:r>
                    </a:p>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rowSpan="4">
                  <a:txBody>
                    <a:bodyPr/>
                    <a:lstStyle/>
                    <a:p>
                      <a:r>
                        <a:rPr kumimoji="0" lang="ru-RU" sz="1200" b="1" kern="1200" dirty="0" smtClean="0">
                          <a:solidFill>
                            <a:schemeClr val="dk1"/>
                          </a:solidFill>
                          <a:latin typeface="Times New Roman" pitchFamily="18" charset="0"/>
                          <a:ea typeface="+mn-ea"/>
                          <a:cs typeface="Times New Roman" pitchFamily="18" charset="0"/>
                        </a:rPr>
                        <a:t>Муниципальная программа «Культура»</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53355</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53343</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10582</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10005</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94,4</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10670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10234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95,9</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r">
                        <a:lnSpc>
                          <a:spcPts val="1800"/>
                        </a:lnSpc>
                        <a:spcAft>
                          <a:spcPts val="0"/>
                        </a:spcAft>
                      </a:pPr>
                      <a:r>
                        <a:rPr lang="ru-RU" sz="1200" b="1" dirty="0">
                          <a:solidFill>
                            <a:srgbClr val="000000"/>
                          </a:solidFill>
                          <a:latin typeface="Times New Roman" pitchFamily="18" charset="0"/>
                          <a:ea typeface="Times New Roman"/>
                          <a:cs typeface="Times New Roman" pitchFamily="18" charset="0"/>
                        </a:rPr>
                        <a:t>74607</a:t>
                      </a:r>
                      <a:endParaRPr lang="ru-RU" sz="1200" b="1"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1" dirty="0">
                          <a:solidFill>
                            <a:srgbClr val="000000"/>
                          </a:solidFill>
                          <a:latin typeface="Times New Roman" pitchFamily="18" charset="0"/>
                          <a:ea typeface="Times New Roman"/>
                          <a:cs typeface="Times New Roman" pitchFamily="18" charset="0"/>
                        </a:rPr>
                        <a:t>73582</a:t>
                      </a:r>
                      <a:endParaRPr lang="ru-RU" sz="1200" b="1"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1" dirty="0">
                          <a:solidFill>
                            <a:srgbClr val="000000"/>
                          </a:solidFill>
                          <a:latin typeface="Times New Roman" pitchFamily="18" charset="0"/>
                          <a:ea typeface="Times New Roman"/>
                          <a:cs typeface="Times New Roman" pitchFamily="18" charset="0"/>
                        </a:rPr>
                        <a:t>98,6</a:t>
                      </a:r>
                      <a:endParaRPr lang="ru-RU" sz="1200" b="1"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4">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«Развитие сферы культуры Губахинского городского округа»</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51324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51314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10670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9800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91,8</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62988</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62542</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99,3</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«Противодействие  терроризму и экстремизму на территории Губахинского городского округа»</a:t>
                      </a:r>
                    </a:p>
                  </a:txBody>
                  <a:tcPr/>
                </a:tc>
                <a:tc>
                  <a:txBody>
                    <a:bodyPr/>
                    <a:lstStyle/>
                    <a:p>
                      <a:r>
                        <a:rPr lang="ru-RU" sz="120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728212">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nSpc>
                          <a:spcPts val="1800"/>
                        </a:lnSpc>
                        <a:spcAft>
                          <a:spcPts val="0"/>
                        </a:spcAft>
                      </a:pPr>
                      <a:r>
                        <a:rPr lang="ru-RU" sz="1200" dirty="0">
                          <a:solidFill>
                            <a:srgbClr val="000000"/>
                          </a:solidFill>
                          <a:latin typeface="Times New Roman"/>
                          <a:ea typeface="Times New Roman"/>
                          <a:cs typeface="Calibri"/>
                        </a:rPr>
                        <a:t> </a:t>
                      </a:r>
                      <a:endParaRPr lang="ru-RU" sz="1100" dirty="0">
                        <a:latin typeface="Calibri"/>
                        <a:ea typeface="Times New Roman"/>
                        <a:cs typeface="Calibri"/>
                      </a:endParaRPr>
                    </a:p>
                  </a:txBody>
                  <a:tcPr marL="68580" marR="68580" marT="0" marB="0"/>
                </a:tc>
              </a:tr>
              <a:tr h="279451">
                <a:tc rowSpan="3">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«Приведение в нормативное состояние объектов  культуры»</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944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944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rowSpan="3">
                  <a:txBody>
                    <a:bodyPr/>
                    <a:lstStyle/>
                    <a:p>
                      <a:pP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 </a:t>
                      </a:r>
                      <a:endParaRPr lang="ru-RU" sz="1200" b="0" dirty="0">
                        <a:latin typeface="Times New Roman" pitchFamily="18" charset="0"/>
                        <a:ea typeface="Times New Roman"/>
                        <a:cs typeface="Times New Roman" pitchFamily="18" charset="0"/>
                      </a:endParaRPr>
                    </a:p>
                  </a:txBody>
                  <a:tcPr marL="68580" marR="68580" marT="0" marB="0"/>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9383</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8806</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93,9</a:t>
                      </a: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nSpc>
                          <a:spcPts val="1800"/>
                        </a:lnSpc>
                        <a:spcAft>
                          <a:spcPts val="0"/>
                        </a:spcAft>
                      </a:pPr>
                      <a:endParaRPr lang="ru-RU" sz="1100" dirty="0">
                        <a:latin typeface="Calibri"/>
                        <a:ea typeface="Times New Roman"/>
                        <a:cs typeface="Calibri"/>
                      </a:endParaRPr>
                    </a:p>
                  </a:txBody>
                  <a:tcPr marL="68580" marR="68580" marT="0" marB="0"/>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10327</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9750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94,4</a:t>
                      </a: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57188"/>
            <a:ext cx="8382000" cy="642937"/>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«Культура»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571500" y="1143000"/>
          <a:ext cx="8229600" cy="5705682"/>
        </p:xfrm>
        <a:graphic>
          <a:graphicData uri="http://schemas.openxmlformats.org/drawingml/2006/table">
            <a:tbl>
              <a:tblPr firstRow="1" bandRow="1">
                <a:tableStyleId>{5C22544A-7EE6-4342-B048-85BDC9FD1C3A}</a:tableStyleId>
              </a:tblPr>
              <a:tblGrid>
                <a:gridCol w="257148"/>
                <a:gridCol w="2143140"/>
                <a:gridCol w="1100174"/>
                <a:gridCol w="1071570"/>
                <a:gridCol w="1143008"/>
                <a:gridCol w="1071570"/>
                <a:gridCol w="1442990"/>
              </a:tblGrid>
              <a:tr h="595688">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a:t>
                      </a:r>
                    </a:p>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55295">
                <a:tc rowSpan="2">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rowSpan="2">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«Сохранение кадрового состава учреждений культуры, повышение профессионального уровня специалистов, работающих в учреждениях культуры»</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20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20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 </a:t>
                      </a:r>
                      <a:endParaRPr lang="ru-RU" sz="1200" b="0" dirty="0">
                        <a:latin typeface="Times New Roman" pitchFamily="18" charset="0"/>
                        <a:ea typeface="Times New Roman"/>
                        <a:cs typeface="Times New Roman" pitchFamily="18" charset="0"/>
                      </a:endParaRPr>
                    </a:p>
                  </a:txBody>
                  <a:tcPr marL="68580" marR="68580" marT="0" marB="0"/>
                </a:tc>
              </a:tr>
              <a:tr h="107081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20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20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255295">
                <a:tc>
                  <a:txBody>
                    <a:bodyPr/>
                    <a:lstStyle/>
                    <a:p>
                      <a:pPr algn="ctr"/>
                      <a:r>
                        <a:rPr lang="ru-RU"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a:tc>
                <a:tc rowSpan="2">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«Молодежь </a:t>
                      </a:r>
                      <a:r>
                        <a:rPr kumimoji="0" lang="ru-RU" sz="1200" b="0" kern="1200" dirty="0" err="1" smtClean="0">
                          <a:solidFill>
                            <a:schemeClr val="dk1"/>
                          </a:solidFill>
                          <a:latin typeface="Times New Roman" pitchFamily="18" charset="0"/>
                          <a:ea typeface="+mn-ea"/>
                          <a:cs typeface="Times New Roman" pitchFamily="18" charset="0"/>
                        </a:rPr>
                        <a:t>Губахи</a:t>
                      </a:r>
                      <a:r>
                        <a:rPr kumimoji="0" lang="ru-RU" sz="1200" b="0" kern="1200" dirty="0" smtClean="0">
                          <a:solidFill>
                            <a:schemeClr val="dk1"/>
                          </a:solidFill>
                          <a:latin typeface="Times New Roman" pitchFamily="18" charset="0"/>
                          <a:ea typeface="+mn-ea"/>
                          <a:cs typeface="Times New Roman" pitchFamily="18" charset="0"/>
                        </a:rPr>
                        <a:t>»</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 </a:t>
                      </a:r>
                      <a:endParaRPr lang="ru-RU" sz="1200" b="0" dirty="0">
                        <a:latin typeface="Times New Roman" pitchFamily="18" charset="0"/>
                        <a:ea typeface="Times New Roman"/>
                        <a:cs typeface="Times New Roman" pitchFamily="18" charset="0"/>
                      </a:endParaRPr>
                    </a:p>
                  </a:txBody>
                  <a:tcPr marL="68580" marR="68580" marT="0" marB="0"/>
                </a:tc>
              </a:tr>
              <a:tr h="340393">
                <a:tc>
                  <a:txBody>
                    <a:bodyPr/>
                    <a:lstStyle/>
                    <a:p>
                      <a:endParaRPr lang="ru-RU" dirty="0"/>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381001">
                <a:tc rowSpan="2">
                  <a:txBody>
                    <a:bodyPr/>
                    <a:lstStyle/>
                    <a:p>
                      <a:pPr algn="ctr"/>
                      <a:r>
                        <a:rPr lang="ru-RU" sz="1200" dirty="0" smtClean="0">
                          <a:latin typeface="Times New Roman" pitchFamily="18" charset="0"/>
                          <a:cs typeface="Times New Roman" pitchFamily="18" charset="0"/>
                        </a:rPr>
                        <a:t>6</a:t>
                      </a:r>
                      <a:endParaRPr lang="ru-RU" sz="1200" dirty="0">
                        <a:latin typeface="Times New Roman" pitchFamily="18" charset="0"/>
                        <a:cs typeface="Times New Roman" pitchFamily="18" charset="0"/>
                      </a:endParaRP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«Развитие гражданского общества»</a:t>
                      </a:r>
                    </a:p>
                  </a:txBody>
                  <a:tcPr/>
                </a:tc>
                <a:tc>
                  <a:txBody>
                    <a:bodyPr/>
                    <a:lstStyle/>
                    <a:p>
                      <a:r>
                        <a:rPr lang="ru-RU" sz="1200" b="0" dirty="0" smtClean="0">
                          <a:latin typeface="Times New Roman" pitchFamily="18" charset="0"/>
                          <a:cs typeface="Times New Roman" pitchFamily="18" charset="0"/>
                        </a:rPr>
                        <a:t>Местный</a:t>
                      </a:r>
                      <a:endParaRPr lang="ru-RU" sz="1200" b="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344</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343</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99,7</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192473">
                <a:tc vMerge="1">
                  <a:txBody>
                    <a:bodyPr/>
                    <a:lstStyle/>
                    <a:p>
                      <a:endParaRPr lang="ru-RU"/>
                    </a:p>
                  </a:txBody>
                  <a:tcPr/>
                </a:tc>
                <a:tc vMerge="1">
                  <a:txBody>
                    <a:bodyPr/>
                    <a:lstStyle/>
                    <a:p>
                      <a:endParaRPr lang="ru-RU"/>
                    </a:p>
                  </a:txBody>
                  <a:tcPr/>
                </a:tc>
                <a:tc rowSpan="2">
                  <a:txBody>
                    <a:bodyPr/>
                    <a:lstStyle/>
                    <a:p>
                      <a:r>
                        <a:rPr lang="ru-RU" sz="1200" b="0" dirty="0" smtClean="0">
                          <a:latin typeface="Times New Roman" pitchFamily="18" charset="0"/>
                          <a:cs typeface="Times New Roman" pitchFamily="18" charset="0"/>
                        </a:rPr>
                        <a:t>Итого</a:t>
                      </a:r>
                      <a:endParaRPr lang="ru-RU" sz="1200" b="0" dirty="0">
                        <a:latin typeface="Times New Roman" pitchFamily="18" charset="0"/>
                        <a:cs typeface="Times New Roman" pitchFamily="18" charset="0"/>
                      </a:endParaRPr>
                    </a:p>
                  </a:txBody>
                  <a:tcPr/>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344</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343</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99,7</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endParaRPr lang="ru-RU"/>
                    </a:p>
                  </a:txBody>
                  <a:tcPr/>
                </a:tc>
              </a:tr>
              <a:tr h="255295">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vMerge="1">
                  <a:txBody>
                    <a:bodyPr/>
                    <a:lstStyle/>
                    <a:p>
                      <a:endParaRPr lang="ru-RU" sz="1200" b="0" dirty="0">
                        <a:latin typeface="Times New Roman" pitchFamily="18" charset="0"/>
                        <a:cs typeface="Times New Roman" pitchFamily="18" charset="0"/>
                      </a:endParaRPr>
                    </a:p>
                  </a:txBody>
                  <a:tcPr/>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255295">
                <a:tc rowSpan="2">
                  <a:txBody>
                    <a:bodyPr/>
                    <a:lstStyle/>
                    <a:p>
                      <a:pPr algn="ctr"/>
                      <a:r>
                        <a:rPr lang="ru-RU" sz="1200" dirty="0" smtClean="0">
                          <a:latin typeface="Times New Roman" pitchFamily="18" charset="0"/>
                          <a:cs typeface="Times New Roman" pitchFamily="18" charset="0"/>
                        </a:rPr>
                        <a:t>7</a:t>
                      </a:r>
                      <a:endParaRPr lang="ru-RU" sz="1200" dirty="0">
                        <a:latin typeface="Times New Roman" pitchFamily="18" charset="0"/>
                        <a:cs typeface="Times New Roman" pitchFamily="18" charset="0"/>
                      </a:endParaRPr>
                    </a:p>
                  </a:txBody>
                  <a:tcPr/>
                </a:tc>
                <a:tc rowSpan="3">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«Патриотическое воспитание жителей Губахинского  городского  округа»</a:t>
                      </a:r>
                    </a:p>
                    <a:p>
                      <a:r>
                        <a:rPr kumimoji="0" lang="ru-RU" sz="1200" kern="1200" dirty="0" smtClean="0">
                          <a:solidFill>
                            <a:schemeClr val="dk1"/>
                          </a:solidFill>
                          <a:latin typeface="Times New Roman" pitchFamily="18" charset="0"/>
                          <a:ea typeface="+mn-ea"/>
                          <a:cs typeface="Times New Roman" pitchFamily="18" charset="0"/>
                        </a:rPr>
                        <a:t> </a:t>
                      </a:r>
                    </a:p>
                  </a:txBody>
                  <a:tcPr/>
                </a:tc>
                <a:tc>
                  <a:txBody>
                    <a:bodyPr/>
                    <a:lstStyle/>
                    <a:p>
                      <a:r>
                        <a:rPr lang="ru-RU" sz="1200" b="0" dirty="0" smtClean="0">
                          <a:latin typeface="Times New Roman" pitchFamily="18" charset="0"/>
                          <a:cs typeface="Times New Roman" pitchFamily="18" charset="0"/>
                        </a:rPr>
                        <a:t>Местный</a:t>
                      </a:r>
                      <a:endParaRPr lang="ru-RU" sz="1200" b="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383</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382</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99,7</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321186">
                <a:tc vMerge="1">
                  <a:txBody>
                    <a:bodyPr/>
                    <a:lstStyle/>
                    <a:p>
                      <a:endParaRPr lang="ru-RU"/>
                    </a:p>
                  </a:txBody>
                  <a:tcPr/>
                </a:tc>
                <a:tc vMerge="1">
                  <a:txBody>
                    <a:bodyPr/>
                    <a:lstStyle/>
                    <a:p>
                      <a:endParaRPr lang="ru-RU"/>
                    </a:p>
                  </a:txBody>
                  <a:tcPr/>
                </a:tc>
                <a:tc rowSpan="2">
                  <a:txBody>
                    <a:bodyPr/>
                    <a:lstStyle/>
                    <a:p>
                      <a:r>
                        <a:rPr lang="ru-RU" sz="1200" b="0" dirty="0" smtClean="0">
                          <a:latin typeface="Times New Roman" pitchFamily="18" charset="0"/>
                          <a:cs typeface="Times New Roman" pitchFamily="18" charset="0"/>
                        </a:rPr>
                        <a:t>Итого</a:t>
                      </a:r>
                      <a:endParaRPr lang="ru-RU" sz="1200" b="0" dirty="0">
                        <a:latin typeface="Times New Roman" pitchFamily="18" charset="0"/>
                        <a:cs typeface="Times New Roman" pitchFamily="18" charset="0"/>
                      </a:endParaRPr>
                    </a:p>
                  </a:txBody>
                  <a:tcPr/>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383</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a:solidFill>
                            <a:srgbClr val="000000"/>
                          </a:solidFill>
                          <a:latin typeface="Times New Roman" pitchFamily="18" charset="0"/>
                          <a:ea typeface="Times New Roman"/>
                          <a:cs typeface="Times New Roman" pitchFamily="18" charset="0"/>
                        </a:rPr>
                        <a:t>382</a:t>
                      </a:r>
                      <a:endParaRPr lang="ru-RU" sz="1200" b="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99,7</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endParaRPr lang="ru-RU"/>
                    </a:p>
                  </a:txBody>
                  <a:tcPr/>
                </a:tc>
              </a:tr>
              <a:tr h="359600">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vMerge="1">
                  <a:txBody>
                    <a:bodyPr/>
                    <a:lstStyle/>
                    <a:p>
                      <a:endParaRPr lang="ru-RU" sz="1200" b="0" dirty="0">
                        <a:latin typeface="Times New Roman" pitchFamily="18" charset="0"/>
                        <a:cs typeface="Times New Roman" pitchFamily="18" charset="0"/>
                      </a:endParaRPr>
                    </a:p>
                  </a:txBody>
                  <a:tcPr/>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r h="382613">
                <a:tc rowSpan="2">
                  <a:txBody>
                    <a:bodyPr/>
                    <a:lstStyle/>
                    <a:p>
                      <a:pPr algn="ctr"/>
                      <a:r>
                        <a:rPr lang="ru-RU" sz="1200" dirty="0" smtClean="0">
                          <a:latin typeface="Times New Roman" pitchFamily="18" charset="0"/>
                          <a:cs typeface="Times New Roman" pitchFamily="18" charset="0"/>
                        </a:rPr>
                        <a:t>8</a:t>
                      </a:r>
                      <a:endParaRPr lang="ru-RU" sz="1200" dirty="0">
                        <a:latin typeface="Times New Roman" pitchFamily="18" charset="0"/>
                        <a:cs typeface="Times New Roman" pitchFamily="18" charset="0"/>
                      </a:endParaRP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«Профилактика  наркомании,  алкоголизма и токсикомании на территории Губахинского городского округа»</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dirty="0">
                        <a:latin typeface="Times New Roman" pitchFamily="18" charset="0"/>
                        <a:cs typeface="Times New Roman" pitchFamily="18" charset="0"/>
                      </a:endParaRPr>
                    </a:p>
                  </a:txBody>
                  <a:tcPr/>
                </a:tc>
              </a:tr>
              <a:tr h="190861">
                <a:tc vMerge="1">
                  <a:txBody>
                    <a:bodyPr/>
                    <a:lstStyle/>
                    <a:p>
                      <a:endParaRPr lang="ru-RU"/>
                    </a:p>
                  </a:txBody>
                  <a:tcPr/>
                </a:tc>
                <a:tc vMerge="1">
                  <a:txBody>
                    <a:bodyPr/>
                    <a:lstStyle/>
                    <a:p>
                      <a:endParaRPr lang="ru-RU"/>
                    </a:p>
                  </a:txBody>
                  <a:tcPr/>
                </a:tc>
                <a:tc rowSpan="2">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30</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pPr algn="r">
                        <a:lnSpc>
                          <a:spcPts val="1800"/>
                        </a:lnSpc>
                        <a:spcAft>
                          <a:spcPts val="0"/>
                        </a:spcAft>
                      </a:pPr>
                      <a:r>
                        <a:rPr lang="ru-RU" sz="1200" b="0" dirty="0">
                          <a:solidFill>
                            <a:srgbClr val="000000"/>
                          </a:solidFill>
                          <a:latin typeface="Times New Roman" pitchFamily="18" charset="0"/>
                          <a:ea typeface="Times New Roman"/>
                          <a:cs typeface="Times New Roman" pitchFamily="18" charset="0"/>
                        </a:rPr>
                        <a:t>100</a:t>
                      </a:r>
                      <a:endParaRPr lang="ru-RU" sz="1200" b="0" dirty="0">
                        <a:latin typeface="Times New Roman" pitchFamily="18" charset="0"/>
                        <a:ea typeface="Times New Roman"/>
                        <a:cs typeface="Times New Roman" pitchFamily="18" charset="0"/>
                      </a:endParaRPr>
                    </a:p>
                  </a:txBody>
                  <a:tcPr marL="68580" marR="68580" marT="0" marB="0"/>
                </a:tc>
                <a:tc rowSpan="2">
                  <a:txBody>
                    <a:bodyPr/>
                    <a:lstStyle/>
                    <a:p>
                      <a:endParaRPr lang="ru-RU"/>
                    </a:p>
                  </a:txBody>
                  <a:tcPr/>
                </a:tc>
              </a:tr>
              <a:tr h="573474">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pPr algn="r">
                        <a:lnSpc>
                          <a:spcPts val="18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c vMerge="1">
                  <a:txBody>
                    <a:bodyPr/>
                    <a:lstStyle/>
                    <a:p>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366713"/>
          </a:xfrm>
        </p:spPr>
        <p:txBody>
          <a:bodyPr>
            <a:normAutofit fontScale="90000"/>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Шествие </a:t>
            </a:r>
            <a:r>
              <a:rPr lang="ru-RU" sz="2700" b="1" dirty="0" err="1" smtClean="0">
                <a:solidFill>
                  <a:schemeClr val="accent1">
                    <a:lumMod val="75000"/>
                  </a:schemeClr>
                </a:solidFill>
                <a:latin typeface="Times New Roman" pitchFamily="18" charset="0"/>
                <a:cs typeface="Times New Roman" pitchFamily="18" charset="0"/>
              </a:rPr>
              <a:t>Бессметрного</a:t>
            </a:r>
            <a:r>
              <a:rPr lang="ru-RU" sz="2700" b="1" dirty="0" smtClean="0">
                <a:solidFill>
                  <a:schemeClr val="accent1">
                    <a:lumMod val="75000"/>
                  </a:schemeClr>
                </a:solidFill>
                <a:latin typeface="Times New Roman" pitchFamily="18" charset="0"/>
                <a:cs typeface="Times New Roman" pitchFamily="18" charset="0"/>
              </a:rPr>
              <a:t> полка 9 мая 2014 года</a:t>
            </a:r>
            <a:endParaRPr lang="ru-RU" sz="2700" b="1" dirty="0"/>
          </a:p>
        </p:txBody>
      </p:sp>
      <p:pic>
        <p:nvPicPr>
          <p:cNvPr id="93186" name="Picture 6" descr="9 мая в Губахе"/>
          <p:cNvPicPr>
            <a:picLocks noGrp="1" noChangeAspect="1" noChangeArrowheads="1"/>
          </p:cNvPicPr>
          <p:nvPr>
            <p:ph sz="half" idx="2"/>
          </p:nvPr>
        </p:nvPicPr>
        <p:blipFill>
          <a:blip r:embed="rId3"/>
          <a:srcRect/>
          <a:stretch>
            <a:fillRect/>
          </a:stretch>
        </p:blipFill>
        <p:spPr>
          <a:xfrm>
            <a:off x="357188" y="1285875"/>
            <a:ext cx="4038600" cy="2693988"/>
          </a:xfrm>
        </p:spPr>
      </p:pic>
      <p:pic>
        <p:nvPicPr>
          <p:cNvPr id="93187" name="Picture 8" descr="9 мая в Губахе"/>
          <p:cNvPicPr>
            <a:picLocks noGrp="1" noChangeAspect="1" noChangeArrowheads="1"/>
          </p:cNvPicPr>
          <p:nvPr>
            <p:ph sz="half" idx="1"/>
          </p:nvPr>
        </p:nvPicPr>
        <p:blipFill>
          <a:blip r:embed="rId4"/>
          <a:srcRect/>
          <a:stretch>
            <a:fillRect/>
          </a:stretch>
        </p:blipFill>
        <p:spPr>
          <a:xfrm>
            <a:off x="4643438" y="1285875"/>
            <a:ext cx="4038600" cy="2693988"/>
          </a:xfrm>
        </p:spPr>
      </p:pic>
      <p:pic>
        <p:nvPicPr>
          <p:cNvPr id="93188" name="Picture 10" descr="9 мая в Губахе"/>
          <p:cNvPicPr>
            <a:picLocks noChangeAspect="1" noChangeArrowheads="1"/>
          </p:cNvPicPr>
          <p:nvPr/>
        </p:nvPicPr>
        <p:blipFill>
          <a:blip r:embed="rId5"/>
          <a:srcRect/>
          <a:stretch>
            <a:fillRect/>
          </a:stretch>
        </p:blipFill>
        <p:spPr bwMode="auto">
          <a:xfrm>
            <a:off x="2571750" y="3857625"/>
            <a:ext cx="4286250" cy="285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63"/>
            <a:ext cx="8229600" cy="719137"/>
          </a:xfrm>
        </p:spPr>
        <p:txBody>
          <a:bodyPr>
            <a:normAutofit fontScale="90000"/>
          </a:bodyPr>
          <a:lstStyle/>
          <a:p>
            <a:pPr algn="ctr" fontAlgn="auto">
              <a:spcAft>
                <a:spcPts val="0"/>
              </a:spcAft>
              <a:defRPr/>
            </a:pPr>
            <a:r>
              <a:rPr lang="ru-RU" sz="3000" b="1" dirty="0" smtClean="0">
                <a:solidFill>
                  <a:schemeClr val="accent1">
                    <a:lumMod val="75000"/>
                  </a:schemeClr>
                </a:solidFill>
                <a:latin typeface="Times New Roman" pitchFamily="18" charset="0"/>
                <a:cs typeface="Times New Roman" pitchFamily="18" charset="0"/>
              </a:rPr>
              <a:t>Доходы бюджета городского округа, млн.руб.</a:t>
            </a:r>
            <a:r>
              <a:rPr lang="ru-RU" sz="3600" b="1" dirty="0" smtClean="0">
                <a:solidFill>
                  <a:schemeClr val="accent1">
                    <a:lumMod val="75000"/>
                  </a:schemeClr>
                </a:solidFill>
              </a:rPr>
              <a:t/>
            </a:r>
            <a:br>
              <a:rPr lang="ru-RU" sz="3600" b="1" dirty="0" smtClean="0">
                <a:solidFill>
                  <a:schemeClr val="accent1">
                    <a:lumMod val="75000"/>
                  </a:schemeClr>
                </a:solidFill>
              </a:rPr>
            </a:br>
            <a:endParaRPr lang="ru-RU" sz="2400" b="1" dirty="0">
              <a:solidFill>
                <a:schemeClr val="accent1">
                  <a:lumMod val="75000"/>
                </a:schemeClr>
              </a:solidFill>
            </a:endParaRPr>
          </a:p>
        </p:txBody>
      </p:sp>
      <p:graphicFrame>
        <p:nvGraphicFramePr>
          <p:cNvPr id="4" name="Содержимое 3"/>
          <p:cNvGraphicFramePr>
            <a:graphicFrameLocks noGrp="1"/>
          </p:cNvGraphicFramePr>
          <p:nvPr>
            <p:ph idx="1"/>
          </p:nvPr>
        </p:nvGraphicFramePr>
        <p:xfrm>
          <a:off x="457200" y="1371600"/>
          <a:ext cx="8186766" cy="5394454"/>
        </p:xfrm>
        <a:graphic>
          <a:graphicData uri="http://schemas.openxmlformats.org/drawingml/2006/table">
            <a:tbl>
              <a:tblPr firstRow="1" bandRow="1">
                <a:tableStyleId>{5C22544A-7EE6-4342-B048-85BDC9FD1C3A}</a:tableStyleId>
              </a:tblPr>
              <a:tblGrid>
                <a:gridCol w="3601109"/>
                <a:gridCol w="1245457"/>
                <a:gridCol w="1113400"/>
                <a:gridCol w="1113400"/>
                <a:gridCol w="1113400"/>
              </a:tblGrid>
              <a:tr h="868682">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Наименование</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2012 </a:t>
                      </a:r>
                    </a:p>
                    <a:p>
                      <a:pPr algn="ctr"/>
                      <a:r>
                        <a:rPr lang="ru-RU" sz="1400" dirty="0" smtClean="0">
                          <a:solidFill>
                            <a:schemeClr val="bg1"/>
                          </a:solidFill>
                          <a:latin typeface="Times New Roman" pitchFamily="18" charset="0"/>
                          <a:cs typeface="Times New Roman" pitchFamily="18" charset="0"/>
                        </a:rPr>
                        <a:t>отчет</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2013</a:t>
                      </a:r>
                    </a:p>
                    <a:p>
                      <a:pPr algn="ctr"/>
                      <a:r>
                        <a:rPr lang="ru-RU" sz="1400" dirty="0" smtClean="0">
                          <a:solidFill>
                            <a:schemeClr val="bg1"/>
                          </a:solidFill>
                          <a:latin typeface="Times New Roman" pitchFamily="18" charset="0"/>
                          <a:cs typeface="Times New Roman" pitchFamily="18" charset="0"/>
                        </a:rPr>
                        <a:t>отчет</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2014</a:t>
                      </a:r>
                    </a:p>
                    <a:p>
                      <a:pPr algn="ctr"/>
                      <a:r>
                        <a:rPr lang="ru-RU" sz="1400" dirty="0" smtClean="0">
                          <a:solidFill>
                            <a:schemeClr val="bg1"/>
                          </a:solidFill>
                          <a:latin typeface="Times New Roman" pitchFamily="18" charset="0"/>
                          <a:cs typeface="Times New Roman" pitchFamily="18" charset="0"/>
                        </a:rPr>
                        <a:t>отчет</a:t>
                      </a:r>
                    </a:p>
                    <a:p>
                      <a:pPr algn="ct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2015</a:t>
                      </a:r>
                    </a:p>
                    <a:p>
                      <a:pPr algn="ctr"/>
                      <a:r>
                        <a:rPr lang="ru-RU" sz="1400" dirty="0" smtClean="0">
                          <a:solidFill>
                            <a:schemeClr val="bg1"/>
                          </a:solidFill>
                          <a:latin typeface="Times New Roman" pitchFamily="18" charset="0"/>
                          <a:cs typeface="Times New Roman" pitchFamily="18" charset="0"/>
                        </a:rPr>
                        <a:t>план</a:t>
                      </a:r>
                    </a:p>
                    <a:p>
                      <a:pPr algn="ctr"/>
                      <a:endParaRPr lang="ru-RU" sz="1400" dirty="0">
                        <a:solidFill>
                          <a:schemeClr val="bg1"/>
                        </a:solidFill>
                        <a:latin typeface="Times New Roman" pitchFamily="18" charset="0"/>
                        <a:cs typeface="Times New Roman" pitchFamily="18" charset="0"/>
                      </a:endParaRPr>
                    </a:p>
                  </a:txBody>
                  <a:tcPr/>
                </a:tc>
              </a:tr>
              <a:tr h="339562">
                <a:tc>
                  <a:txBody>
                    <a:bodyPr/>
                    <a:lstStyle/>
                    <a:p>
                      <a:r>
                        <a:rPr lang="ru-RU" sz="1400" b="1" dirty="0" smtClean="0">
                          <a:solidFill>
                            <a:srgbClr val="002060"/>
                          </a:solidFill>
                          <a:latin typeface="Times New Roman" pitchFamily="18" charset="0"/>
                          <a:cs typeface="Times New Roman" pitchFamily="18" charset="0"/>
                        </a:rPr>
                        <a:t>Доходы всего</a:t>
                      </a:r>
                      <a:endParaRPr lang="ru-RU" sz="1400" b="1" dirty="0">
                        <a:solidFill>
                          <a:srgbClr val="002060"/>
                        </a:solidFill>
                        <a:latin typeface="Times New Roman" pitchFamily="18" charset="0"/>
                        <a:cs typeface="Times New Roman" pitchFamily="18" charset="0"/>
                      </a:endParaRPr>
                    </a:p>
                  </a:txBody>
                  <a:tcPr/>
                </a:tc>
                <a:tc>
                  <a:txBody>
                    <a:bodyPr/>
                    <a:lstStyle/>
                    <a:p>
                      <a:pPr algn="r"/>
                      <a:r>
                        <a:rPr lang="ru-RU" sz="1400" b="1" dirty="0" smtClean="0">
                          <a:solidFill>
                            <a:srgbClr val="002060"/>
                          </a:solidFill>
                          <a:latin typeface="Times New Roman" pitchFamily="18" charset="0"/>
                          <a:cs typeface="Times New Roman" pitchFamily="18" charset="0"/>
                        </a:rPr>
                        <a:t>897,3</a:t>
                      </a:r>
                      <a:endParaRPr lang="ru-RU" sz="1400" b="1" dirty="0">
                        <a:solidFill>
                          <a:srgbClr val="002060"/>
                        </a:solidFill>
                        <a:latin typeface="Times New Roman" pitchFamily="18" charset="0"/>
                        <a:cs typeface="Times New Roman" pitchFamily="18" charset="0"/>
                      </a:endParaRPr>
                    </a:p>
                  </a:txBody>
                  <a:tcPr/>
                </a:tc>
                <a:tc>
                  <a:txBody>
                    <a:bodyPr/>
                    <a:lstStyle/>
                    <a:p>
                      <a:pPr algn="r"/>
                      <a:r>
                        <a:rPr lang="ru-RU" sz="1400" b="1" dirty="0" smtClean="0">
                          <a:solidFill>
                            <a:srgbClr val="002060"/>
                          </a:solidFill>
                          <a:latin typeface="Times New Roman" pitchFamily="18" charset="0"/>
                          <a:cs typeface="Times New Roman" pitchFamily="18" charset="0"/>
                        </a:rPr>
                        <a:t>847,3</a:t>
                      </a:r>
                      <a:endParaRPr lang="ru-RU" sz="1400" b="1" dirty="0">
                        <a:solidFill>
                          <a:srgbClr val="002060"/>
                        </a:solidFill>
                        <a:latin typeface="Times New Roman" pitchFamily="18" charset="0"/>
                        <a:cs typeface="Times New Roman" pitchFamily="18" charset="0"/>
                      </a:endParaRPr>
                    </a:p>
                  </a:txBody>
                  <a:tcPr/>
                </a:tc>
                <a:tc>
                  <a:txBody>
                    <a:bodyPr/>
                    <a:lstStyle/>
                    <a:p>
                      <a:pPr algn="r"/>
                      <a:r>
                        <a:rPr lang="ru-RU" sz="1400" b="1" dirty="0" smtClean="0">
                          <a:solidFill>
                            <a:srgbClr val="002060"/>
                          </a:solidFill>
                          <a:latin typeface="Times New Roman" pitchFamily="18" charset="0"/>
                          <a:cs typeface="Times New Roman" pitchFamily="18" charset="0"/>
                        </a:rPr>
                        <a:t>925,7</a:t>
                      </a:r>
                      <a:endParaRPr lang="ru-RU" sz="1400" b="1" dirty="0">
                        <a:solidFill>
                          <a:srgbClr val="002060"/>
                        </a:solidFill>
                        <a:latin typeface="Times New Roman" pitchFamily="18" charset="0"/>
                        <a:cs typeface="Times New Roman" pitchFamily="18" charset="0"/>
                      </a:endParaRPr>
                    </a:p>
                  </a:txBody>
                  <a:tcPr/>
                </a:tc>
                <a:tc>
                  <a:txBody>
                    <a:bodyPr/>
                    <a:lstStyle/>
                    <a:p>
                      <a:pPr algn="r"/>
                      <a:r>
                        <a:rPr lang="ru-RU" sz="1400" b="1" dirty="0" smtClean="0">
                          <a:solidFill>
                            <a:srgbClr val="002060"/>
                          </a:solidFill>
                          <a:latin typeface="Times New Roman" pitchFamily="18" charset="0"/>
                          <a:cs typeface="Times New Roman" pitchFamily="18" charset="0"/>
                        </a:rPr>
                        <a:t>709,9</a:t>
                      </a:r>
                      <a:endParaRPr lang="ru-RU" sz="1400" b="1"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Налоговые и неналоговые доходы (в т.ч.)</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263,5</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293,5</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266,6</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276,3</a:t>
                      </a:r>
                      <a:endParaRPr lang="ru-RU" sz="1400"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НДФЛ</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161,1</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204,9</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161,1</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172,9</a:t>
                      </a:r>
                      <a:endParaRPr lang="ru-RU" sz="1400"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Налоги на совокупный доход</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13,2</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13,4</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15,1</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15,0</a:t>
                      </a:r>
                      <a:endParaRPr lang="ru-RU" sz="1400"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Налоги на имущество</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37,6</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39,0</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48,5</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52,9</a:t>
                      </a:r>
                      <a:endParaRPr lang="ru-RU" sz="1400"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Госпошлина</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2,6</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3,2</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3,6</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3,8</a:t>
                      </a:r>
                      <a:endParaRPr lang="ru-RU" sz="1400" dirty="0">
                        <a:solidFill>
                          <a:srgbClr val="002060"/>
                        </a:solidFill>
                        <a:latin typeface="Times New Roman" pitchFamily="18" charset="0"/>
                        <a:cs typeface="Times New Roman" pitchFamily="18" charset="0"/>
                      </a:endParaRPr>
                    </a:p>
                  </a:txBody>
                  <a:tcPr/>
                </a:tc>
              </a:tr>
              <a:tr h="494693">
                <a:tc>
                  <a:txBody>
                    <a:bodyPr/>
                    <a:lstStyle/>
                    <a:p>
                      <a:r>
                        <a:rPr lang="ru-RU" sz="1400" dirty="0" smtClean="0">
                          <a:solidFill>
                            <a:srgbClr val="002060"/>
                          </a:solidFill>
                          <a:latin typeface="Times New Roman" pitchFamily="18" charset="0"/>
                          <a:cs typeface="Times New Roman" pitchFamily="18" charset="0"/>
                        </a:rPr>
                        <a:t>Поступления от имущества, находящегося в муниципальной собственности</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48,9</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33,0</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14,8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16,2</a:t>
                      </a:r>
                      <a:endParaRPr lang="ru-RU" sz="1400" dirty="0">
                        <a:solidFill>
                          <a:srgbClr val="002060"/>
                        </a:solidFill>
                        <a:latin typeface="Times New Roman" pitchFamily="18" charset="0"/>
                        <a:cs typeface="Times New Roman" pitchFamily="18" charset="0"/>
                      </a:endParaRPr>
                    </a:p>
                  </a:txBody>
                  <a:tcPr/>
                </a:tc>
              </a:tr>
              <a:tr h="494693">
                <a:tc>
                  <a:txBody>
                    <a:bodyPr/>
                    <a:lstStyle/>
                    <a:p>
                      <a:r>
                        <a:rPr lang="ru-RU" sz="1400" dirty="0" smtClean="0">
                          <a:solidFill>
                            <a:srgbClr val="002060"/>
                          </a:solidFill>
                          <a:latin typeface="Times New Roman" pitchFamily="18" charset="0"/>
                          <a:cs typeface="Times New Roman" pitchFamily="18" charset="0"/>
                        </a:rPr>
                        <a:t>Платежи при пользовании природными ресурсами</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2,5</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2,0</a:t>
                      </a:r>
                      <a:endParaRPr lang="ru-RU" sz="1400" dirty="0">
                        <a:solidFill>
                          <a:srgbClr val="002060"/>
                        </a:solidFill>
                        <a:latin typeface="Times New Roman" pitchFamily="18" charset="0"/>
                        <a:cs typeface="Times New Roman" pitchFamily="18" charset="0"/>
                      </a:endParaRPr>
                    </a:p>
                  </a:txBody>
                  <a:tcPr/>
                </a:tc>
              </a:tr>
              <a:tr h="494693">
                <a:tc>
                  <a:txBody>
                    <a:bodyPr/>
                    <a:lstStyle/>
                    <a:p>
                      <a:r>
                        <a:rPr lang="ru-RU" sz="1400" dirty="0" smtClean="0">
                          <a:solidFill>
                            <a:srgbClr val="002060"/>
                          </a:solidFill>
                          <a:latin typeface="Times New Roman" pitchFamily="18" charset="0"/>
                          <a:cs typeface="Times New Roman" pitchFamily="18" charset="0"/>
                        </a:rPr>
                        <a:t>Доходы от продажи материальных и нематериальных активов</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17,6</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14,8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15,1</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5,8</a:t>
                      </a:r>
                      <a:endParaRPr lang="ru-RU" sz="1400" dirty="0">
                        <a:solidFill>
                          <a:srgbClr val="002060"/>
                        </a:solidFill>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Штрафы, санкции, возмещение ущерба</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10,9</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1,5</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1,6</a:t>
                      </a:r>
                      <a:endParaRPr lang="ru-RU" sz="1400" dirty="0">
                        <a:solidFill>
                          <a:srgbClr val="002060"/>
                        </a:solidFill>
                        <a:latin typeface="Times New Roman" pitchFamily="18" charset="0"/>
                        <a:cs typeface="Times New Roman" pitchFamily="18" charset="0"/>
                      </a:endParaRPr>
                    </a:p>
                  </a:txBody>
                  <a:tcPr/>
                </a:tc>
              </a:tr>
              <a:tr h="494693">
                <a:tc>
                  <a:txBody>
                    <a:bodyPr/>
                    <a:lstStyle/>
                    <a:p>
                      <a:r>
                        <a:rPr lang="ru-RU" sz="1400" dirty="0" smtClean="0">
                          <a:solidFill>
                            <a:srgbClr val="002060"/>
                          </a:solidFill>
                          <a:latin typeface="Times New Roman" pitchFamily="18" charset="0"/>
                          <a:cs typeface="Times New Roman" pitchFamily="18" charset="0"/>
                        </a:rPr>
                        <a:t>Безвозмездные поступления (субсидии и субвенции)</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633,8</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553,9</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659,2</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solidFill>
                            <a:srgbClr val="002060"/>
                          </a:solidFill>
                          <a:latin typeface="Times New Roman" pitchFamily="18" charset="0"/>
                          <a:cs typeface="Times New Roman" pitchFamily="18" charset="0"/>
                        </a:rPr>
                        <a:t>433,6</a:t>
                      </a:r>
                      <a:endParaRPr lang="ru-RU" sz="1400" dirty="0">
                        <a:solidFill>
                          <a:srgbClr val="002060"/>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0" descr=" "/>
          <p:cNvPicPr>
            <a:picLocks noChangeAspect="1" noChangeArrowheads="1"/>
          </p:cNvPicPr>
          <p:nvPr/>
        </p:nvPicPr>
        <p:blipFill>
          <a:blip r:embed="rId3"/>
          <a:srcRect/>
          <a:stretch>
            <a:fillRect/>
          </a:stretch>
        </p:blipFill>
        <p:spPr bwMode="auto">
          <a:xfrm>
            <a:off x="500063" y="1428750"/>
            <a:ext cx="4643437" cy="3071813"/>
          </a:xfrm>
          <a:prstGeom prst="rect">
            <a:avLst/>
          </a:prstGeom>
          <a:noFill/>
          <a:ln w="9525">
            <a:noFill/>
            <a:miter lim="800000"/>
            <a:headEnd/>
            <a:tailEnd/>
          </a:ln>
        </p:spPr>
      </p:pic>
      <p:pic>
        <p:nvPicPr>
          <p:cNvPr id="95234" name="Picture 6"/>
          <p:cNvPicPr>
            <a:picLocks noGrp="1" noChangeAspect="1" noChangeArrowheads="1"/>
          </p:cNvPicPr>
          <p:nvPr>
            <p:ph idx="1"/>
          </p:nvPr>
        </p:nvPicPr>
        <p:blipFill>
          <a:blip r:embed="rId4"/>
          <a:srcRect/>
          <a:stretch>
            <a:fillRect/>
          </a:stretch>
        </p:blipFill>
        <p:spPr>
          <a:xfrm>
            <a:off x="4516438" y="3714750"/>
            <a:ext cx="4341812" cy="2797175"/>
          </a:xfrm>
        </p:spPr>
      </p:pic>
      <p:sp>
        <p:nvSpPr>
          <p:cNvPr id="95235" name="TextBox 5"/>
          <p:cNvSpPr txBox="1">
            <a:spLocks noChangeArrowheads="1"/>
          </p:cNvSpPr>
          <p:nvPr/>
        </p:nvSpPr>
        <p:spPr bwMode="auto">
          <a:xfrm>
            <a:off x="5857875" y="1785938"/>
            <a:ext cx="2971800" cy="461962"/>
          </a:xfrm>
          <a:prstGeom prst="rect">
            <a:avLst/>
          </a:prstGeom>
          <a:noFill/>
          <a:ln w="9525">
            <a:noFill/>
            <a:miter lim="800000"/>
            <a:headEnd/>
            <a:tailEnd/>
          </a:ln>
        </p:spPr>
        <p:txBody>
          <a:bodyPr>
            <a:spAutoFit/>
          </a:bodyPr>
          <a:lstStyle/>
          <a:p>
            <a:pPr algn="ctr"/>
            <a:r>
              <a:rPr lang="ru-RU" sz="2400" b="1">
                <a:solidFill>
                  <a:srgbClr val="FF0000"/>
                </a:solidFill>
                <a:latin typeface="Times New Roman" pitchFamily="18" charset="0"/>
                <a:cs typeface="Times New Roman" pitchFamily="18" charset="0"/>
              </a:rPr>
              <a:t>21 июня</a:t>
            </a:r>
          </a:p>
        </p:txBody>
      </p:sp>
      <p:sp>
        <p:nvSpPr>
          <p:cNvPr id="7" name="Прямоугольник 6"/>
          <p:cNvSpPr/>
          <p:nvPr/>
        </p:nvSpPr>
        <p:spPr>
          <a:xfrm>
            <a:off x="571500" y="558800"/>
            <a:ext cx="7929563" cy="461963"/>
          </a:xfrm>
          <a:prstGeom prst="rect">
            <a:avLst/>
          </a:prstGeom>
        </p:spPr>
        <p:txBody>
          <a:bodyPr>
            <a:spAutoFit/>
          </a:bodyPr>
          <a:lstStyle/>
          <a:p>
            <a:pPr algn="ctr">
              <a:defRPr/>
            </a:pPr>
            <a:r>
              <a:rPr lang="ru-RU" sz="2400" b="1" dirty="0">
                <a:solidFill>
                  <a:schemeClr val="accent1">
                    <a:lumMod val="75000"/>
                  </a:schemeClr>
                </a:solidFill>
                <a:latin typeface="Times New Roman" pitchFamily="18" charset="0"/>
                <a:cs typeface="Times New Roman" pitchFamily="18" charset="0"/>
              </a:rPr>
              <a:t>Ландшафтный фестиваль «Балет на закате»</a:t>
            </a:r>
            <a:endParaRPr lang="ru-RU"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571500" y="642938"/>
            <a:ext cx="8229600" cy="838200"/>
          </a:xfrm>
        </p:spPr>
        <p:txBody>
          <a:bodyPr>
            <a:noAutofit/>
          </a:bodyPr>
          <a:lstStyle/>
          <a:p>
            <a:pPr algn="ctr" fontAlgn="auto">
              <a:spcAft>
                <a:spcPts val="0"/>
              </a:spcAft>
              <a:defRPr/>
            </a:pPr>
            <a:r>
              <a:rPr lang="ru-RU" sz="2000" b="1" dirty="0" smtClean="0">
                <a:solidFill>
                  <a:schemeClr val="accent1">
                    <a:lumMod val="75000"/>
                  </a:schemeClr>
                </a:solidFill>
                <a:latin typeface="Times New Roman" pitchFamily="18" charset="0"/>
                <a:ea typeface="+mn-ea"/>
                <a:cs typeface="Times New Roman" pitchFamily="18" charset="0"/>
              </a:rPr>
              <a:t>«Мы к вам заехали на час» - </a:t>
            </a:r>
            <a:br>
              <a:rPr lang="ru-RU" sz="2000" b="1" dirty="0" smtClean="0">
                <a:solidFill>
                  <a:schemeClr val="accent1">
                    <a:lumMod val="75000"/>
                  </a:schemeClr>
                </a:solidFill>
                <a:latin typeface="Times New Roman" pitchFamily="18" charset="0"/>
                <a:ea typeface="+mn-ea"/>
                <a:cs typeface="Times New Roman" pitchFamily="18" charset="0"/>
              </a:rPr>
            </a:br>
            <a:r>
              <a:rPr lang="ru-RU" sz="2000" b="1" dirty="0" smtClean="0">
                <a:solidFill>
                  <a:schemeClr val="accent1">
                    <a:lumMod val="75000"/>
                  </a:schemeClr>
                </a:solidFill>
                <a:latin typeface="Times New Roman" pitchFamily="18" charset="0"/>
                <a:ea typeface="+mn-ea"/>
                <a:cs typeface="Times New Roman" pitchFamily="18" charset="0"/>
              </a:rPr>
              <a:t>музыкальная программа «</a:t>
            </a:r>
            <a:r>
              <a:rPr lang="ru-RU" sz="2000" b="1" dirty="0" err="1" smtClean="0">
                <a:solidFill>
                  <a:schemeClr val="accent1">
                    <a:lumMod val="75000"/>
                  </a:schemeClr>
                </a:solidFill>
                <a:latin typeface="Times New Roman" pitchFamily="18" charset="0"/>
                <a:ea typeface="+mn-ea"/>
                <a:cs typeface="Times New Roman" pitchFamily="18" charset="0"/>
              </a:rPr>
              <a:t>Театр-Театра</a:t>
            </a:r>
            <a:r>
              <a:rPr lang="ru-RU" sz="2000" b="1" dirty="0" smtClean="0">
                <a:solidFill>
                  <a:schemeClr val="accent1">
                    <a:lumMod val="75000"/>
                  </a:schemeClr>
                </a:solidFill>
                <a:latin typeface="Times New Roman" pitchFamily="18" charset="0"/>
                <a:ea typeface="+mn-ea"/>
                <a:cs typeface="Times New Roman" pitchFamily="18" charset="0"/>
              </a:rPr>
              <a:t>» в рамках ландшафтного фестиваля «Тайны горы Крестовой»</a:t>
            </a:r>
          </a:p>
        </p:txBody>
      </p:sp>
      <p:sp>
        <p:nvSpPr>
          <p:cNvPr id="97282" name="Содержимое 3"/>
          <p:cNvSpPr>
            <a:spLocks noGrp="1"/>
          </p:cNvSpPr>
          <p:nvPr>
            <p:ph idx="1"/>
          </p:nvPr>
        </p:nvSpPr>
        <p:spPr/>
        <p:txBody>
          <a:bodyPr/>
          <a:lstStyle/>
          <a:p>
            <a:endParaRPr lang="ru-RU" smtClean="0"/>
          </a:p>
        </p:txBody>
      </p:sp>
      <p:sp>
        <p:nvSpPr>
          <p:cNvPr id="97283" name="TextBox 5"/>
          <p:cNvSpPr txBox="1">
            <a:spLocks noChangeArrowheads="1"/>
          </p:cNvSpPr>
          <p:nvPr/>
        </p:nvSpPr>
        <p:spPr bwMode="auto">
          <a:xfrm>
            <a:off x="5500688" y="2071688"/>
            <a:ext cx="2971800" cy="461962"/>
          </a:xfrm>
          <a:prstGeom prst="rect">
            <a:avLst/>
          </a:prstGeom>
          <a:noFill/>
          <a:ln w="9525">
            <a:noFill/>
            <a:miter lim="800000"/>
            <a:headEnd/>
            <a:tailEnd/>
          </a:ln>
        </p:spPr>
        <p:txBody>
          <a:bodyPr>
            <a:spAutoFit/>
          </a:bodyPr>
          <a:lstStyle/>
          <a:p>
            <a:pPr algn="ctr"/>
            <a:r>
              <a:rPr lang="ru-RU" sz="2400" b="1">
                <a:solidFill>
                  <a:srgbClr val="FF0000"/>
                </a:solidFill>
                <a:latin typeface="Times New Roman" pitchFamily="18" charset="0"/>
                <a:cs typeface="Times New Roman" pitchFamily="18" charset="0"/>
              </a:rPr>
              <a:t>22 июня</a:t>
            </a:r>
          </a:p>
        </p:txBody>
      </p:sp>
      <p:pic>
        <p:nvPicPr>
          <p:cNvPr id="97284" name="Рисунок 6" descr="C:\Documents and Settings\Admin\Рабочий стол\Доклад главы\Новая папка\Театр-театр на горе Крестовой (6).jpg"/>
          <p:cNvPicPr>
            <a:picLocks noChangeAspect="1" noChangeArrowheads="1"/>
          </p:cNvPicPr>
          <p:nvPr/>
        </p:nvPicPr>
        <p:blipFill>
          <a:blip r:embed="rId3"/>
          <a:srcRect/>
          <a:stretch>
            <a:fillRect/>
          </a:stretch>
        </p:blipFill>
        <p:spPr bwMode="auto">
          <a:xfrm>
            <a:off x="4071938" y="3214688"/>
            <a:ext cx="4813300" cy="3406775"/>
          </a:xfrm>
          <a:prstGeom prst="rect">
            <a:avLst/>
          </a:prstGeom>
          <a:noFill/>
          <a:ln w="9525">
            <a:noFill/>
            <a:miter lim="800000"/>
            <a:headEnd/>
            <a:tailEnd/>
          </a:ln>
        </p:spPr>
      </p:pic>
      <p:pic>
        <p:nvPicPr>
          <p:cNvPr id="97285" name="Рисунок 7" descr="C:\Documents and Settings\Admin\Рабочий стол\Доклад главы\Новая папка\Театр-театр на горе Крестовой (4).jpg"/>
          <p:cNvPicPr>
            <a:picLocks noChangeAspect="1" noChangeArrowheads="1"/>
          </p:cNvPicPr>
          <p:nvPr/>
        </p:nvPicPr>
        <p:blipFill>
          <a:blip r:embed="rId4"/>
          <a:srcRect/>
          <a:stretch>
            <a:fillRect/>
          </a:stretch>
        </p:blipFill>
        <p:spPr bwMode="auto">
          <a:xfrm>
            <a:off x="357188" y="1571625"/>
            <a:ext cx="47244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57200" y="228600"/>
            <a:ext cx="8229600" cy="990600"/>
          </a:xfrm>
        </p:spPr>
        <p:txBody>
          <a:bodyPr>
            <a:normAutofit/>
          </a:bodyPr>
          <a:lstStyle/>
          <a:p>
            <a:pPr algn="ctr" fontAlgn="auto">
              <a:spcAft>
                <a:spcPts val="0"/>
              </a:spcAft>
              <a:defRPr/>
            </a:pPr>
            <a:r>
              <a:rPr lang="ru-RU" sz="2400" b="1" dirty="0" smtClean="0">
                <a:solidFill>
                  <a:schemeClr val="accent1">
                    <a:lumMod val="75000"/>
                  </a:schemeClr>
                </a:solidFill>
                <a:latin typeface="Times New Roman" pitchFamily="18" charset="0"/>
                <a:ea typeface="+mn-ea"/>
                <a:cs typeface="Times New Roman" pitchFamily="18" charset="0"/>
              </a:rPr>
              <a:t>Участие во Всероссийской акции </a:t>
            </a:r>
            <a:br>
              <a:rPr lang="ru-RU" sz="2400" b="1" dirty="0" smtClean="0">
                <a:solidFill>
                  <a:schemeClr val="accent1">
                    <a:lumMod val="75000"/>
                  </a:schemeClr>
                </a:solidFill>
                <a:latin typeface="Times New Roman" pitchFamily="18" charset="0"/>
                <a:ea typeface="+mn-ea"/>
                <a:cs typeface="Times New Roman" pitchFamily="18" charset="0"/>
              </a:rPr>
            </a:br>
            <a:r>
              <a:rPr lang="ru-RU" sz="2400" b="1" dirty="0" smtClean="0">
                <a:solidFill>
                  <a:schemeClr val="accent1">
                    <a:lumMod val="75000"/>
                  </a:schemeClr>
                </a:solidFill>
                <a:latin typeface="Times New Roman" pitchFamily="18" charset="0"/>
                <a:ea typeface="+mn-ea"/>
                <a:cs typeface="Times New Roman" pitchFamily="18" charset="0"/>
              </a:rPr>
              <a:t>«Ночь в библиотеке»</a:t>
            </a:r>
          </a:p>
        </p:txBody>
      </p:sp>
      <p:sp>
        <p:nvSpPr>
          <p:cNvPr id="99330" name="Содержимое 2"/>
          <p:cNvSpPr>
            <a:spLocks noGrp="1"/>
          </p:cNvSpPr>
          <p:nvPr>
            <p:ph idx="1"/>
          </p:nvPr>
        </p:nvSpPr>
        <p:spPr/>
        <p:txBody>
          <a:bodyPr/>
          <a:lstStyle/>
          <a:p>
            <a:endParaRPr lang="ru-RU" smtClean="0"/>
          </a:p>
        </p:txBody>
      </p:sp>
      <p:sp>
        <p:nvSpPr>
          <p:cNvPr id="99331" name="TextBox 3"/>
          <p:cNvSpPr txBox="1">
            <a:spLocks noChangeArrowheads="1"/>
          </p:cNvSpPr>
          <p:nvPr/>
        </p:nvSpPr>
        <p:spPr bwMode="auto">
          <a:xfrm>
            <a:off x="5562600" y="1600200"/>
            <a:ext cx="2971800" cy="461963"/>
          </a:xfrm>
          <a:prstGeom prst="rect">
            <a:avLst/>
          </a:prstGeom>
          <a:noFill/>
          <a:ln w="9525">
            <a:noFill/>
            <a:miter lim="800000"/>
            <a:headEnd/>
            <a:tailEnd/>
          </a:ln>
        </p:spPr>
        <p:txBody>
          <a:bodyPr>
            <a:spAutoFit/>
          </a:bodyPr>
          <a:lstStyle/>
          <a:p>
            <a:pPr algn="ctr"/>
            <a:r>
              <a:rPr lang="ru-RU" sz="2400" b="1">
                <a:solidFill>
                  <a:srgbClr val="FF0000"/>
                </a:solidFill>
                <a:latin typeface="Times New Roman" pitchFamily="18" charset="0"/>
                <a:cs typeface="Times New Roman" pitchFamily="18" charset="0"/>
              </a:rPr>
              <a:t>25 апреля</a:t>
            </a:r>
          </a:p>
        </p:txBody>
      </p:sp>
      <p:pic>
        <p:nvPicPr>
          <p:cNvPr id="99332" name="Picture 1"/>
          <p:cNvPicPr>
            <a:picLocks noChangeAspect="1" noChangeArrowheads="1"/>
          </p:cNvPicPr>
          <p:nvPr/>
        </p:nvPicPr>
        <p:blipFill>
          <a:blip r:embed="rId3"/>
          <a:srcRect/>
          <a:stretch>
            <a:fillRect/>
          </a:stretch>
        </p:blipFill>
        <p:spPr bwMode="auto">
          <a:xfrm>
            <a:off x="3389313" y="2895600"/>
            <a:ext cx="5500687" cy="3670300"/>
          </a:xfrm>
          <a:prstGeom prst="rect">
            <a:avLst/>
          </a:prstGeom>
          <a:noFill/>
          <a:ln w="9525">
            <a:noFill/>
            <a:miter lim="800000"/>
            <a:headEnd/>
            <a:tailEnd/>
          </a:ln>
        </p:spPr>
      </p:pic>
      <p:pic>
        <p:nvPicPr>
          <p:cNvPr id="99333" name="Рисунок 6" descr="http://cs617126.vk.me/v617126299/7e88/18O6P77ijog.jpg"/>
          <p:cNvPicPr>
            <a:picLocks noChangeAspect="1" noChangeArrowheads="1"/>
          </p:cNvPicPr>
          <p:nvPr/>
        </p:nvPicPr>
        <p:blipFill>
          <a:blip r:embed="rId4"/>
          <a:srcRect/>
          <a:stretch>
            <a:fillRect/>
          </a:stretch>
        </p:blipFill>
        <p:spPr bwMode="auto">
          <a:xfrm>
            <a:off x="304800" y="1219200"/>
            <a:ext cx="48006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Заголовок 1"/>
          <p:cNvSpPr>
            <a:spLocks noGrp="1"/>
          </p:cNvSpPr>
          <p:nvPr>
            <p:ph type="title"/>
          </p:nvPr>
        </p:nvSpPr>
        <p:spPr/>
        <p:txBody>
          <a:bodyPr/>
          <a:lstStyle/>
          <a:p>
            <a:endParaRPr lang="ru-RU" smtClean="0"/>
          </a:p>
        </p:txBody>
      </p:sp>
      <p:sp>
        <p:nvSpPr>
          <p:cNvPr id="101378" name="Содержимое 2"/>
          <p:cNvSpPr>
            <a:spLocks noGrp="1"/>
          </p:cNvSpPr>
          <p:nvPr>
            <p:ph idx="1"/>
          </p:nvPr>
        </p:nvSpPr>
        <p:spPr/>
        <p:txBody>
          <a:bodyPr/>
          <a:lstStyle/>
          <a:p>
            <a:endParaRPr lang="ru-RU" smtClean="0"/>
          </a:p>
        </p:txBody>
      </p:sp>
      <p:sp>
        <p:nvSpPr>
          <p:cNvPr id="5" name="Прямоугольник 4"/>
          <p:cNvSpPr/>
          <p:nvPr/>
        </p:nvSpPr>
        <p:spPr>
          <a:xfrm>
            <a:off x="5572125" y="500063"/>
            <a:ext cx="3286125" cy="2062162"/>
          </a:xfrm>
          <a:prstGeom prst="rect">
            <a:avLst/>
          </a:prstGeom>
        </p:spPr>
        <p:txBody>
          <a:bodyPr>
            <a:spAutoFit/>
          </a:bodyPr>
          <a:lstStyle/>
          <a:p>
            <a:pPr algn="r" fontAlgn="auto">
              <a:spcAft>
                <a:spcPts val="0"/>
              </a:spcAft>
              <a:defRPr/>
            </a:pPr>
            <a:endParaRPr lang="ru-RU" b="1" i="1" dirty="0">
              <a:solidFill>
                <a:srgbClr val="FF0000"/>
              </a:solidFill>
              <a:latin typeface="+mj-lt"/>
              <a:ea typeface="+mj-ea"/>
              <a:cs typeface="+mj-cs"/>
            </a:endParaRPr>
          </a:p>
          <a:p>
            <a:pPr algn="r" fontAlgn="auto">
              <a:spcAft>
                <a:spcPts val="0"/>
              </a:spcAft>
              <a:defRPr/>
            </a:pPr>
            <a:r>
              <a:rPr lang="ru-RU" sz="1800" b="1" dirty="0">
                <a:solidFill>
                  <a:srgbClr val="FF0000"/>
                </a:solidFill>
                <a:latin typeface="Times New Roman" pitchFamily="18" charset="0"/>
                <a:cs typeface="Times New Roman" pitchFamily="18" charset="0"/>
              </a:rPr>
              <a:t>22 мая - 25 июня </a:t>
            </a:r>
          </a:p>
          <a:p>
            <a:pPr algn="ctr">
              <a:defRPr/>
            </a:pPr>
            <a:endParaRPr lang="ru-RU" sz="1800" b="1" dirty="0">
              <a:solidFill>
                <a:schemeClr val="accent1">
                  <a:lumMod val="75000"/>
                </a:schemeClr>
              </a:solidFill>
              <a:latin typeface="Times New Roman" pitchFamily="18" charset="0"/>
              <a:cs typeface="Times New Roman" pitchFamily="18" charset="0"/>
            </a:endParaRPr>
          </a:p>
          <a:p>
            <a:pPr algn="ctr">
              <a:defRPr/>
            </a:pPr>
            <a:r>
              <a:rPr lang="ru-RU" sz="1800" b="1" dirty="0">
                <a:solidFill>
                  <a:schemeClr val="accent1">
                    <a:lumMod val="75000"/>
                  </a:schemeClr>
                </a:solidFill>
                <a:latin typeface="Times New Roman" pitchFamily="18" charset="0"/>
                <a:cs typeface="Times New Roman" pitchFamily="18" charset="0"/>
              </a:rPr>
              <a:t>Выставка московского фотохудожника </a:t>
            </a:r>
          </a:p>
          <a:p>
            <a:pPr algn="ctr">
              <a:defRPr/>
            </a:pPr>
            <a:r>
              <a:rPr lang="ru-RU" sz="1800" b="1" dirty="0">
                <a:solidFill>
                  <a:schemeClr val="accent1">
                    <a:lumMod val="75000"/>
                  </a:schemeClr>
                </a:solidFill>
                <a:latin typeface="Times New Roman" pitchFamily="18" charset="0"/>
                <a:cs typeface="Times New Roman" pitchFamily="18" charset="0"/>
              </a:rPr>
              <a:t>Юрия Козырева</a:t>
            </a:r>
          </a:p>
          <a:p>
            <a:pPr algn="ctr">
              <a:defRPr/>
            </a:pPr>
            <a:r>
              <a:rPr lang="ru-RU" sz="1800" b="1" dirty="0">
                <a:solidFill>
                  <a:schemeClr val="accent1">
                    <a:lumMod val="75000"/>
                  </a:schemeClr>
                </a:solidFill>
                <a:latin typeface="Times New Roman" pitchFamily="18" charset="0"/>
                <a:cs typeface="Times New Roman" pitchFamily="18" charset="0"/>
              </a:rPr>
              <a:t>«По дорогам революции»</a:t>
            </a:r>
          </a:p>
        </p:txBody>
      </p:sp>
      <p:pic>
        <p:nvPicPr>
          <p:cNvPr id="101380" name="Содержимое 3" descr="C:\Documents and Settings\Admin\Рабочий стол\Доклад главы\библ\IMG_7700.jpg"/>
          <p:cNvPicPr>
            <a:picLocks/>
          </p:cNvPicPr>
          <p:nvPr/>
        </p:nvPicPr>
        <p:blipFill>
          <a:blip r:embed="rId3"/>
          <a:srcRect/>
          <a:stretch>
            <a:fillRect/>
          </a:stretch>
        </p:blipFill>
        <p:spPr bwMode="auto">
          <a:xfrm>
            <a:off x="3886200" y="3124200"/>
            <a:ext cx="5043488" cy="3535363"/>
          </a:xfrm>
          <a:prstGeom prst="rect">
            <a:avLst/>
          </a:prstGeom>
          <a:noFill/>
          <a:ln w="9525">
            <a:noFill/>
            <a:miter lim="800000"/>
            <a:headEnd/>
            <a:tailEnd/>
          </a:ln>
        </p:spPr>
      </p:pic>
      <p:pic>
        <p:nvPicPr>
          <p:cNvPr id="101381" name="Picture 2"/>
          <p:cNvPicPr>
            <a:picLocks noChangeAspect="1" noChangeArrowheads="1"/>
          </p:cNvPicPr>
          <p:nvPr/>
        </p:nvPicPr>
        <p:blipFill>
          <a:blip r:embed="rId4"/>
          <a:srcRect/>
          <a:stretch>
            <a:fillRect/>
          </a:stretch>
        </p:blipFill>
        <p:spPr bwMode="auto">
          <a:xfrm>
            <a:off x="304800" y="152400"/>
            <a:ext cx="5232400" cy="3490913"/>
          </a:xfrm>
          <a:prstGeom prst="rect">
            <a:avLst/>
          </a:prstGeom>
          <a:noFill/>
          <a:ln w="9525">
            <a:noFill/>
            <a:miter lim="800000"/>
            <a:headEnd/>
            <a:tailEnd/>
          </a:ln>
        </p:spPr>
      </p:pic>
      <p:sp>
        <p:nvSpPr>
          <p:cNvPr id="7" name="Прямоугольник 6"/>
          <p:cNvSpPr/>
          <p:nvPr/>
        </p:nvSpPr>
        <p:spPr>
          <a:xfrm>
            <a:off x="304800" y="4714875"/>
            <a:ext cx="3552825" cy="1200150"/>
          </a:xfrm>
          <a:prstGeom prst="rect">
            <a:avLst/>
          </a:prstGeom>
        </p:spPr>
        <p:txBody>
          <a:bodyPr>
            <a:spAutoFit/>
          </a:bodyPr>
          <a:lstStyle/>
          <a:p>
            <a:pPr fontAlgn="auto">
              <a:spcAft>
                <a:spcPts val="0"/>
              </a:spcAft>
              <a:defRPr/>
            </a:pPr>
            <a:r>
              <a:rPr lang="ru-RU" sz="1800" b="1" dirty="0">
                <a:solidFill>
                  <a:srgbClr val="FF0000"/>
                </a:solidFill>
                <a:latin typeface="Times New Roman" pitchFamily="18" charset="0"/>
                <a:cs typeface="Times New Roman" pitchFamily="18" charset="0"/>
              </a:rPr>
              <a:t>11 декабря – 9 февраля</a:t>
            </a:r>
          </a:p>
          <a:p>
            <a:pPr algn="ctr">
              <a:defRPr/>
            </a:pPr>
            <a:endParaRPr lang="ru-RU" sz="1800" b="1" dirty="0">
              <a:solidFill>
                <a:schemeClr val="accent1">
                  <a:lumMod val="75000"/>
                </a:schemeClr>
              </a:solidFill>
              <a:latin typeface="Times New Roman" pitchFamily="18" charset="0"/>
              <a:cs typeface="Times New Roman" pitchFamily="18" charset="0"/>
            </a:endParaRPr>
          </a:p>
          <a:p>
            <a:pPr algn="ctr">
              <a:defRPr/>
            </a:pPr>
            <a:r>
              <a:rPr lang="ru-RU" sz="1800" b="1" dirty="0">
                <a:solidFill>
                  <a:schemeClr val="accent1">
                    <a:lumMod val="75000"/>
                  </a:schemeClr>
                </a:solidFill>
                <a:latin typeface="Times New Roman" pitchFamily="18" charset="0"/>
                <a:cs typeface="Times New Roman" pitchFamily="18" charset="0"/>
              </a:rPr>
              <a:t>Выставка </a:t>
            </a:r>
          </a:p>
          <a:p>
            <a:pPr algn="ctr">
              <a:defRPr/>
            </a:pPr>
            <a:r>
              <a:rPr lang="ru-RU" sz="1800" b="1" dirty="0">
                <a:solidFill>
                  <a:schemeClr val="accent1">
                    <a:lumMod val="75000"/>
                  </a:schemeClr>
                </a:solidFill>
                <a:latin typeface="Times New Roman" pitchFamily="18" charset="0"/>
                <a:cs typeface="Times New Roman" pitchFamily="18" charset="0"/>
              </a:rPr>
              <a:t>«Фотография на слух</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457200" y="704850"/>
            <a:ext cx="8229600" cy="866775"/>
          </a:xfrm>
        </p:spPr>
        <p:txBody>
          <a:bodyPr>
            <a:normAutofit fontScale="90000"/>
          </a:bodyPr>
          <a:lstStyle/>
          <a:p>
            <a:pPr algn="ctr" fontAlgn="auto">
              <a:spcAft>
                <a:spcPts val="0"/>
              </a:spcAft>
              <a:defRPr/>
            </a:pPr>
            <a:r>
              <a:rPr lang="ru-RU" sz="2000" b="1" dirty="0" err="1" smtClean="0">
                <a:solidFill>
                  <a:schemeClr val="accent1">
                    <a:lumMod val="75000"/>
                  </a:schemeClr>
                </a:solidFill>
                <a:latin typeface="Times New Roman" pitchFamily="18" charset="0"/>
                <a:ea typeface="+mn-ea"/>
                <a:cs typeface="Times New Roman" pitchFamily="18" charset="0"/>
              </a:rPr>
              <a:t>Арт-марафон</a:t>
            </a:r>
            <a:r>
              <a:rPr lang="ru-RU" sz="2000" b="1" dirty="0" smtClean="0">
                <a:solidFill>
                  <a:schemeClr val="accent1">
                    <a:lumMod val="75000"/>
                  </a:schemeClr>
                </a:solidFill>
                <a:latin typeface="Times New Roman" pitchFamily="18" charset="0"/>
                <a:ea typeface="+mn-ea"/>
                <a:cs typeface="Times New Roman" pitchFamily="18" charset="0"/>
              </a:rPr>
              <a:t> творческих экспериментов в Центральной библиотеке: совместный проект </a:t>
            </a:r>
            <a:br>
              <a:rPr lang="ru-RU" sz="2000" b="1" dirty="0" smtClean="0">
                <a:solidFill>
                  <a:schemeClr val="accent1">
                    <a:lumMod val="75000"/>
                  </a:schemeClr>
                </a:solidFill>
                <a:latin typeface="Times New Roman" pitchFamily="18" charset="0"/>
                <a:ea typeface="+mn-ea"/>
                <a:cs typeface="Times New Roman" pitchFamily="18" charset="0"/>
              </a:rPr>
            </a:br>
            <a:r>
              <a:rPr lang="ru-RU" sz="2000" b="1" dirty="0" smtClean="0">
                <a:solidFill>
                  <a:schemeClr val="accent1">
                    <a:lumMod val="75000"/>
                  </a:schemeClr>
                </a:solidFill>
                <a:latin typeface="Times New Roman" pitchFamily="18" charset="0"/>
                <a:ea typeface="+mn-ea"/>
                <a:cs typeface="Times New Roman" pitchFamily="18" charset="0"/>
              </a:rPr>
              <a:t>с Пермской государственной художественной галереей</a:t>
            </a:r>
          </a:p>
        </p:txBody>
      </p:sp>
      <p:sp>
        <p:nvSpPr>
          <p:cNvPr id="103426" name="Содержимое 2"/>
          <p:cNvSpPr>
            <a:spLocks noGrp="1"/>
          </p:cNvSpPr>
          <p:nvPr>
            <p:ph idx="1"/>
          </p:nvPr>
        </p:nvSpPr>
        <p:spPr/>
        <p:txBody>
          <a:bodyPr/>
          <a:lstStyle/>
          <a:p>
            <a:endParaRPr lang="ru-RU" smtClean="0"/>
          </a:p>
        </p:txBody>
      </p:sp>
      <p:pic>
        <p:nvPicPr>
          <p:cNvPr id="103427" name="Рисунок 4" descr="C:\Documents and Settings\Admin\Рабочий стол\Доклад главы\библ\IMG_1271.JPG"/>
          <p:cNvPicPr>
            <a:picLocks noChangeAspect="1" noChangeArrowheads="1"/>
          </p:cNvPicPr>
          <p:nvPr/>
        </p:nvPicPr>
        <p:blipFill>
          <a:blip r:embed="rId3"/>
          <a:srcRect/>
          <a:stretch>
            <a:fillRect/>
          </a:stretch>
        </p:blipFill>
        <p:spPr bwMode="auto">
          <a:xfrm>
            <a:off x="428625" y="1643063"/>
            <a:ext cx="4154488" cy="3116262"/>
          </a:xfrm>
          <a:prstGeom prst="rect">
            <a:avLst/>
          </a:prstGeom>
          <a:noFill/>
          <a:ln w="9525">
            <a:noFill/>
            <a:miter lim="800000"/>
            <a:headEnd/>
            <a:tailEnd/>
          </a:ln>
        </p:spPr>
      </p:pic>
      <p:sp>
        <p:nvSpPr>
          <p:cNvPr id="103428" name="TextBox 5"/>
          <p:cNvSpPr txBox="1">
            <a:spLocks noChangeArrowheads="1"/>
          </p:cNvSpPr>
          <p:nvPr/>
        </p:nvSpPr>
        <p:spPr bwMode="auto">
          <a:xfrm>
            <a:off x="381000" y="5029200"/>
            <a:ext cx="3505200" cy="708025"/>
          </a:xfrm>
          <a:prstGeom prst="rect">
            <a:avLst/>
          </a:prstGeom>
          <a:noFill/>
          <a:ln w="9525">
            <a:noFill/>
            <a:miter lim="800000"/>
            <a:headEnd/>
            <a:tailEnd/>
          </a:ln>
        </p:spPr>
        <p:txBody>
          <a:bodyPr>
            <a:spAutoFit/>
          </a:bodyPr>
          <a:lstStyle/>
          <a:p>
            <a:pPr algn="ctr"/>
            <a:r>
              <a:rPr lang="ru-RU" b="1">
                <a:solidFill>
                  <a:srgbClr val="FF0000"/>
                </a:solidFill>
                <a:latin typeface="Times New Roman" pitchFamily="18" charset="0"/>
                <a:cs typeface="Times New Roman" pitchFamily="18" charset="0"/>
              </a:rPr>
              <a:t>Интерактивная выставка «Сказка о Пермской земле»</a:t>
            </a:r>
          </a:p>
        </p:txBody>
      </p:sp>
      <p:sp>
        <p:nvSpPr>
          <p:cNvPr id="103429" name="TextBox 5"/>
          <p:cNvSpPr txBox="1">
            <a:spLocks noChangeArrowheads="1"/>
          </p:cNvSpPr>
          <p:nvPr/>
        </p:nvSpPr>
        <p:spPr bwMode="auto">
          <a:xfrm>
            <a:off x="5105400" y="2057400"/>
            <a:ext cx="3505200" cy="400050"/>
          </a:xfrm>
          <a:prstGeom prst="rect">
            <a:avLst/>
          </a:prstGeom>
          <a:noFill/>
          <a:ln w="9525">
            <a:noFill/>
            <a:miter lim="800000"/>
            <a:headEnd/>
            <a:tailEnd/>
          </a:ln>
        </p:spPr>
        <p:txBody>
          <a:bodyPr>
            <a:spAutoFit/>
          </a:bodyPr>
          <a:lstStyle/>
          <a:p>
            <a:pPr algn="ctr"/>
            <a:r>
              <a:rPr lang="ru-RU" b="1">
                <a:solidFill>
                  <a:srgbClr val="FF0000"/>
                </a:solidFill>
                <a:latin typeface="Times New Roman" pitchFamily="18" charset="0"/>
                <a:cs typeface="Times New Roman" pitchFamily="18" charset="0"/>
              </a:rPr>
              <a:t>24 марта-29 июня</a:t>
            </a:r>
          </a:p>
        </p:txBody>
      </p:sp>
      <p:pic>
        <p:nvPicPr>
          <p:cNvPr id="103430" name="Picture 3"/>
          <p:cNvPicPr>
            <a:picLocks noChangeAspect="1" noChangeArrowheads="1"/>
          </p:cNvPicPr>
          <p:nvPr/>
        </p:nvPicPr>
        <p:blipFill>
          <a:blip r:embed="rId4"/>
          <a:srcRect/>
          <a:stretch>
            <a:fillRect/>
          </a:stretch>
        </p:blipFill>
        <p:spPr bwMode="auto">
          <a:xfrm>
            <a:off x="4114800" y="3276600"/>
            <a:ext cx="4708525"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Заголовок 1"/>
          <p:cNvSpPr>
            <a:spLocks noGrp="1"/>
          </p:cNvSpPr>
          <p:nvPr>
            <p:ph type="title"/>
          </p:nvPr>
        </p:nvSpPr>
        <p:spPr/>
        <p:txBody>
          <a:bodyPr/>
          <a:lstStyle/>
          <a:p>
            <a:r>
              <a:rPr lang="ru-RU" smtClean="0"/>
              <a:t> </a:t>
            </a:r>
          </a:p>
        </p:txBody>
      </p:sp>
      <p:sp>
        <p:nvSpPr>
          <p:cNvPr id="105474" name="Содержимое 2"/>
          <p:cNvSpPr>
            <a:spLocks noGrp="1"/>
          </p:cNvSpPr>
          <p:nvPr>
            <p:ph idx="1"/>
          </p:nvPr>
        </p:nvSpPr>
        <p:spPr/>
        <p:txBody>
          <a:bodyPr/>
          <a:lstStyle/>
          <a:p>
            <a:pPr>
              <a:buFont typeface="Wingdings 2" pitchFamily="18" charset="2"/>
              <a:buNone/>
            </a:pPr>
            <a:r>
              <a:rPr lang="ru-RU" smtClean="0"/>
              <a:t> </a:t>
            </a:r>
          </a:p>
        </p:txBody>
      </p:sp>
      <p:pic>
        <p:nvPicPr>
          <p:cNvPr id="105475" name="Рисунок 4" descr="http://ia100.mycdn.me/image?t=3&amp;bid=586711029024&amp;id=586711029024&amp;plc=WEB&amp;tkn=_vOerLB7BZwaAj7y0MHDIfBy0AU"/>
          <p:cNvPicPr>
            <a:picLocks noChangeAspect="1" noChangeArrowheads="1"/>
          </p:cNvPicPr>
          <p:nvPr/>
        </p:nvPicPr>
        <p:blipFill>
          <a:blip r:embed="rId3"/>
          <a:srcRect/>
          <a:stretch>
            <a:fillRect/>
          </a:stretch>
        </p:blipFill>
        <p:spPr bwMode="auto">
          <a:xfrm>
            <a:off x="4038600" y="381000"/>
            <a:ext cx="4821238" cy="3614738"/>
          </a:xfrm>
          <a:prstGeom prst="rect">
            <a:avLst/>
          </a:prstGeom>
          <a:noFill/>
          <a:ln w="9525">
            <a:noFill/>
            <a:miter lim="800000"/>
            <a:headEnd/>
            <a:tailEnd/>
          </a:ln>
        </p:spPr>
      </p:pic>
      <p:pic>
        <p:nvPicPr>
          <p:cNvPr id="105476" name="Рисунок 3" descr="http://ia100.mycdn.me/image?t=3&amp;bid=586375725600&amp;id=586375725600&amp;plc=WEB&amp;tkn=RJ1qqWb-FQODFKrxVcdSNF5YGok"/>
          <p:cNvPicPr>
            <a:picLocks noChangeAspect="1" noChangeArrowheads="1"/>
          </p:cNvPicPr>
          <p:nvPr/>
        </p:nvPicPr>
        <p:blipFill>
          <a:blip r:embed="rId4"/>
          <a:srcRect/>
          <a:stretch>
            <a:fillRect/>
          </a:stretch>
        </p:blipFill>
        <p:spPr bwMode="auto">
          <a:xfrm>
            <a:off x="457200" y="3124200"/>
            <a:ext cx="4800600" cy="3352800"/>
          </a:xfrm>
          <a:prstGeom prst="rect">
            <a:avLst/>
          </a:prstGeom>
          <a:noFill/>
          <a:ln w="9525">
            <a:noFill/>
            <a:miter lim="800000"/>
            <a:headEnd/>
            <a:tailEnd/>
          </a:ln>
        </p:spPr>
      </p:pic>
      <p:sp>
        <p:nvSpPr>
          <p:cNvPr id="6150" name="TextBox 5"/>
          <p:cNvSpPr txBox="1">
            <a:spLocks noChangeArrowheads="1"/>
          </p:cNvSpPr>
          <p:nvPr/>
        </p:nvSpPr>
        <p:spPr bwMode="auto">
          <a:xfrm>
            <a:off x="214313" y="1143000"/>
            <a:ext cx="3733800" cy="923925"/>
          </a:xfrm>
          <a:prstGeom prst="rect">
            <a:avLst/>
          </a:prstGeom>
          <a:noFill/>
          <a:ln w="9525">
            <a:noFill/>
            <a:miter lim="800000"/>
            <a:headEnd/>
            <a:tailEnd/>
          </a:ln>
        </p:spPr>
        <p:txBody>
          <a:bodyPr>
            <a:spAutoFit/>
          </a:bodyPr>
          <a:lstStyle/>
          <a:p>
            <a:pPr algn="ctr">
              <a:defRPr/>
            </a:pPr>
            <a:r>
              <a:rPr lang="ru-RU" sz="1800" b="1" dirty="0">
                <a:solidFill>
                  <a:schemeClr val="accent1">
                    <a:lumMod val="75000"/>
                  </a:schemeClr>
                </a:solidFill>
                <a:latin typeface="Times New Roman" pitchFamily="18" charset="0"/>
                <a:cs typeface="Times New Roman" pitchFamily="18" charset="0"/>
              </a:rPr>
              <a:t>IV Международная</a:t>
            </a:r>
          </a:p>
          <a:p>
            <a:pPr algn="ctr">
              <a:defRPr/>
            </a:pPr>
            <a:r>
              <a:rPr lang="ru-RU" sz="1800" b="1" dirty="0">
                <a:solidFill>
                  <a:schemeClr val="accent1">
                    <a:lumMod val="75000"/>
                  </a:schemeClr>
                </a:solidFill>
                <a:latin typeface="Times New Roman" pitchFamily="18" charset="0"/>
                <a:cs typeface="Times New Roman" pitchFamily="18" charset="0"/>
              </a:rPr>
              <a:t> </a:t>
            </a:r>
            <a:r>
              <a:rPr lang="ru-RU" sz="1800" b="1" dirty="0" err="1">
                <a:solidFill>
                  <a:schemeClr val="accent1">
                    <a:lumMod val="75000"/>
                  </a:schemeClr>
                </a:solidFill>
                <a:latin typeface="Times New Roman" pitchFamily="18" charset="0"/>
                <a:cs typeface="Times New Roman" pitchFamily="18" charset="0"/>
              </a:rPr>
              <a:t>арт-резиденция</a:t>
            </a:r>
            <a:r>
              <a:rPr lang="ru-RU" sz="1800" b="1" dirty="0">
                <a:solidFill>
                  <a:schemeClr val="accent1">
                    <a:lumMod val="75000"/>
                  </a:schemeClr>
                </a:solidFill>
                <a:latin typeface="Times New Roman" pitchFamily="18" charset="0"/>
                <a:cs typeface="Times New Roman" pitchFamily="18" charset="0"/>
              </a:rPr>
              <a:t> «Современная деревянная скульптура»</a:t>
            </a:r>
          </a:p>
        </p:txBody>
      </p:sp>
      <p:sp>
        <p:nvSpPr>
          <p:cNvPr id="105478" name="TextBox 5"/>
          <p:cNvSpPr txBox="1">
            <a:spLocks noChangeArrowheads="1"/>
          </p:cNvSpPr>
          <p:nvPr/>
        </p:nvSpPr>
        <p:spPr bwMode="auto">
          <a:xfrm>
            <a:off x="5286375" y="4786313"/>
            <a:ext cx="3505200" cy="461962"/>
          </a:xfrm>
          <a:prstGeom prst="rect">
            <a:avLst/>
          </a:prstGeom>
          <a:noFill/>
          <a:ln w="9525">
            <a:noFill/>
            <a:miter lim="800000"/>
            <a:headEnd/>
            <a:tailEnd/>
          </a:ln>
        </p:spPr>
        <p:txBody>
          <a:bodyPr>
            <a:spAutoFit/>
          </a:bodyPr>
          <a:lstStyle/>
          <a:p>
            <a:pPr algn="ctr"/>
            <a:r>
              <a:rPr lang="ru-RU" sz="2400" b="1" i="1">
                <a:solidFill>
                  <a:srgbClr val="FF0000"/>
                </a:solidFill>
                <a:latin typeface="Times New Roman" pitchFamily="18" charset="0"/>
                <a:cs typeface="Times New Roman" pitchFamily="18" charset="0"/>
              </a:rPr>
              <a:t>16 - 29 июня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Содержимое 6" descr="http://ia100.mycdn.me/image?t=3&amp;bid=587054708768&amp;id=587054708768&amp;plc=WEB&amp;tkn=dN_uOAEdlLaGlPIt90I4bnS96ys"/>
          <p:cNvPicPr>
            <a:picLocks noGrp="1"/>
          </p:cNvPicPr>
          <p:nvPr>
            <p:ph idx="1"/>
          </p:nvPr>
        </p:nvPicPr>
        <p:blipFill>
          <a:blip r:embed="rId3"/>
          <a:srcRect/>
          <a:stretch>
            <a:fillRect/>
          </a:stretch>
        </p:blipFill>
        <p:spPr>
          <a:xfrm>
            <a:off x="1714500" y="2071688"/>
            <a:ext cx="4995863" cy="3786187"/>
          </a:xfrm>
        </p:spPr>
      </p:pic>
      <p:sp>
        <p:nvSpPr>
          <p:cNvPr id="20483" name="Заголовок 1"/>
          <p:cNvSpPr>
            <a:spLocks noGrp="1"/>
          </p:cNvSpPr>
          <p:nvPr>
            <p:ph type="title"/>
          </p:nvPr>
        </p:nvSpPr>
        <p:spPr>
          <a:xfrm>
            <a:off x="3286125" y="571500"/>
            <a:ext cx="5543550" cy="1143000"/>
          </a:xfrm>
        </p:spPr>
        <p:txBody>
          <a:bodyPr>
            <a:normAutofit/>
          </a:bodyPr>
          <a:lstStyle/>
          <a:p>
            <a:pPr algn="ctr" fontAlgn="auto">
              <a:spcAft>
                <a:spcPts val="0"/>
              </a:spcAft>
              <a:defRPr/>
            </a:pPr>
            <a:r>
              <a:rPr lang="en-US" sz="2400" b="1" dirty="0" smtClean="0">
                <a:solidFill>
                  <a:schemeClr val="accent1">
                    <a:lumMod val="75000"/>
                  </a:schemeClr>
                </a:solidFill>
                <a:latin typeface="Times New Roman" pitchFamily="18" charset="0"/>
                <a:cs typeface="Times New Roman" pitchFamily="18" charset="0"/>
              </a:rPr>
              <a:t>X </a:t>
            </a:r>
            <a:r>
              <a:rPr lang="ru-RU" sz="2400" b="1" dirty="0" smtClean="0">
                <a:solidFill>
                  <a:schemeClr val="accent1">
                    <a:lumMod val="75000"/>
                  </a:schemeClr>
                </a:solidFill>
                <a:latin typeface="Times New Roman" pitchFamily="18" charset="0"/>
                <a:cs typeface="Times New Roman" pitchFamily="18" charset="0"/>
              </a:rPr>
              <a:t>краевой фестиваль дискотек «Чистые танцы</a:t>
            </a:r>
            <a:endParaRPr lang="ru-RU" sz="2400" dirty="0" smtClean="0">
              <a:solidFill>
                <a:schemeClr val="accent1">
                  <a:lumMod val="75000"/>
                </a:schemeClr>
              </a:solidFill>
            </a:endParaRPr>
          </a:p>
        </p:txBody>
      </p:sp>
      <p:pic>
        <p:nvPicPr>
          <p:cNvPr id="107523" name="Picture 3"/>
          <p:cNvPicPr>
            <a:picLocks noChangeAspect="1" noChangeArrowheads="1"/>
          </p:cNvPicPr>
          <p:nvPr/>
        </p:nvPicPr>
        <p:blipFill>
          <a:blip r:embed="rId4"/>
          <a:srcRect/>
          <a:stretch>
            <a:fillRect/>
          </a:stretch>
        </p:blipFill>
        <p:spPr bwMode="auto">
          <a:xfrm>
            <a:off x="214313" y="357188"/>
            <a:ext cx="2454275" cy="3500437"/>
          </a:xfrm>
          <a:prstGeom prst="rect">
            <a:avLst/>
          </a:prstGeom>
          <a:noFill/>
          <a:ln w="9525">
            <a:noFill/>
            <a:miter lim="800000"/>
            <a:headEnd/>
            <a:tailEnd/>
          </a:ln>
        </p:spPr>
      </p:pic>
      <p:pic>
        <p:nvPicPr>
          <p:cNvPr id="107524" name="Рисунок 8" descr="http://uld1.mycdn.me/image?t=3&amp;bid=587984427806&amp;id=587984427806&amp;plc=WEB&amp;tkn=4x5P_hWi04S8IxlKNbQ4H5bm2GA"/>
          <p:cNvPicPr>
            <a:picLocks noChangeAspect="1" noChangeArrowheads="1"/>
          </p:cNvPicPr>
          <p:nvPr/>
        </p:nvPicPr>
        <p:blipFill>
          <a:blip r:embed="rId5"/>
          <a:srcRect/>
          <a:stretch>
            <a:fillRect/>
          </a:stretch>
        </p:blipFill>
        <p:spPr bwMode="auto">
          <a:xfrm>
            <a:off x="6429375" y="3214688"/>
            <a:ext cx="2500313"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 y="5634038"/>
            <a:ext cx="8115300" cy="1223962"/>
          </a:xfrm>
        </p:spPr>
        <p:txBody>
          <a:bodyPr>
            <a:normAutofit fontScale="90000"/>
          </a:bodyPr>
          <a:lstStyle/>
          <a:p>
            <a:pPr algn="ctr" fontAlgn="auto">
              <a:spcAft>
                <a:spcPts val="0"/>
              </a:spcAft>
              <a:defRPr/>
            </a:pP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«Путешествие Ди-джея»: встречи с молодежью, мастер-классы для ведущих дискотек,</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endParaRPr lang="ru-RU" sz="2200" dirty="0" smtClean="0">
              <a:latin typeface="Times New Roman" pitchFamily="18" charset="0"/>
              <a:cs typeface="Times New Roman" pitchFamily="18" charset="0"/>
            </a:endParaRPr>
          </a:p>
        </p:txBody>
      </p:sp>
      <p:pic>
        <p:nvPicPr>
          <p:cNvPr id="109570" name="Рисунок 4"/>
          <p:cNvPicPr>
            <a:picLocks noChangeAspect="1" noChangeArrowheads="1"/>
          </p:cNvPicPr>
          <p:nvPr/>
        </p:nvPicPr>
        <p:blipFill>
          <a:blip r:embed="rId3"/>
          <a:srcRect/>
          <a:stretch>
            <a:fillRect/>
          </a:stretch>
        </p:blipFill>
        <p:spPr bwMode="auto">
          <a:xfrm>
            <a:off x="642938" y="214313"/>
            <a:ext cx="2971800" cy="3929062"/>
          </a:xfrm>
          <a:prstGeom prst="rect">
            <a:avLst/>
          </a:prstGeom>
          <a:noFill/>
          <a:ln w="9525">
            <a:noFill/>
            <a:miter lim="800000"/>
            <a:headEnd/>
            <a:tailEnd/>
          </a:ln>
        </p:spPr>
      </p:pic>
      <p:pic>
        <p:nvPicPr>
          <p:cNvPr id="109571" name="Рисунок 17" descr="http://sphotos-c.ak.fbcdn.net/hphotos-ak-ash4/294209_2030877048876_351927_n.jpg"/>
          <p:cNvPicPr>
            <a:picLocks noChangeAspect="1" noChangeArrowheads="1"/>
          </p:cNvPicPr>
          <p:nvPr/>
        </p:nvPicPr>
        <p:blipFill>
          <a:blip r:embed="rId4"/>
          <a:srcRect/>
          <a:stretch>
            <a:fillRect/>
          </a:stretch>
        </p:blipFill>
        <p:spPr bwMode="auto">
          <a:xfrm>
            <a:off x="5857875" y="642938"/>
            <a:ext cx="3003550" cy="4159250"/>
          </a:xfrm>
          <a:prstGeom prst="rect">
            <a:avLst/>
          </a:prstGeom>
          <a:noFill/>
          <a:ln w="9525">
            <a:noFill/>
            <a:miter lim="800000"/>
            <a:headEnd/>
            <a:tailEnd/>
          </a:ln>
        </p:spPr>
      </p:pic>
      <p:pic>
        <p:nvPicPr>
          <p:cNvPr id="109572" name="Содержимое 7"/>
          <p:cNvPicPr>
            <a:picLocks noGrp="1"/>
          </p:cNvPicPr>
          <p:nvPr>
            <p:ph idx="1"/>
          </p:nvPr>
        </p:nvPicPr>
        <p:blipFill>
          <a:blip r:embed="rId5"/>
          <a:srcRect l="33031" t="17949" r="14217" b="36154"/>
          <a:stretch>
            <a:fillRect/>
          </a:stretch>
        </p:blipFill>
        <p:spPr>
          <a:xfrm>
            <a:off x="2143125" y="2428875"/>
            <a:ext cx="4500563" cy="292893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357188" y="285750"/>
            <a:ext cx="8458200" cy="714375"/>
          </a:xfrm>
        </p:spPr>
        <p:txBody>
          <a:bodyPr>
            <a:normAutofit fontScale="90000"/>
          </a:bodyPr>
          <a:lstStyle/>
          <a:p>
            <a:pPr algn="ctr" fontAlgn="auto">
              <a:spcAft>
                <a:spcPts val="0"/>
              </a:spcAft>
              <a:defRPr/>
            </a:pPr>
            <a:r>
              <a:rPr lang="ru-RU" sz="2400" b="1" dirty="0" smtClean="0">
                <a:latin typeface="Times New Roman" pitchFamily="18" charset="0"/>
                <a:cs typeface="Times New Roman" pitchFamily="18" charset="0"/>
              </a:rPr>
              <a:t> «Музей </a:t>
            </a:r>
            <a:r>
              <a:rPr lang="ru-RU" sz="2400" b="1" dirty="0" err="1" smtClean="0">
                <a:latin typeface="Times New Roman" pitchFamily="18" charset="0"/>
                <a:cs typeface="Times New Roman" pitchFamily="18" charset="0"/>
              </a:rPr>
              <a:t>КУБа</a:t>
            </a:r>
            <a:r>
              <a:rPr lang="ru-RU" sz="2400" b="1" dirty="0" smtClean="0">
                <a:latin typeface="Times New Roman" pitchFamily="18" charset="0"/>
                <a:cs typeface="Times New Roman" pitchFamily="18" charset="0"/>
              </a:rPr>
              <a:t>» открыт</a:t>
            </a:r>
            <a:r>
              <a:rPr lang="ru-RU" sz="2400" b="1" smtClean="0">
                <a:latin typeface="Times New Roman" pitchFamily="18" charset="0"/>
                <a:cs typeface="Times New Roman" pitchFamily="18" charset="0"/>
              </a:rPr>
              <a:t>!!! </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Экспозиции </a:t>
            </a:r>
            <a:r>
              <a:rPr lang="ru-RU" sz="2400" b="1" dirty="0" smtClean="0">
                <a:latin typeface="Times New Roman" pitchFamily="18" charset="0"/>
                <a:cs typeface="Times New Roman" pitchFamily="18" charset="0"/>
              </a:rPr>
              <a:t>музея никого не </a:t>
            </a:r>
            <a:r>
              <a:rPr lang="ru-RU" sz="2400" b="1" smtClean="0">
                <a:latin typeface="Times New Roman" pitchFamily="18" charset="0"/>
                <a:cs typeface="Times New Roman" pitchFamily="18" charset="0"/>
              </a:rPr>
              <a:t>оставят равнодушными</a:t>
            </a:r>
            <a:endParaRPr lang="ru-RU" sz="2400" b="1" dirty="0" smtClean="0">
              <a:latin typeface="Times New Roman" pitchFamily="18" charset="0"/>
              <a:cs typeface="Times New Roman" pitchFamily="18" charset="0"/>
            </a:endParaRPr>
          </a:p>
        </p:txBody>
      </p:sp>
      <p:sp>
        <p:nvSpPr>
          <p:cNvPr id="111618" name="Содержимое 3"/>
          <p:cNvSpPr>
            <a:spLocks noGrp="1"/>
          </p:cNvSpPr>
          <p:nvPr>
            <p:ph idx="1"/>
          </p:nvPr>
        </p:nvSpPr>
        <p:spPr/>
        <p:txBody>
          <a:bodyPr/>
          <a:lstStyle/>
          <a:p>
            <a:endParaRPr lang="ru-RU" smtClean="0"/>
          </a:p>
        </p:txBody>
      </p:sp>
      <p:pic>
        <p:nvPicPr>
          <p:cNvPr id="111619" name="Рисунок 4" descr="C:\Documents and Settings\Admin\Рабочий стол\Доклад главы\экспосле1.JPG"/>
          <p:cNvPicPr>
            <a:picLocks noChangeAspect="1" noChangeArrowheads="1"/>
          </p:cNvPicPr>
          <p:nvPr/>
        </p:nvPicPr>
        <p:blipFill>
          <a:blip r:embed="rId3"/>
          <a:srcRect/>
          <a:stretch>
            <a:fillRect/>
          </a:stretch>
        </p:blipFill>
        <p:spPr bwMode="auto">
          <a:xfrm>
            <a:off x="500063" y="1428750"/>
            <a:ext cx="4508500" cy="3381375"/>
          </a:xfrm>
          <a:prstGeom prst="rect">
            <a:avLst/>
          </a:prstGeom>
          <a:noFill/>
          <a:ln w="9525">
            <a:noFill/>
            <a:miter lim="800000"/>
            <a:headEnd/>
            <a:tailEnd/>
          </a:ln>
        </p:spPr>
      </p:pic>
      <p:pic>
        <p:nvPicPr>
          <p:cNvPr id="111620" name="Рисунок 5" descr="C:\Documents and Settings\Admin\Рабочий стол\Доклад главы\экспосле2.JPG"/>
          <p:cNvPicPr>
            <a:picLocks noChangeAspect="1" noChangeArrowheads="1"/>
          </p:cNvPicPr>
          <p:nvPr/>
        </p:nvPicPr>
        <p:blipFill>
          <a:blip r:embed="rId4"/>
          <a:srcRect/>
          <a:stretch>
            <a:fillRect/>
          </a:stretch>
        </p:blipFill>
        <p:spPr bwMode="auto">
          <a:xfrm>
            <a:off x="3886200" y="3429000"/>
            <a:ext cx="4914900" cy="317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357166"/>
            <a:ext cx="7772400" cy="1243034"/>
          </a:xfrm>
        </p:spPr>
        <p:txBody>
          <a:bodyPr/>
          <a:lstStyle/>
          <a:p>
            <a:pPr algn="ctr" fontAlgn="auto">
              <a:spcAft>
                <a:spcPts val="0"/>
              </a:spcAft>
              <a:defRPr/>
            </a:pPr>
            <a:r>
              <a:rPr lang="ru-RU" sz="27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smtClean="0">
                <a:solidFill>
                  <a:schemeClr val="accent1">
                    <a:lumMod val="75000"/>
                  </a:schemeClr>
                </a:solidFill>
                <a:effectLst/>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«Физическая культура и спорт»</a:t>
            </a:r>
            <a:br>
              <a:rPr lang="ru-RU" sz="2700" smtClean="0">
                <a:solidFill>
                  <a:schemeClr val="accent1">
                    <a:lumMod val="75000"/>
                  </a:schemeClr>
                </a:solidFill>
                <a:effectLst/>
                <a:latin typeface="Times New Roman" pitchFamily="18" charset="0"/>
                <a:cs typeface="Times New Roman" pitchFamily="18" charset="0"/>
              </a:rPr>
            </a:br>
            <a:endParaRPr lang="ru-RU" sz="2700">
              <a:effectLst/>
            </a:endParaRPr>
          </a:p>
        </p:txBody>
      </p:sp>
      <p:sp>
        <p:nvSpPr>
          <p:cNvPr id="6" name="Текст 5"/>
          <p:cNvSpPr>
            <a:spLocks noGrp="1"/>
          </p:cNvSpPr>
          <p:nvPr>
            <p:ph type="body" idx="1"/>
          </p:nvPr>
        </p:nvSpPr>
        <p:spPr>
          <a:xfrm>
            <a:off x="530225" y="1357313"/>
            <a:ext cx="7772400" cy="5500687"/>
          </a:xfrm>
        </p:spPr>
        <p:txBody>
          <a:bodyPr>
            <a:normAutofit/>
          </a:bodyPr>
          <a:lstStyle/>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algn="just" fontAlgn="auto">
              <a:spcAft>
                <a:spcPts val="0"/>
              </a:spcAft>
              <a:buClr>
                <a:schemeClr val="accent3"/>
              </a:buClr>
              <a:buFont typeface="Wingdings 2"/>
              <a:buNone/>
              <a:defRPr/>
            </a:pPr>
            <a:r>
              <a:rPr lang="ru-RU" sz="1800" dirty="0" smtClean="0">
                <a:solidFill>
                  <a:schemeClr val="bg1"/>
                </a:solidFill>
                <a:latin typeface="Times New Roman" pitchFamily="18" charset="0"/>
                <a:ea typeface="Calibri" pitchFamily="34"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ea typeface="Calibri" pitchFamily="34" charset="0"/>
                <a:cs typeface="Times New Roman" pitchFamily="18" charset="0"/>
              </a:rPr>
              <a:t>Губаха</a:t>
            </a:r>
            <a:r>
              <a:rPr lang="ru-RU" sz="1800" dirty="0" smtClean="0">
                <a:solidFill>
                  <a:schemeClr val="bg1"/>
                </a:solidFill>
                <a:latin typeface="Times New Roman" pitchFamily="18" charset="0"/>
                <a:ea typeface="Calibri" pitchFamily="34" charset="0"/>
                <a:cs typeface="Times New Roman" pitchFamily="18" charset="0"/>
              </a:rPr>
              <a:t>» от 18.10.2013 № 1621</a:t>
            </a:r>
            <a:r>
              <a:rPr lang="ru-RU" sz="1800" dirty="0" smtClean="0">
                <a:solidFill>
                  <a:schemeClr val="bg1"/>
                </a:solidFill>
                <a:latin typeface="Times New Roman" pitchFamily="18" charset="0"/>
                <a:cs typeface="Times New Roman" pitchFamily="18" charset="0"/>
              </a:rPr>
              <a:t> «Об утверждении муниципальной программы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Пермского края «Физическая культура, спорт и туризм» на 2014-2016 годы</a:t>
            </a:r>
            <a:r>
              <a:rPr lang="ru-RU" sz="1800" dirty="0" smtClean="0">
                <a:solidFill>
                  <a:schemeClr val="bg1"/>
                </a:solidFill>
                <a:latin typeface="Times New Roman" pitchFamily="18" charset="0"/>
                <a:ea typeface="Calibri" pitchFamily="34" charset="0"/>
                <a:cs typeface="Times New Roman" pitchFamily="18" charset="0"/>
              </a:rPr>
              <a:t>. </a:t>
            </a:r>
          </a:p>
          <a:p>
            <a:pPr algn="just" fontAlgn="auto">
              <a:spcAft>
                <a:spcPts val="0"/>
              </a:spcAft>
              <a:buClr>
                <a:schemeClr val="accent3"/>
              </a:buClr>
              <a:buFont typeface="Wingdings 2"/>
              <a:buNone/>
              <a:defRPr/>
            </a:pPr>
            <a:endParaRPr lang="ru-RU" sz="43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29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2900" b="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850"/>
            <a:ext cx="8229600" cy="509588"/>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Налоговые и неналоговые доходы, млн.руб.</a:t>
            </a:r>
            <a:endParaRPr lang="ru-RU" sz="2700" dirty="0">
              <a:latin typeface="Times New Roman" pitchFamily="18" charset="0"/>
              <a:cs typeface="Times New Roman" pitchFamily="18" charset="0"/>
            </a:endParaRPr>
          </a:p>
        </p:txBody>
      </p:sp>
      <p:graphicFrame>
        <p:nvGraphicFramePr>
          <p:cNvPr id="23554" name="Содержимое 7"/>
          <p:cNvGraphicFramePr>
            <a:graphicFrameLocks noGrp="1"/>
          </p:cNvGraphicFramePr>
          <p:nvPr>
            <p:ph sz="half" idx="2"/>
          </p:nvPr>
        </p:nvGraphicFramePr>
        <p:xfrm>
          <a:off x="4597400" y="1870075"/>
          <a:ext cx="4140200" cy="4535488"/>
        </p:xfrm>
        <a:graphic>
          <a:graphicData uri="http://schemas.openxmlformats.org/presentationml/2006/ole">
            <p:oleObj spid="_x0000_s23554" r:id="rId4" imgW="4139543" imgH="4535817" progId="Excel.Sheet.8">
              <p:embed/>
            </p:oleObj>
          </a:graphicData>
        </a:graphic>
      </p:graphicFrame>
      <p:graphicFrame>
        <p:nvGraphicFramePr>
          <p:cNvPr id="23555" name="Содержимое 3"/>
          <p:cNvGraphicFramePr>
            <a:graphicFrameLocks noGrp="1"/>
          </p:cNvGraphicFramePr>
          <p:nvPr>
            <p:ph sz="half" idx="1"/>
          </p:nvPr>
        </p:nvGraphicFramePr>
        <p:xfrm>
          <a:off x="500063" y="1857375"/>
          <a:ext cx="4140200" cy="4535488"/>
        </p:xfrm>
        <a:graphic>
          <a:graphicData uri="http://schemas.openxmlformats.org/presentationml/2006/ole">
            <p:oleObj spid="_x0000_s23555" name="Worksheet" r:id="rId5" imgW="4139543" imgH="4535817" progId="Excel.Sheet.8">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088"/>
            <a:ext cx="8382000" cy="591312"/>
          </a:xfrm>
        </p:spPr>
        <p:txBody>
          <a:bodyPr>
            <a:noAutofit/>
          </a:bodyPr>
          <a:lstStyle/>
          <a:p>
            <a:pPr algn="ctr"/>
            <a:r>
              <a:rPr lang="ru-RU" sz="24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2400" b="1" dirty="0">
              <a:solidFill>
                <a:schemeClr val="accent1">
                  <a:lumMod val="75000"/>
                </a:schemeClr>
              </a:solidFill>
              <a:latin typeface="Times New Roman" pitchFamily="18" charset="0"/>
              <a:cs typeface="Times New Roman" pitchFamily="18" charset="0"/>
            </a:endParaRPr>
          </a:p>
        </p:txBody>
      </p:sp>
      <p:sp>
        <p:nvSpPr>
          <p:cNvPr id="5" name="Содержимое 4"/>
          <p:cNvSpPr>
            <a:spLocks noGrp="1"/>
          </p:cNvSpPr>
          <p:nvPr>
            <p:ph idx="1"/>
          </p:nvPr>
        </p:nvSpPr>
        <p:spPr/>
        <p:txBody>
          <a:bodyPr/>
          <a:lstStyle/>
          <a:p>
            <a:pPr>
              <a:buNone/>
            </a:pPr>
            <a:endParaRPr lang="ru-RU" dirty="0"/>
          </a:p>
        </p:txBody>
      </p:sp>
      <p:graphicFrame>
        <p:nvGraphicFramePr>
          <p:cNvPr id="7" name="Содержимое 5"/>
          <p:cNvGraphicFramePr>
            <a:graphicFrameLocks/>
          </p:cNvGraphicFramePr>
          <p:nvPr/>
        </p:nvGraphicFramePr>
        <p:xfrm>
          <a:off x="457200" y="1371600"/>
          <a:ext cx="8291264" cy="5009729"/>
        </p:xfrm>
        <a:graphic>
          <a:graphicData uri="http://schemas.openxmlformats.org/drawingml/2006/table">
            <a:tbl>
              <a:tblPr firstRow="1" bandRow="1">
                <a:tableStyleId>{5C22544A-7EE6-4342-B048-85BDC9FD1C3A}</a:tableStyleId>
              </a:tblPr>
              <a:tblGrid>
                <a:gridCol w="633728"/>
                <a:gridCol w="2990390"/>
                <a:gridCol w="1584331"/>
                <a:gridCol w="1683352"/>
                <a:gridCol w="1399463"/>
              </a:tblGrid>
              <a:tr h="906934">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Целевой показатель</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Фактический показатель</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r>
              <a:tr h="647810">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pPr>
                        <a:lnSpc>
                          <a:spcPts val="1200"/>
                        </a:lnSpc>
                        <a:spcBef>
                          <a:spcPts val="200"/>
                        </a:spcBef>
                        <a:spcAft>
                          <a:spcPts val="200"/>
                        </a:spcAft>
                      </a:pPr>
                      <a:r>
                        <a:rPr lang="ru-RU" sz="1200" dirty="0">
                          <a:solidFill>
                            <a:srgbClr val="000000"/>
                          </a:solidFill>
                          <a:latin typeface="Times New Roman"/>
                          <a:ea typeface="Times New Roman"/>
                          <a:cs typeface="Times New Roman"/>
                        </a:rPr>
                        <a:t>Доля населения, систематически занимающегося физической культурой и спортом, %</a:t>
                      </a:r>
                      <a:endParaRPr lang="ru-RU" sz="1200" dirty="0">
                        <a:latin typeface="Times New Roman"/>
                        <a:ea typeface="Times New Roman"/>
                        <a:cs typeface="Times New Roman"/>
                      </a:endParaRPr>
                    </a:p>
                  </a:txBody>
                  <a:tcPr marL="19050" marR="19050" marT="0" marB="0"/>
                </a:tc>
                <a:tc>
                  <a:txBody>
                    <a:bodyPr/>
                    <a:lstStyle/>
                    <a:p>
                      <a:pPr algn="ctr">
                        <a:spcAft>
                          <a:spcPts val="0"/>
                        </a:spcAft>
                      </a:pPr>
                      <a:r>
                        <a:rPr lang="ru-RU" sz="1200" dirty="0">
                          <a:latin typeface="Times New Roman"/>
                          <a:ea typeface="Times New Roman"/>
                          <a:cs typeface="Times New Roman"/>
                        </a:rPr>
                        <a:t>16,5</a:t>
                      </a:r>
                    </a:p>
                  </a:txBody>
                  <a:tcPr marL="0" marR="0" marT="0" marB="0" anchor="ctr"/>
                </a:tc>
                <a:tc>
                  <a:txBody>
                    <a:bodyPr/>
                    <a:lstStyle/>
                    <a:p>
                      <a:pPr algn="ctr"/>
                      <a:r>
                        <a:rPr lang="ru-RU" sz="1200" dirty="0" smtClean="0">
                          <a:latin typeface="Times New Roman" pitchFamily="18" charset="0"/>
                          <a:cs typeface="Times New Roman" pitchFamily="18" charset="0"/>
                        </a:rPr>
                        <a:t>18,1</a:t>
                      </a:r>
                      <a:endParaRPr lang="ru-RU" sz="1200" dirty="0">
                        <a:latin typeface="Times New Roman" pitchFamily="18" charset="0"/>
                        <a:cs typeface="Times New Roman" pitchFamily="18" charset="0"/>
                      </a:endParaRPr>
                    </a:p>
                  </a:txBody>
                  <a:tcPr marL="0" marR="0" marT="0" marB="0" anchor="ctr"/>
                </a:tc>
                <a:tc>
                  <a:txBody>
                    <a:bodyPr/>
                    <a:lstStyle/>
                    <a:p>
                      <a:pPr algn="ctr"/>
                      <a:endParaRPr lang="ru-RU" sz="1200" dirty="0" smtClean="0">
                        <a:latin typeface="Times New Roman" pitchFamily="18" charset="0"/>
                        <a:cs typeface="Times New Roman" pitchFamily="18" charset="0"/>
                      </a:endParaRPr>
                    </a:p>
                    <a:p>
                      <a:pPr algn="ctr"/>
                      <a:r>
                        <a:rPr lang="ru-RU" sz="1200" dirty="0" smtClean="0">
                          <a:latin typeface="Times New Roman" pitchFamily="18" charset="0"/>
                          <a:cs typeface="Times New Roman" pitchFamily="18" charset="0"/>
                        </a:rPr>
                        <a:t>+1,6</a:t>
                      </a:r>
                      <a:endParaRPr lang="ru-RU" sz="1200" dirty="0">
                        <a:latin typeface="Times New Roman" pitchFamily="18" charset="0"/>
                        <a:cs typeface="Times New Roman" pitchFamily="18" charset="0"/>
                      </a:endParaRPr>
                    </a:p>
                  </a:txBody>
                  <a:tcPr/>
                </a:tc>
              </a:tr>
              <a:tr h="1079683">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lnSpc>
                          <a:spcPts val="1200"/>
                        </a:lnSpc>
                        <a:spcBef>
                          <a:spcPts val="200"/>
                        </a:spcBef>
                        <a:spcAft>
                          <a:spcPts val="200"/>
                        </a:spcAft>
                      </a:pPr>
                      <a:r>
                        <a:rPr lang="ru-RU" sz="1200">
                          <a:solidFill>
                            <a:srgbClr val="000000"/>
                          </a:solidFill>
                          <a:latin typeface="Times New Roman"/>
                          <a:ea typeface="Times New Roman"/>
                          <a:cs typeface="Times New Roman"/>
                        </a:rPr>
                        <a:t>Доля детей школьного возраста, посещающих занятия физкультурно-оздоровительных групп и спортивных секций, в общем количестве детей соответствующего возраста, %</a:t>
                      </a:r>
                      <a:endParaRPr lang="ru-RU" sz="1200">
                        <a:latin typeface="Times New Roman"/>
                        <a:ea typeface="Times New Roman"/>
                        <a:cs typeface="Times New Roman"/>
                      </a:endParaRPr>
                    </a:p>
                  </a:txBody>
                  <a:tcPr marL="19050" marR="19050" marT="0" marB="0"/>
                </a:tc>
                <a:tc>
                  <a:txBody>
                    <a:bodyPr/>
                    <a:lstStyle/>
                    <a:p>
                      <a:pPr algn="ctr">
                        <a:spcAft>
                          <a:spcPts val="0"/>
                        </a:spcAft>
                      </a:pPr>
                      <a:r>
                        <a:rPr lang="ru-RU" sz="1200">
                          <a:latin typeface="Times New Roman"/>
                          <a:ea typeface="Times New Roman"/>
                          <a:cs typeface="Times New Roman"/>
                        </a:rPr>
                        <a:t>73,0</a:t>
                      </a:r>
                    </a:p>
                  </a:txBody>
                  <a:tcPr marL="0" marR="0" marT="0" marB="0" anchor="ctr"/>
                </a:tc>
                <a:tc>
                  <a:txBody>
                    <a:bodyPr/>
                    <a:lstStyle/>
                    <a:p>
                      <a:pPr algn="ctr"/>
                      <a:r>
                        <a:rPr lang="ru-RU" sz="1200" dirty="0" smtClean="0">
                          <a:latin typeface="Times New Roman" pitchFamily="18" charset="0"/>
                          <a:cs typeface="Times New Roman" pitchFamily="18" charset="0"/>
                        </a:rPr>
                        <a:t>77,5</a:t>
                      </a:r>
                      <a:endParaRPr lang="ru-RU" sz="1200" dirty="0">
                        <a:latin typeface="Times New Roman" pitchFamily="18" charset="0"/>
                        <a:cs typeface="Times New Roman" pitchFamily="18" charset="0"/>
                      </a:endParaRPr>
                    </a:p>
                  </a:txBody>
                  <a:tcPr marL="0" marR="0" marT="0" marB="0" anchor="ctr"/>
                </a:tc>
                <a:tc>
                  <a:txBody>
                    <a:bodyPr/>
                    <a:lstStyle/>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r>
                        <a:rPr lang="ru-RU" sz="1200" dirty="0" smtClean="0">
                          <a:latin typeface="Times New Roman" pitchFamily="18" charset="0"/>
                          <a:cs typeface="Times New Roman" pitchFamily="18" charset="0"/>
                        </a:rPr>
                        <a:t>+4,5</a:t>
                      </a:r>
                      <a:endParaRPr lang="ru-RU" sz="1200" dirty="0">
                        <a:latin typeface="Times New Roman" pitchFamily="18" charset="0"/>
                        <a:cs typeface="Times New Roman" pitchFamily="18" charset="0"/>
                      </a:endParaRPr>
                    </a:p>
                  </a:txBody>
                  <a:tcPr/>
                </a:tc>
              </a:tr>
              <a:tr h="431873">
                <a:tc>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lnSpc>
                          <a:spcPts val="1200"/>
                        </a:lnSpc>
                        <a:spcBef>
                          <a:spcPts val="200"/>
                        </a:spcBef>
                        <a:spcAft>
                          <a:spcPts val="200"/>
                        </a:spcAft>
                      </a:pPr>
                      <a:r>
                        <a:rPr lang="ru-RU" sz="1200">
                          <a:solidFill>
                            <a:srgbClr val="000000"/>
                          </a:solidFill>
                          <a:latin typeface="Times New Roman"/>
                          <a:ea typeface="Times New Roman"/>
                          <a:cs typeface="Times New Roman"/>
                        </a:rPr>
                        <a:t>Доля несовершеннолетних, имеющих 1 группу здоровья, %</a:t>
                      </a:r>
                      <a:endParaRPr lang="ru-RU" sz="1200">
                        <a:latin typeface="Times New Roman"/>
                        <a:ea typeface="Times New Roman"/>
                        <a:cs typeface="Times New Roman"/>
                      </a:endParaRPr>
                    </a:p>
                  </a:txBody>
                  <a:tcPr marL="19050" marR="19050" marT="0" marB="0"/>
                </a:tc>
                <a:tc>
                  <a:txBody>
                    <a:bodyPr/>
                    <a:lstStyle/>
                    <a:p>
                      <a:pPr algn="ctr">
                        <a:spcAft>
                          <a:spcPts val="0"/>
                        </a:spcAft>
                      </a:pPr>
                      <a:r>
                        <a:rPr lang="ru-RU" sz="1200">
                          <a:latin typeface="Times New Roman"/>
                          <a:ea typeface="Times New Roman"/>
                          <a:cs typeface="Times New Roman"/>
                        </a:rPr>
                        <a:t>19,8</a:t>
                      </a:r>
                    </a:p>
                  </a:txBody>
                  <a:tcPr marL="0" marR="0" marT="0" marB="0" anchor="ctr"/>
                </a:tc>
                <a:tc>
                  <a:txBody>
                    <a:bodyPr/>
                    <a:lstStyle/>
                    <a:p>
                      <a:pPr algn="ctr"/>
                      <a:r>
                        <a:rPr lang="ru-RU" sz="1200" dirty="0" smtClean="0">
                          <a:latin typeface="Times New Roman" pitchFamily="18" charset="0"/>
                          <a:cs typeface="Times New Roman" pitchFamily="18" charset="0"/>
                        </a:rPr>
                        <a:t>19,8</a:t>
                      </a:r>
                      <a:endParaRPr lang="ru-RU" sz="1200" dirty="0">
                        <a:latin typeface="Times New Roman" pitchFamily="18" charset="0"/>
                        <a:cs typeface="Times New Roman" pitchFamily="18" charset="0"/>
                      </a:endParaRPr>
                    </a:p>
                  </a:txBody>
                  <a:tcPr marL="0" marR="0" marT="0" marB="0" anchor="ctr"/>
                </a:tc>
                <a:tc>
                  <a:txBody>
                    <a:bodyPr/>
                    <a:lstStyle/>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tc>
              </a:tr>
              <a:tr h="863746">
                <a:tc>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a:txBody>
                    <a:bodyPr/>
                    <a:lstStyle/>
                    <a:p>
                      <a:pPr>
                        <a:lnSpc>
                          <a:spcPts val="1200"/>
                        </a:lnSpc>
                        <a:spcBef>
                          <a:spcPts val="200"/>
                        </a:spcBef>
                        <a:spcAft>
                          <a:spcPts val="200"/>
                        </a:spcAft>
                      </a:pPr>
                      <a:r>
                        <a:rPr lang="ru-RU" sz="1200" dirty="0">
                          <a:solidFill>
                            <a:srgbClr val="000000"/>
                          </a:solidFill>
                          <a:latin typeface="Times New Roman"/>
                          <a:ea typeface="Times New Roman"/>
                          <a:cs typeface="Times New Roman"/>
                        </a:rPr>
                        <a:t>Уровень обеспеченности населения спортивными сооружениями, исходя </a:t>
                      </a:r>
                      <a:br>
                        <a:rPr lang="ru-RU" sz="1200" dirty="0">
                          <a:solidFill>
                            <a:srgbClr val="000000"/>
                          </a:solidFill>
                          <a:latin typeface="Times New Roman"/>
                          <a:ea typeface="Times New Roman"/>
                          <a:cs typeface="Times New Roman"/>
                        </a:rPr>
                      </a:br>
                      <a:r>
                        <a:rPr lang="ru-RU" sz="1200" dirty="0">
                          <a:solidFill>
                            <a:srgbClr val="000000"/>
                          </a:solidFill>
                          <a:latin typeface="Times New Roman"/>
                          <a:ea typeface="Times New Roman"/>
                          <a:cs typeface="Times New Roman"/>
                        </a:rPr>
                        <a:t>из их единовременной пропускной способности, %</a:t>
                      </a:r>
                      <a:endParaRPr lang="ru-RU" sz="1200" dirty="0">
                        <a:latin typeface="Times New Roman"/>
                        <a:ea typeface="Times New Roman"/>
                        <a:cs typeface="Times New Roman"/>
                      </a:endParaRPr>
                    </a:p>
                  </a:txBody>
                  <a:tcPr marL="19050" marR="19050" marT="0" marB="0"/>
                </a:tc>
                <a:tc>
                  <a:txBody>
                    <a:bodyPr/>
                    <a:lstStyle/>
                    <a:p>
                      <a:pPr algn="ctr">
                        <a:spcAft>
                          <a:spcPts val="0"/>
                        </a:spcAft>
                      </a:pPr>
                      <a:r>
                        <a:rPr lang="ru-RU" sz="1200" dirty="0">
                          <a:latin typeface="Times New Roman"/>
                          <a:ea typeface="Times New Roman"/>
                          <a:cs typeface="Times New Roman"/>
                        </a:rPr>
                        <a:t>41,0</a:t>
                      </a:r>
                    </a:p>
                  </a:txBody>
                  <a:tcPr marL="0" marR="0" marT="0" marB="0" anchor="ctr"/>
                </a:tc>
                <a:tc>
                  <a:txBody>
                    <a:bodyPr/>
                    <a:lstStyle/>
                    <a:p>
                      <a:pPr algn="ctr"/>
                      <a:r>
                        <a:rPr lang="ru-RU" sz="1200" dirty="0" smtClean="0">
                          <a:latin typeface="Times New Roman" pitchFamily="18" charset="0"/>
                          <a:cs typeface="Times New Roman" pitchFamily="18" charset="0"/>
                        </a:rPr>
                        <a:t>41,2</a:t>
                      </a:r>
                      <a:endParaRPr lang="ru-RU" sz="1200" dirty="0">
                        <a:latin typeface="Times New Roman" pitchFamily="18" charset="0"/>
                        <a:cs typeface="Times New Roman" pitchFamily="18" charset="0"/>
                      </a:endParaRPr>
                    </a:p>
                  </a:txBody>
                  <a:tcPr marL="0" marR="0" marT="0" marB="0" anchor="ctr"/>
                </a:tc>
                <a:tc>
                  <a:txBody>
                    <a:bodyPr/>
                    <a:lstStyle/>
                    <a:p>
                      <a:pPr algn="ctr"/>
                      <a:endParaRPr lang="ru-RU" sz="1200" dirty="0" smtClean="0">
                        <a:latin typeface="Times New Roman" pitchFamily="18" charset="0"/>
                        <a:cs typeface="Times New Roman" pitchFamily="18" charset="0"/>
                      </a:endParaRPr>
                    </a:p>
                    <a:p>
                      <a:pPr algn="ctr"/>
                      <a:r>
                        <a:rPr lang="ru-RU"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a:tc>
              </a:tr>
              <a:tr h="1079683">
                <a:tc>
                  <a:txBody>
                    <a:bodyPr/>
                    <a:lstStyle/>
                    <a:p>
                      <a:pPr algn="ctr"/>
                      <a:r>
                        <a:rPr lang="ru-RU"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a:tc>
                <a:tc>
                  <a:txBody>
                    <a:bodyPr/>
                    <a:lstStyle/>
                    <a:p>
                      <a:pPr>
                        <a:lnSpc>
                          <a:spcPts val="1200"/>
                        </a:lnSpc>
                        <a:spcBef>
                          <a:spcPts val="200"/>
                        </a:spcBef>
                        <a:spcAft>
                          <a:spcPts val="200"/>
                        </a:spcAft>
                      </a:pPr>
                      <a:r>
                        <a:rPr lang="ru-RU" sz="1200" dirty="0">
                          <a:latin typeface="Times New Roman"/>
                          <a:ea typeface="Times New Roman"/>
                          <a:cs typeface="Times New Roman"/>
                        </a:rPr>
                        <a:t>Отношение средней заработной платы тренерско-преподавательского состава муниципальных учреждений спортивной направленности к средней заработной плате в Пермском крае, %</a:t>
                      </a:r>
                    </a:p>
                  </a:txBody>
                  <a:tcPr marL="19050" marR="19050" marT="0" marB="0"/>
                </a:tc>
                <a:tc>
                  <a:txBody>
                    <a:bodyPr/>
                    <a:lstStyle/>
                    <a:p>
                      <a:pPr algn="ctr">
                        <a:spcAft>
                          <a:spcPts val="0"/>
                        </a:spcAft>
                      </a:pPr>
                      <a:r>
                        <a:rPr lang="ru-RU" sz="1200" dirty="0">
                          <a:latin typeface="Times New Roman"/>
                          <a:ea typeface="Times New Roman"/>
                          <a:cs typeface="Times New Roman"/>
                        </a:rPr>
                        <a:t>80,0</a:t>
                      </a:r>
                    </a:p>
                  </a:txBody>
                  <a:tcPr marL="0" marR="0" marT="0" marB="0" anchor="ctr"/>
                </a:tc>
                <a:tc>
                  <a:txBody>
                    <a:bodyPr/>
                    <a:lstStyle/>
                    <a:p>
                      <a:pPr algn="ctr"/>
                      <a:r>
                        <a:rPr lang="ru-RU" sz="1200" dirty="0" smtClean="0">
                          <a:latin typeface="Times New Roman" pitchFamily="18" charset="0"/>
                          <a:cs typeface="Times New Roman" pitchFamily="18" charset="0"/>
                        </a:rPr>
                        <a:t>93,0</a:t>
                      </a:r>
                      <a:endParaRPr lang="ru-RU" sz="1200" dirty="0">
                        <a:latin typeface="Times New Roman" pitchFamily="18" charset="0"/>
                        <a:cs typeface="Times New Roman" pitchFamily="18" charset="0"/>
                      </a:endParaRPr>
                    </a:p>
                  </a:txBody>
                  <a:tcPr marL="0" marR="0" marT="0" marB="0" anchor="ctr"/>
                </a:tc>
                <a:tc>
                  <a:txBody>
                    <a:bodyPr/>
                    <a:lstStyle/>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r>
                        <a:rPr lang="ru-RU" sz="1200" dirty="0" smtClean="0">
                          <a:latin typeface="Times New Roman" pitchFamily="18" charset="0"/>
                          <a:cs typeface="Times New Roman" pitchFamily="18" charset="0"/>
                        </a:rPr>
                        <a:t>+13,0</a:t>
                      </a:r>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98588"/>
          <a:ext cx="8229600" cy="5163328"/>
        </p:xfrm>
        <a:graphic>
          <a:graphicData uri="http://schemas.openxmlformats.org/drawingml/2006/table">
            <a:tbl>
              <a:tblPr firstRow="1" bandRow="1">
                <a:tableStyleId>{5C22544A-7EE6-4342-B048-85BDC9FD1C3A}</a:tableStyleId>
              </a:tblPr>
              <a:tblGrid>
                <a:gridCol w="400024"/>
                <a:gridCol w="2286016"/>
                <a:gridCol w="1143008"/>
                <a:gridCol w="1143008"/>
                <a:gridCol w="1143008"/>
                <a:gridCol w="1071570"/>
                <a:gridCol w="1042966"/>
              </a:tblGrid>
              <a:tr h="593958">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a:t>
                      </a:r>
                    </a:p>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01489">
                <a:tc rowSpan="5">
                  <a:txBody>
                    <a:bodyPr/>
                    <a:lstStyle/>
                    <a:p>
                      <a:pPr algn="ctr"/>
                      <a:endParaRPr lang="ru-RU" sz="1200" dirty="0">
                        <a:latin typeface="Times New Roman" pitchFamily="18" charset="0"/>
                        <a:cs typeface="Times New Roman" pitchFamily="18" charset="0"/>
                      </a:endParaRPr>
                    </a:p>
                  </a:txBody>
                  <a:tcPr/>
                </a:tc>
                <a:tc rowSpan="5">
                  <a:txBody>
                    <a:bodyPr/>
                    <a:lstStyle/>
                    <a:p>
                      <a:r>
                        <a:rPr kumimoji="0" lang="ru-RU" sz="1200" b="1" kern="1200" dirty="0" smtClean="0">
                          <a:solidFill>
                            <a:schemeClr val="dk1"/>
                          </a:solidFill>
                          <a:latin typeface="Times New Roman" pitchFamily="18" charset="0"/>
                          <a:ea typeface="+mn-ea"/>
                          <a:cs typeface="Times New Roman" pitchFamily="18" charset="0"/>
                        </a:rPr>
                        <a:t>Муниципальная программа «Физическая  культура и спорт»</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38112</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38041</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99,8</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8333</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6686</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80,2</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23922</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23266</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97,3</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1" dirty="0">
                          <a:latin typeface="Times New Roman" pitchFamily="18" charset="0"/>
                          <a:ea typeface="Times New Roman"/>
                          <a:cs typeface="Times New Roman" pitchFamily="18" charset="0"/>
                        </a:rPr>
                        <a:t>70367</a:t>
                      </a:r>
                    </a:p>
                  </a:txBody>
                  <a:tcPr marL="68580" marR="68580" marT="0" marB="0"/>
                </a:tc>
                <a:tc>
                  <a:txBody>
                    <a:bodyPr/>
                    <a:lstStyle/>
                    <a:p>
                      <a:pPr algn="r">
                        <a:lnSpc>
                          <a:spcPct val="115000"/>
                        </a:lnSpc>
                        <a:spcAft>
                          <a:spcPts val="0"/>
                        </a:spcAft>
                      </a:pPr>
                      <a:r>
                        <a:rPr lang="ru-RU" sz="1200" b="1" dirty="0">
                          <a:latin typeface="Times New Roman" pitchFamily="18" charset="0"/>
                          <a:ea typeface="Times New Roman"/>
                          <a:cs typeface="Times New Roman" pitchFamily="18" charset="0"/>
                        </a:rPr>
                        <a:t>67993</a:t>
                      </a:r>
                    </a:p>
                  </a:txBody>
                  <a:tcPr marL="68580" marR="68580" marT="0" marB="0"/>
                </a:tc>
                <a:tc>
                  <a:txBody>
                    <a:bodyPr/>
                    <a:lstStyle/>
                    <a:p>
                      <a:pPr algn="r">
                        <a:lnSpc>
                          <a:spcPct val="115000"/>
                        </a:lnSpc>
                        <a:spcAft>
                          <a:spcPts val="0"/>
                        </a:spcAft>
                      </a:pPr>
                      <a:r>
                        <a:rPr lang="ru-RU" sz="1200" b="1" dirty="0">
                          <a:latin typeface="Times New Roman" pitchFamily="18" charset="0"/>
                          <a:ea typeface="Times New Roman"/>
                          <a:cs typeface="Times New Roman" pitchFamily="18" charset="0"/>
                        </a:rPr>
                        <a:t>96,6</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rowSpan="5">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5">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«Развитие физической  культуры, спорта и туризма на территории Губахинского городского округа, предоставление дополнительного образования детей спортивной направленности»</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37019</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36969</a:t>
                      </a:r>
                    </a:p>
                  </a:txBody>
                  <a:tcPr marL="68580" marR="68580" marT="0" marB="0"/>
                </a:tc>
                <a:tc>
                  <a:txBody>
                    <a:bodyPr/>
                    <a:lstStyle/>
                    <a:p>
                      <a:pPr algn="r">
                        <a:lnSpc>
                          <a:spcPct val="115000"/>
                        </a:lnSpc>
                        <a:spcAft>
                          <a:spcPts val="0"/>
                        </a:spcAft>
                      </a:pPr>
                      <a:r>
                        <a:rPr lang="ru-RU" sz="1200" b="0">
                          <a:latin typeface="Times New Roman" pitchFamily="18" charset="0"/>
                          <a:ea typeface="Times New Roman"/>
                          <a:cs typeface="Times New Roman" pitchFamily="18" charset="0"/>
                        </a:rPr>
                        <a:t>99,9</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a:latin typeface="Times New Roman" pitchFamily="18" charset="0"/>
                          <a:ea typeface="Times New Roman"/>
                          <a:cs typeface="Times New Roman" pitchFamily="18" charset="0"/>
                        </a:rPr>
                        <a:t>6057</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4650</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76,8</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23922</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23266</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97,3</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66998</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64885</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96,8</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r h="301489">
                <a:tc rowSpan="5">
                  <a:txBody>
                    <a:bodyPr/>
                    <a:lstStyle/>
                    <a:p>
                      <a:pPr algn="ctr"/>
                      <a:r>
                        <a:rPr lang="ru-RU" sz="1200" b="0" dirty="0" smtClean="0">
                          <a:latin typeface="Times New Roman" pitchFamily="18" charset="0"/>
                          <a:cs typeface="Times New Roman" pitchFamily="18" charset="0"/>
                        </a:rPr>
                        <a:t>2</a:t>
                      </a:r>
                      <a:endParaRPr lang="ru-RU" sz="1200" b="0" dirty="0">
                        <a:latin typeface="Times New Roman" pitchFamily="18" charset="0"/>
                        <a:cs typeface="Times New Roman" pitchFamily="18" charset="0"/>
                      </a:endParaRPr>
                    </a:p>
                  </a:txBody>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kern="1200" dirty="0" smtClean="0">
                          <a:solidFill>
                            <a:schemeClr val="dk1"/>
                          </a:solidFill>
                          <a:latin typeface="Times New Roman" pitchFamily="18" charset="0"/>
                          <a:ea typeface="+mn-ea"/>
                          <a:cs typeface="Times New Roman" pitchFamily="18" charset="0"/>
                        </a:rPr>
                        <a:t>Подпрограмма «Приведение в нормативное состояние спортивных объектов»</a:t>
                      </a:r>
                    </a:p>
                  </a:txBody>
                  <a:tcPr/>
                </a:tc>
                <a:tc>
                  <a:txBody>
                    <a:bodyPr/>
                    <a:lstStyle/>
                    <a:p>
                      <a:r>
                        <a:rPr lang="ru-RU" sz="1200" b="0" dirty="0" smtClean="0">
                          <a:latin typeface="Times New Roman" pitchFamily="18" charset="0"/>
                          <a:cs typeface="Times New Roman" pitchFamily="18" charset="0"/>
                        </a:rPr>
                        <a:t>Местный</a:t>
                      </a:r>
                      <a:endParaRPr lang="ru-RU" sz="1200" b="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1017</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1017</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100</a:t>
                      </a:r>
                    </a:p>
                  </a:txBody>
                  <a:tcPr marL="68580" marR="68580" marT="0" marB="0"/>
                </a:tc>
                <a:tc>
                  <a:txBody>
                    <a:bodyPr/>
                    <a:lstStyle/>
                    <a:p>
                      <a:pPr algn="just">
                        <a:lnSpc>
                          <a:spcPct val="115000"/>
                        </a:lnSpc>
                        <a:spcAft>
                          <a:spcPts val="0"/>
                        </a:spcAft>
                      </a:pPr>
                      <a:r>
                        <a:rPr lang="ru-RU" sz="1200" b="0" dirty="0">
                          <a:latin typeface="Times New Roman" pitchFamily="18" charset="0"/>
                          <a:ea typeface="Times New Roman"/>
                          <a:cs typeface="Times New Roman" pitchFamily="18" charset="0"/>
                        </a:rPr>
                        <a:t> </a:t>
                      </a:r>
                    </a:p>
                  </a:txBody>
                  <a:tcPr marL="68580" marR="68580" marT="0" marB="0"/>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0" dirty="0" smtClean="0">
                          <a:latin typeface="Times New Roman" pitchFamily="18" charset="0"/>
                          <a:cs typeface="Times New Roman" pitchFamily="18" charset="0"/>
                        </a:rPr>
                        <a:t>Краевой</a:t>
                      </a:r>
                      <a:endParaRPr lang="ru-RU" sz="1200" b="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2276</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2036</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89,5</a:t>
                      </a:r>
                    </a:p>
                  </a:txBody>
                  <a:tcPr marL="68580" marR="68580" marT="0" marB="0"/>
                </a:tc>
                <a:tc>
                  <a:txBody>
                    <a:bodyPr/>
                    <a:lstStyle/>
                    <a:p>
                      <a:pPr algn="just">
                        <a:lnSpc>
                          <a:spcPct val="1150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0" dirty="0" smtClean="0">
                          <a:latin typeface="Times New Roman" pitchFamily="18" charset="0"/>
                          <a:cs typeface="Times New Roman" pitchFamily="18" charset="0"/>
                        </a:rPr>
                        <a:t>Федеральный</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pPr algn="r"/>
                      <a:r>
                        <a:rPr lang="ru-RU"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a:tc>
                <a:tc>
                  <a:txBody>
                    <a:bodyPr/>
                    <a:lstStyle/>
                    <a:p>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0" dirty="0" err="1" smtClean="0">
                          <a:latin typeface="Times New Roman" pitchFamily="18" charset="0"/>
                          <a:cs typeface="Times New Roman" pitchFamily="18" charset="0"/>
                        </a:rPr>
                        <a:t>Внебюджетн</a:t>
                      </a:r>
                      <a:r>
                        <a:rPr lang="ru-RU" sz="1200" b="0" dirty="0" smtClean="0">
                          <a:latin typeface="Times New Roman" pitchFamily="18" charset="0"/>
                          <a:cs typeface="Times New Roman" pitchFamily="18" charset="0"/>
                        </a:rPr>
                        <a:t>.</a:t>
                      </a:r>
                      <a:endParaRPr lang="ru-RU" sz="1200" b="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smtClean="0">
                          <a:latin typeface="Times New Roman" pitchFamily="18" charset="0"/>
                          <a:ea typeface="Times New Roman"/>
                          <a:cs typeface="Times New Roman" pitchFamily="18" charset="0"/>
                        </a:rPr>
                        <a:t>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ct val="115000"/>
                        </a:lnSpc>
                        <a:spcAft>
                          <a:spcPts val="0"/>
                        </a:spcAft>
                      </a:pPr>
                      <a:r>
                        <a:rPr lang="ru-RU" sz="1200" b="0" dirty="0" smtClean="0">
                          <a:latin typeface="Times New Roman" pitchFamily="18" charset="0"/>
                          <a:ea typeface="Times New Roman"/>
                          <a:cs typeface="Times New Roman" pitchFamily="18" charset="0"/>
                        </a:rPr>
                        <a:t>0</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r">
                        <a:lnSpc>
                          <a:spcPct val="115000"/>
                        </a:lnSpc>
                        <a:spcAft>
                          <a:spcPts val="0"/>
                        </a:spcAft>
                      </a:pPr>
                      <a:r>
                        <a:rPr lang="ru-RU" sz="1200" b="0" dirty="0" smtClean="0">
                          <a:latin typeface="Times New Roman" pitchFamily="18" charset="0"/>
                          <a:ea typeface="Times New Roman"/>
                          <a:cs typeface="Times New Roman" pitchFamily="18" charset="0"/>
                        </a:rPr>
                        <a:t>0</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200" b="0" dirty="0">
                        <a:latin typeface="Times New Roman" pitchFamily="18" charset="0"/>
                        <a:cs typeface="Times New Roman" pitchFamily="18" charset="0"/>
                      </a:endParaRPr>
                    </a:p>
                  </a:txBody>
                  <a:tcPr/>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0" dirty="0" smtClean="0">
                          <a:latin typeface="Times New Roman" pitchFamily="18" charset="0"/>
                          <a:cs typeface="Times New Roman" pitchFamily="18" charset="0"/>
                        </a:rPr>
                        <a:t>Итого</a:t>
                      </a:r>
                      <a:endParaRPr lang="ru-RU" sz="1200" b="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3293</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3053</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92,1</a:t>
                      </a:r>
                    </a:p>
                  </a:txBody>
                  <a:tcPr marL="68580" marR="68580" marT="0" marB="0"/>
                </a:tc>
                <a:tc>
                  <a:txBody>
                    <a:bodyPr/>
                    <a:lstStyle/>
                    <a:p>
                      <a:endParaRPr lang="ru-RU" sz="1200" b="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98588"/>
          <a:ext cx="8229600" cy="3337158"/>
        </p:xfrm>
        <a:graphic>
          <a:graphicData uri="http://schemas.openxmlformats.org/drawingml/2006/table">
            <a:tbl>
              <a:tblPr firstRow="1" bandRow="1">
                <a:tableStyleId>{5C22544A-7EE6-4342-B048-85BDC9FD1C3A}</a:tableStyleId>
              </a:tblPr>
              <a:tblGrid>
                <a:gridCol w="400024"/>
                <a:gridCol w="2286016"/>
                <a:gridCol w="1143008"/>
                <a:gridCol w="1143008"/>
                <a:gridCol w="1143008"/>
                <a:gridCol w="1000132"/>
                <a:gridCol w="1114404"/>
              </a:tblGrid>
              <a:tr h="593958">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01489">
                <a:tc rowSpan="2">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rowSpan="2">
                  <a:txBody>
                    <a:bodyPr/>
                    <a:lstStyle/>
                    <a:p>
                      <a:r>
                        <a:rPr kumimoji="0" lang="ru-RU" sz="1200" b="0" kern="1200" dirty="0" smtClean="0">
                          <a:solidFill>
                            <a:schemeClr val="dk1"/>
                          </a:solidFill>
                          <a:latin typeface="Times New Roman" pitchFamily="18" charset="0"/>
                          <a:ea typeface="+mn-ea"/>
                          <a:cs typeface="Times New Roman" pitchFamily="18" charset="0"/>
                        </a:rPr>
                        <a:t>Подпрограмма «Сохранение кадрового состава учреждений физической  культуры  и спорта, повышение профессионального уровня специалистов, работающих в учреждениях физической  культуры  и  спорта»</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21</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0</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0</a:t>
                      </a:r>
                    </a:p>
                  </a:txBody>
                  <a:tcPr marL="68580" marR="68580" marT="0" marB="0"/>
                </a:tc>
                <a:tc>
                  <a:txBody>
                    <a:bodyPr/>
                    <a:lstStyle/>
                    <a:p>
                      <a:pPr algn="just">
                        <a:lnSpc>
                          <a:spcPct val="115000"/>
                        </a:lnSpc>
                        <a:spcAft>
                          <a:spcPts val="0"/>
                        </a:spcAft>
                      </a:pPr>
                      <a:endParaRPr lang="ru-RU" sz="1200">
                        <a:latin typeface="Times New Roman" pitchFamily="18" charset="0"/>
                        <a:ea typeface="Times New Roman"/>
                        <a:cs typeface="Times New Roman" pitchFamily="18" charset="0"/>
                      </a:endParaRPr>
                    </a:p>
                  </a:txBody>
                  <a:tcPr marL="68580" marR="68580" marT="0" marB="0"/>
                </a:tc>
              </a:tr>
              <a:tr h="444463">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21</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0</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0</a:t>
                      </a:r>
                    </a:p>
                  </a:txBody>
                  <a:tcPr marL="68580" marR="68580" marT="0" marB="0"/>
                </a:tc>
                <a:tc>
                  <a:txBody>
                    <a:bodyPr/>
                    <a:lstStyle/>
                    <a:p>
                      <a:endParaRPr lang="ru-RU" sz="1200" dirty="0">
                        <a:latin typeface="Times New Roman" pitchFamily="18" charset="0"/>
                        <a:cs typeface="Times New Roman" pitchFamily="18" charset="0"/>
                      </a:endParaRPr>
                    </a:p>
                  </a:txBody>
                  <a:tcPr/>
                </a:tc>
              </a:tr>
              <a:tr h="301489">
                <a:tc rowSpan="2">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rowSpan="2">
                  <a:txBody>
                    <a:bodyPr/>
                    <a:lstStyle/>
                    <a:p>
                      <a:r>
                        <a:rPr kumimoji="0" lang="ru-RU" sz="1200" kern="1200" dirty="0" smtClean="0">
                          <a:solidFill>
                            <a:schemeClr val="dk1"/>
                          </a:solidFill>
                          <a:latin typeface="Times New Roman" pitchFamily="18" charset="0"/>
                          <a:ea typeface="+mn-ea"/>
                          <a:cs typeface="Times New Roman" pitchFamily="18" charset="0"/>
                        </a:rPr>
                        <a:t> </a:t>
                      </a:r>
                      <a:r>
                        <a:rPr kumimoji="0" lang="ru-RU" sz="1200" b="0" kern="1200" dirty="0" smtClean="0">
                          <a:solidFill>
                            <a:schemeClr val="dk1"/>
                          </a:solidFill>
                          <a:latin typeface="Times New Roman" pitchFamily="18" charset="0"/>
                          <a:ea typeface="+mn-ea"/>
                          <a:cs typeface="Times New Roman" pitchFamily="18" charset="0"/>
                        </a:rPr>
                        <a:t>Подпрограмма «Профилактика  наркомании,  алкоголизма и токсикомании на территории Губахинского городского округа»</a:t>
                      </a:r>
                    </a:p>
                    <a:p>
                      <a:r>
                        <a:rPr kumimoji="0" lang="ru-RU" sz="1200" kern="1200" dirty="0" smtClean="0">
                          <a:solidFill>
                            <a:schemeClr val="dk1"/>
                          </a:solidFill>
                          <a:latin typeface="Times New Roman" pitchFamily="18" charset="0"/>
                          <a:ea typeface="+mn-ea"/>
                          <a:cs typeface="Times New Roman" pitchFamily="18" charset="0"/>
                        </a:rPr>
                        <a:t> </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55</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55</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100</a:t>
                      </a:r>
                    </a:p>
                  </a:txBody>
                  <a:tcPr marL="68580" marR="68580" marT="0" marB="0"/>
                </a:tc>
                <a:tc>
                  <a:txBody>
                    <a:bodyPr/>
                    <a:lstStyle/>
                    <a:p>
                      <a:pPr algn="r">
                        <a:lnSpc>
                          <a:spcPct val="115000"/>
                        </a:lnSpc>
                        <a:spcAft>
                          <a:spcPts val="0"/>
                        </a:spcAft>
                      </a:pPr>
                      <a:endParaRPr lang="ru-RU" sz="1200" b="0" dirty="0">
                        <a:latin typeface="Times New Roman" pitchFamily="18" charset="0"/>
                        <a:ea typeface="Times New Roman"/>
                        <a:cs typeface="Times New Roman" pitchFamily="18" charset="0"/>
                      </a:endParaRPr>
                    </a:p>
                  </a:txBody>
                  <a:tcPr marL="68580" marR="68580" marT="0" marB="0"/>
                </a:tc>
              </a:tr>
              <a:tr h="301489">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a:latin typeface="Times New Roman" pitchFamily="18" charset="0"/>
                          <a:ea typeface="Times New Roman"/>
                          <a:cs typeface="Times New Roman" pitchFamily="18" charset="0"/>
                        </a:rPr>
                        <a:t>55</a:t>
                      </a:r>
                    </a:p>
                  </a:txBody>
                  <a:tcPr marL="68580" marR="68580" marT="0" marB="0"/>
                </a:tc>
                <a:tc>
                  <a:txBody>
                    <a:bodyPr/>
                    <a:lstStyle/>
                    <a:p>
                      <a:pPr algn="r">
                        <a:lnSpc>
                          <a:spcPct val="115000"/>
                        </a:lnSpc>
                        <a:spcAft>
                          <a:spcPts val="0"/>
                        </a:spcAft>
                      </a:pPr>
                      <a:r>
                        <a:rPr lang="ru-RU" sz="1200" b="0">
                          <a:latin typeface="Times New Roman" pitchFamily="18" charset="0"/>
                          <a:ea typeface="Times New Roman"/>
                          <a:cs typeface="Times New Roman" pitchFamily="18" charset="0"/>
                        </a:rPr>
                        <a:t>55</a:t>
                      </a:r>
                    </a:p>
                  </a:txBody>
                  <a:tcPr marL="68580" marR="68580" marT="0" marB="0"/>
                </a:tc>
                <a:tc>
                  <a:txBody>
                    <a:bodyPr/>
                    <a:lstStyle/>
                    <a:p>
                      <a:pPr algn="r">
                        <a:lnSpc>
                          <a:spcPct val="115000"/>
                        </a:lnSpc>
                        <a:spcAft>
                          <a:spcPts val="0"/>
                        </a:spcAft>
                      </a:pPr>
                      <a:r>
                        <a:rPr lang="ru-RU" sz="1200" b="0" dirty="0">
                          <a:latin typeface="Times New Roman" pitchFamily="18" charset="0"/>
                          <a:ea typeface="Times New Roman"/>
                          <a:cs typeface="Times New Roman" pitchFamily="18" charset="0"/>
                        </a:rPr>
                        <a:t>100</a:t>
                      </a:r>
                    </a:p>
                  </a:txBody>
                  <a:tcPr marL="68580" marR="68580" marT="0" marB="0"/>
                </a:tc>
                <a:tc>
                  <a:txBody>
                    <a:bodyPr/>
                    <a:lstStyle/>
                    <a:p>
                      <a:pPr algn="r"/>
                      <a:endParaRPr lang="ru-RU" sz="1200" b="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2700" b="1" dirty="0"/>
          </a:p>
        </p:txBody>
      </p:sp>
      <p:pic>
        <p:nvPicPr>
          <p:cNvPr id="5" name="Picture 2" descr="C:\Users\Пользователь\Desktop\DSCN7108.jpg"/>
          <p:cNvPicPr>
            <a:picLocks noGrp="1" noChangeAspect="1" noChangeArrowheads="1"/>
          </p:cNvPicPr>
          <p:nvPr>
            <p:ph sz="half" idx="1"/>
          </p:nvPr>
        </p:nvPicPr>
        <p:blipFill>
          <a:blip r:embed="rId3" cstate="print"/>
          <a:srcRect/>
          <a:stretch>
            <a:fillRect/>
          </a:stretch>
        </p:blipFill>
        <p:spPr bwMode="auto">
          <a:xfrm>
            <a:off x="3989784" y="2204864"/>
            <a:ext cx="4992555" cy="3744416"/>
          </a:xfrm>
          <a:prstGeom prst="rect">
            <a:avLst/>
          </a:prstGeom>
          <a:ln>
            <a:noFill/>
          </a:ln>
          <a:effectLst>
            <a:softEdge rad="112500"/>
          </a:effectLst>
        </p:spPr>
      </p:pic>
      <p:sp>
        <p:nvSpPr>
          <p:cNvPr id="7" name="TextBox 6"/>
          <p:cNvSpPr txBox="1"/>
          <p:nvPr/>
        </p:nvSpPr>
        <p:spPr>
          <a:xfrm>
            <a:off x="323528" y="2420888"/>
            <a:ext cx="3600401" cy="1200329"/>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I</a:t>
            </a:r>
            <a:r>
              <a:rPr lang="ru-RU" sz="2400" b="1" dirty="0" smtClean="0">
                <a:solidFill>
                  <a:srgbClr val="FF0000"/>
                </a:solidFill>
                <a:latin typeface="Times New Roman" pitchFamily="18" charset="0"/>
                <a:cs typeface="Times New Roman" pitchFamily="18" charset="0"/>
              </a:rPr>
              <a:t> открытый лыжный спринт </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на городской площади</a:t>
            </a:r>
            <a:endParaRPr lang="ru-RU" sz="2400" b="1" dirty="0">
              <a:solidFill>
                <a:srgbClr val="FF0000"/>
              </a:solidFill>
              <a:latin typeface="Times New Roman" pitchFamily="18" charset="0"/>
              <a:cs typeface="Times New Roman" pitchFamily="18" charset="0"/>
            </a:endParaRPr>
          </a:p>
        </p:txBody>
      </p:sp>
      <p:sp>
        <p:nvSpPr>
          <p:cNvPr id="10" name="Содержимое 9"/>
          <p:cNvSpPr>
            <a:spLocks noGrp="1"/>
          </p:cNvSpPr>
          <p:nvPr>
            <p:ph sz="half" idx="2"/>
          </p:nvPr>
        </p:nvSpPr>
        <p:spPr>
          <a:xfrm>
            <a:off x="4716016" y="1916832"/>
            <a:ext cx="4038600" cy="4434840"/>
          </a:xfrm>
        </p:spPr>
        <p:txBody>
          <a:bodyPr/>
          <a:lstStyle/>
          <a:p>
            <a:pPr>
              <a:buNone/>
            </a:pPr>
            <a:r>
              <a:rPr lang="ru-RU" dirty="0" smtClean="0"/>
              <a:t> </a:t>
            </a:r>
            <a:endParaRPr lang="ru-RU" dirty="0"/>
          </a:p>
        </p:txBody>
      </p:sp>
      <p:pic>
        <p:nvPicPr>
          <p:cNvPr id="2051" name="Picture 3" descr="F:\Архив Светлана 2014\2014\Спорт\Спринт\DSCN7097.jpg"/>
          <p:cNvPicPr>
            <a:picLocks noChangeAspect="1" noChangeArrowheads="1"/>
          </p:cNvPicPr>
          <p:nvPr/>
        </p:nvPicPr>
        <p:blipFill>
          <a:blip r:embed="rId4" cstate="print"/>
          <a:srcRect/>
          <a:stretch>
            <a:fillRect/>
          </a:stretch>
        </p:blipFill>
        <p:spPr bwMode="auto">
          <a:xfrm>
            <a:off x="179512" y="3861048"/>
            <a:ext cx="3684918" cy="2763688"/>
          </a:xfrm>
          <a:prstGeom prst="rect">
            <a:avLst/>
          </a:prstGeom>
          <a:ln>
            <a:noFill/>
          </a:ln>
          <a:effectLst>
            <a:softEdge rad="112500"/>
          </a:effectLst>
        </p:spPr>
      </p:pic>
      <p:sp>
        <p:nvSpPr>
          <p:cNvPr id="8" name="TextBox 7"/>
          <p:cNvSpPr txBox="1"/>
          <p:nvPr/>
        </p:nvSpPr>
        <p:spPr>
          <a:xfrm>
            <a:off x="4067944" y="6021288"/>
            <a:ext cx="4824536" cy="830997"/>
          </a:xfrm>
          <a:prstGeom prst="rect">
            <a:avLst/>
          </a:prstGeom>
          <a:noFill/>
        </p:spPr>
        <p:txBody>
          <a:bodyPr wrap="square" rtlCol="0">
            <a:spAutoFit/>
          </a:bodyPr>
          <a:lstStyle/>
          <a:p>
            <a:pPr algn="ctr"/>
            <a:r>
              <a:rPr lang="ru-RU" sz="1600" b="1" i="1" dirty="0" smtClean="0">
                <a:solidFill>
                  <a:srgbClr val="FF0000"/>
                </a:solidFill>
              </a:rPr>
              <a:t>Лыжники боролись в 5 возрастных категориях. География участников: от </a:t>
            </a:r>
            <a:r>
              <a:rPr lang="ru-RU" sz="1600" b="1" i="1" dirty="0" err="1" smtClean="0">
                <a:solidFill>
                  <a:srgbClr val="FF0000"/>
                </a:solidFill>
              </a:rPr>
              <a:t>Кизела</a:t>
            </a:r>
            <a:r>
              <a:rPr lang="ru-RU" sz="1600" b="1" i="1" dirty="0" smtClean="0">
                <a:solidFill>
                  <a:srgbClr val="FF0000"/>
                </a:solidFill>
              </a:rPr>
              <a:t> до </a:t>
            </a:r>
            <a:r>
              <a:rPr lang="ru-RU" sz="1600" b="1" i="1" dirty="0" err="1" smtClean="0">
                <a:solidFill>
                  <a:srgbClr val="FF0000"/>
                </a:solidFill>
              </a:rPr>
              <a:t>Чусового</a:t>
            </a:r>
            <a:endParaRPr lang="ru-RU" sz="16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088"/>
            <a:ext cx="8382000" cy="591312"/>
          </a:xfrm>
        </p:spPr>
        <p:txBody>
          <a:bodyPr>
            <a:noAutofit/>
          </a:bodyPr>
          <a:lstStyle/>
          <a:p>
            <a:pPr algn="ctr"/>
            <a:r>
              <a:rPr lang="ru-RU" sz="2400" b="1" dirty="0" smtClean="0">
                <a:solidFill>
                  <a:schemeClr val="accent1">
                    <a:lumMod val="75000"/>
                  </a:schemeClr>
                </a:solidFill>
                <a:latin typeface="Times New Roman" pitchFamily="18" charset="0"/>
                <a:cs typeface="Times New Roman" pitchFamily="18" charset="0"/>
              </a:rPr>
              <a:t> </a:t>
            </a:r>
            <a:endParaRPr lang="ru-RU" sz="2400" b="1" dirty="0">
              <a:solidFill>
                <a:schemeClr val="accent1">
                  <a:lumMod val="75000"/>
                </a:schemeClr>
              </a:solidFill>
              <a:latin typeface="Times New Roman" pitchFamily="18" charset="0"/>
              <a:cs typeface="Times New Roman" pitchFamily="18" charset="0"/>
            </a:endParaRPr>
          </a:p>
        </p:txBody>
      </p:sp>
      <p:pic>
        <p:nvPicPr>
          <p:cNvPr id="1026" name="Picture 2" descr="F:\Архив Светлана 2014\2014\Спорт\9 мая\DSCN7830.jpg"/>
          <p:cNvPicPr>
            <a:picLocks noGrp="1" noChangeAspect="1" noChangeArrowheads="1"/>
          </p:cNvPicPr>
          <p:nvPr>
            <p:ph idx="1"/>
          </p:nvPr>
        </p:nvPicPr>
        <p:blipFill>
          <a:blip r:embed="rId3" cstate="print"/>
          <a:srcRect/>
          <a:stretch>
            <a:fillRect/>
          </a:stretch>
        </p:blipFill>
        <p:spPr bwMode="auto">
          <a:xfrm>
            <a:off x="4541836" y="3214685"/>
            <a:ext cx="4602164" cy="3451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F:\Архив Светлана 2014\2014\Спорт\9 мая\DSCN7815.jpg"/>
          <p:cNvPicPr>
            <a:picLocks noChangeAspect="1" noChangeArrowheads="1"/>
          </p:cNvPicPr>
          <p:nvPr/>
        </p:nvPicPr>
        <p:blipFill>
          <a:blip r:embed="rId4" cstate="print"/>
          <a:srcRect/>
          <a:stretch>
            <a:fillRect/>
          </a:stretch>
        </p:blipFill>
        <p:spPr bwMode="auto">
          <a:xfrm>
            <a:off x="215581" y="1214422"/>
            <a:ext cx="4191716" cy="3143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644008" y="1268760"/>
            <a:ext cx="4248472" cy="1569660"/>
          </a:xfrm>
          <a:prstGeom prst="rect">
            <a:avLst/>
          </a:prstGeom>
          <a:noFill/>
        </p:spPr>
        <p:txBody>
          <a:bodyPr wrap="square" rtlCol="0">
            <a:spAutoFit/>
          </a:bodyPr>
          <a:lstStyle/>
          <a:p>
            <a:pPr algn="ctr"/>
            <a:r>
              <a:rPr lang="ru-RU" sz="2400" b="1" dirty="0" smtClean="0">
                <a:solidFill>
                  <a:srgbClr val="FF0000"/>
                </a:solidFill>
                <a:latin typeface="Times New Roman" pitchFamily="18" charset="0"/>
                <a:cs typeface="Times New Roman" pitchFamily="18" charset="0"/>
              </a:rPr>
              <a:t>«67 легкоатлетическая эстафета </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на призы газеты </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«Уральский шахтер»</a:t>
            </a:r>
            <a:endParaRPr lang="ru-RU" sz="2400" b="1" dirty="0">
              <a:solidFill>
                <a:srgbClr val="FF0000"/>
              </a:solidFill>
              <a:latin typeface="Times New Roman" pitchFamily="18" charset="0"/>
              <a:cs typeface="Times New Roman" pitchFamily="18" charset="0"/>
            </a:endParaRPr>
          </a:p>
        </p:txBody>
      </p:sp>
      <p:sp>
        <p:nvSpPr>
          <p:cNvPr id="6" name="TextBox 5"/>
          <p:cNvSpPr txBox="1"/>
          <p:nvPr/>
        </p:nvSpPr>
        <p:spPr>
          <a:xfrm>
            <a:off x="0" y="4797152"/>
            <a:ext cx="4248472" cy="1631216"/>
          </a:xfrm>
          <a:prstGeom prst="rect">
            <a:avLst/>
          </a:prstGeom>
          <a:noFill/>
        </p:spPr>
        <p:txBody>
          <a:bodyPr wrap="square" rtlCol="0">
            <a:spAutoFit/>
          </a:bodyPr>
          <a:lstStyle/>
          <a:p>
            <a:pPr algn="ctr"/>
            <a:r>
              <a:rPr lang="ru-RU" b="1" i="1" dirty="0" smtClean="0">
                <a:solidFill>
                  <a:srgbClr val="FF0000"/>
                </a:solidFill>
                <a:latin typeface="Times New Roman" pitchFamily="18" charset="0"/>
                <a:cs typeface="Times New Roman" pitchFamily="18" charset="0"/>
              </a:rPr>
              <a:t>26 команд,</a:t>
            </a:r>
          </a:p>
          <a:p>
            <a:pPr algn="ctr"/>
            <a:r>
              <a:rPr lang="ru-RU" b="1" i="1" dirty="0" smtClean="0">
                <a:solidFill>
                  <a:srgbClr val="FF0000"/>
                </a:solidFill>
                <a:latin typeface="Times New Roman" pitchFamily="18" charset="0"/>
                <a:cs typeface="Times New Roman" pitchFamily="18" charset="0"/>
              </a:rPr>
              <a:t>300 участников.</a:t>
            </a:r>
          </a:p>
          <a:p>
            <a:pPr algn="ctr"/>
            <a:r>
              <a:rPr lang="ru-RU" b="1" i="1" dirty="0" smtClean="0">
                <a:solidFill>
                  <a:srgbClr val="FF0000"/>
                </a:solidFill>
                <a:latin typeface="Times New Roman" pitchFamily="18" charset="0"/>
                <a:cs typeface="Times New Roman" pitchFamily="18" charset="0"/>
              </a:rPr>
              <a:t>Впервые участвовали в забегах воспитанники детских садов и начальных классов </a:t>
            </a:r>
            <a:endParaRPr lang="ru-RU"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Содержимое 2"/>
          <p:cNvSpPr>
            <a:spLocks noGrp="1"/>
          </p:cNvSpPr>
          <p:nvPr>
            <p:ph sz="half" idx="1"/>
          </p:nvPr>
        </p:nvSpPr>
        <p:spPr>
          <a:xfrm>
            <a:off x="457200" y="1920085"/>
            <a:ext cx="8075240" cy="4434840"/>
          </a:xfrm>
        </p:spPr>
        <p:txBody>
          <a:bodyPr/>
          <a:lstStyle/>
          <a:p>
            <a:pPr>
              <a:buNone/>
            </a:pPr>
            <a:r>
              <a:rPr lang="ru-RU" dirty="0" smtClean="0"/>
              <a:t> </a:t>
            </a:r>
            <a:endParaRPr lang="ru-RU" dirty="0"/>
          </a:p>
        </p:txBody>
      </p:sp>
      <p:sp>
        <p:nvSpPr>
          <p:cNvPr id="4" name="Содержимое 3"/>
          <p:cNvSpPr>
            <a:spLocks noGrp="1"/>
          </p:cNvSpPr>
          <p:nvPr>
            <p:ph sz="half" idx="2"/>
          </p:nvPr>
        </p:nvSpPr>
        <p:spPr/>
        <p:txBody>
          <a:bodyPr/>
          <a:lstStyle/>
          <a:p>
            <a:pPr>
              <a:buNone/>
            </a:pPr>
            <a:r>
              <a:rPr lang="ru-RU" dirty="0" smtClean="0"/>
              <a:t> </a:t>
            </a:r>
            <a:endParaRPr lang="ru-RU" dirty="0"/>
          </a:p>
        </p:txBody>
      </p:sp>
      <p:sp>
        <p:nvSpPr>
          <p:cNvPr id="5" name="TextBox 4"/>
          <p:cNvSpPr txBox="1"/>
          <p:nvPr/>
        </p:nvSpPr>
        <p:spPr>
          <a:xfrm>
            <a:off x="2627784" y="1412776"/>
            <a:ext cx="2316660" cy="461665"/>
          </a:xfrm>
          <a:prstGeom prst="rect">
            <a:avLst/>
          </a:prstGeom>
          <a:noFill/>
        </p:spPr>
        <p:txBody>
          <a:bodyPr wrap="none" rtlCol="0">
            <a:spAutoFit/>
          </a:bodyPr>
          <a:lstStyle/>
          <a:p>
            <a:r>
              <a:rPr lang="ru-RU" sz="2400" b="1" dirty="0" smtClean="0">
                <a:solidFill>
                  <a:srgbClr val="FF0000"/>
                </a:solidFill>
                <a:latin typeface="Times New Roman" pitchFamily="18" charset="0"/>
                <a:cs typeface="Times New Roman" pitchFamily="18" charset="0"/>
              </a:rPr>
              <a:t>«Кросс Нации»</a:t>
            </a:r>
            <a:endParaRPr lang="ru-RU" sz="2400" b="1" dirty="0">
              <a:solidFill>
                <a:srgbClr val="FF0000"/>
              </a:solidFill>
              <a:latin typeface="Times New Roman" pitchFamily="18" charset="0"/>
              <a:cs typeface="Times New Roman" pitchFamily="18" charset="0"/>
            </a:endParaRPr>
          </a:p>
        </p:txBody>
      </p:sp>
      <p:pic>
        <p:nvPicPr>
          <p:cNvPr id="6" name="Picture 3" descr="C:\Users\Пользователь\Desktop\DSCN9483.jpg"/>
          <p:cNvPicPr>
            <a:picLocks noChangeAspect="1" noChangeArrowheads="1"/>
          </p:cNvPicPr>
          <p:nvPr/>
        </p:nvPicPr>
        <p:blipFill>
          <a:blip r:embed="rId3" cstate="print"/>
          <a:srcRect/>
          <a:stretch>
            <a:fillRect/>
          </a:stretch>
        </p:blipFill>
        <p:spPr bwMode="auto">
          <a:xfrm>
            <a:off x="179511" y="2420888"/>
            <a:ext cx="5670781" cy="4253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F:\Архив Светлана 2014\2014\Спорт\Кросс наций\DSCN9522.jpg"/>
          <p:cNvPicPr>
            <a:picLocks noChangeAspect="1" noChangeArrowheads="1"/>
          </p:cNvPicPr>
          <p:nvPr/>
        </p:nvPicPr>
        <p:blipFill>
          <a:blip r:embed="rId4" cstate="print"/>
          <a:srcRect/>
          <a:stretch>
            <a:fillRect/>
          </a:stretch>
        </p:blipFill>
        <p:spPr bwMode="auto">
          <a:xfrm>
            <a:off x="6300192" y="764704"/>
            <a:ext cx="2646294"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5940152" y="5085184"/>
            <a:ext cx="4238535" cy="1323439"/>
          </a:xfrm>
          <a:prstGeom prst="rect">
            <a:avLst/>
          </a:prstGeom>
          <a:noFill/>
        </p:spPr>
        <p:txBody>
          <a:bodyPr wrap="square" rtlCol="0">
            <a:spAutoFit/>
          </a:bodyPr>
          <a:lstStyle/>
          <a:p>
            <a:r>
              <a:rPr lang="ru-RU" i="1" dirty="0" smtClean="0">
                <a:solidFill>
                  <a:srgbClr val="FF0000"/>
                </a:solidFill>
              </a:rPr>
              <a:t>Всероссийский день бега. </a:t>
            </a:r>
          </a:p>
          <a:p>
            <a:r>
              <a:rPr lang="ru-RU" i="1" dirty="0" smtClean="0">
                <a:solidFill>
                  <a:srgbClr val="FF0000"/>
                </a:solidFill>
              </a:rPr>
              <a:t>Массовые забеги –  </a:t>
            </a:r>
          </a:p>
          <a:p>
            <a:r>
              <a:rPr lang="ru-RU" i="1" dirty="0" smtClean="0">
                <a:solidFill>
                  <a:srgbClr val="FF0000"/>
                </a:solidFill>
              </a:rPr>
              <a:t>518 человек, </a:t>
            </a:r>
            <a:br>
              <a:rPr lang="ru-RU" i="1" dirty="0" smtClean="0">
                <a:solidFill>
                  <a:srgbClr val="FF0000"/>
                </a:solidFill>
              </a:rPr>
            </a:br>
            <a:r>
              <a:rPr lang="ru-RU" i="1" dirty="0" smtClean="0">
                <a:solidFill>
                  <a:srgbClr val="FF0000"/>
                </a:solidFill>
              </a:rPr>
              <a:t>спортивные – 63.</a:t>
            </a:r>
            <a:endParaRPr lang="ru-RU" b="1" i="1" dirty="0">
              <a:solidFill>
                <a:srgbClr val="FF0000"/>
              </a:solidFill>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Содержимое 2"/>
          <p:cNvSpPr>
            <a:spLocks noGrp="1"/>
          </p:cNvSpPr>
          <p:nvPr>
            <p:ph idx="1"/>
          </p:nvPr>
        </p:nvSpPr>
        <p:spPr/>
        <p:txBody>
          <a:bodyPr/>
          <a:lstStyle/>
          <a:p>
            <a:pPr>
              <a:buNone/>
            </a:pPr>
            <a:r>
              <a:rPr lang="ru-RU" dirty="0" smtClean="0"/>
              <a:t> </a:t>
            </a:r>
            <a:endParaRPr lang="ru-RU" dirty="0"/>
          </a:p>
        </p:txBody>
      </p:sp>
      <p:pic>
        <p:nvPicPr>
          <p:cNvPr id="3074" name="Picture 2" descr="F:\Архив Светлана 2014\2014\Спорт\Шансон\DSCN9171.jpg"/>
          <p:cNvPicPr>
            <a:picLocks noChangeAspect="1" noChangeArrowheads="1"/>
          </p:cNvPicPr>
          <p:nvPr/>
        </p:nvPicPr>
        <p:blipFill>
          <a:blip r:embed="rId3" cstate="print"/>
          <a:srcRect/>
          <a:stretch>
            <a:fillRect/>
          </a:stretch>
        </p:blipFill>
        <p:spPr bwMode="auto">
          <a:xfrm>
            <a:off x="4139952" y="3068960"/>
            <a:ext cx="4800533" cy="3600400"/>
          </a:xfrm>
          <a:prstGeom prst="rect">
            <a:avLst/>
          </a:prstGeom>
          <a:ln>
            <a:noFill/>
          </a:ln>
          <a:effectLst>
            <a:softEdge rad="112500"/>
          </a:effectLst>
        </p:spPr>
      </p:pic>
      <p:pic>
        <p:nvPicPr>
          <p:cNvPr id="3075" name="Picture 3" descr="F:\Архив Светлана 2014\2014\Спорт\Шансон\DSCN9144.jpg"/>
          <p:cNvPicPr>
            <a:picLocks noChangeAspect="1" noChangeArrowheads="1"/>
          </p:cNvPicPr>
          <p:nvPr/>
        </p:nvPicPr>
        <p:blipFill>
          <a:blip r:embed="rId4" cstate="print"/>
          <a:srcRect/>
          <a:stretch>
            <a:fillRect/>
          </a:stretch>
        </p:blipFill>
        <p:spPr bwMode="auto">
          <a:xfrm>
            <a:off x="179512" y="620688"/>
            <a:ext cx="4839345" cy="3629509"/>
          </a:xfrm>
          <a:prstGeom prst="rect">
            <a:avLst/>
          </a:prstGeom>
          <a:ln>
            <a:noFill/>
          </a:ln>
          <a:effectLst>
            <a:softEdge rad="112500"/>
          </a:effectLst>
        </p:spPr>
      </p:pic>
      <p:sp>
        <p:nvSpPr>
          <p:cNvPr id="6" name="TextBox 5"/>
          <p:cNvSpPr txBox="1"/>
          <p:nvPr/>
        </p:nvSpPr>
        <p:spPr>
          <a:xfrm>
            <a:off x="5364088" y="1268760"/>
            <a:ext cx="3240360" cy="1384995"/>
          </a:xfrm>
          <a:prstGeom prst="rect">
            <a:avLst/>
          </a:prstGeom>
          <a:noFill/>
        </p:spPr>
        <p:txBody>
          <a:bodyPr wrap="square" rtlCol="0">
            <a:spAutoFit/>
          </a:bodyPr>
          <a:lstStyle/>
          <a:p>
            <a:r>
              <a:rPr lang="ru-RU" sz="2400" b="1" dirty="0" smtClean="0">
                <a:solidFill>
                  <a:srgbClr val="FF0000"/>
                </a:solidFill>
                <a:latin typeface="Times New Roman" pitchFamily="18" charset="0"/>
                <a:cs typeface="Times New Roman" pitchFamily="18" charset="0"/>
              </a:rPr>
              <a:t>День физкультурника </a:t>
            </a:r>
          </a:p>
          <a:p>
            <a:pPr algn="ctr"/>
            <a:endParaRPr lang="ru-RU" b="1" dirty="0" smtClean="0">
              <a:solidFill>
                <a:srgbClr val="FF0000"/>
              </a:solidFill>
              <a:latin typeface="Times New Roman" pitchFamily="18" charset="0"/>
              <a:cs typeface="Times New Roman" pitchFamily="18" charset="0"/>
            </a:endParaRPr>
          </a:p>
          <a:p>
            <a:pPr algn="ctr"/>
            <a:r>
              <a:rPr lang="ru-RU" b="1" dirty="0" smtClean="0">
                <a:solidFill>
                  <a:srgbClr val="FF000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«Спорт и шансон </a:t>
            </a:r>
            <a:br>
              <a:rPr lang="ru-RU" b="1" i="1" dirty="0" smtClean="0">
                <a:solidFill>
                  <a:srgbClr val="FF0000"/>
                </a:solidFill>
                <a:latin typeface="Times New Roman" pitchFamily="18" charset="0"/>
                <a:cs typeface="Times New Roman" pitchFamily="18" charset="0"/>
              </a:rPr>
            </a:br>
            <a:r>
              <a:rPr lang="ru-RU" b="1" i="1" dirty="0" smtClean="0">
                <a:solidFill>
                  <a:srgbClr val="FF0000"/>
                </a:solidFill>
                <a:latin typeface="Times New Roman" pitchFamily="18" charset="0"/>
                <a:cs typeface="Times New Roman" pitchFamily="18" charset="0"/>
              </a:rPr>
              <a:t>против наркотиков»</a:t>
            </a:r>
            <a:endParaRPr lang="ru-RU" b="1" i="1" dirty="0">
              <a:solidFill>
                <a:srgbClr val="FF0000"/>
              </a:solidFill>
              <a:latin typeface="Times New Roman" pitchFamily="18" charset="0"/>
              <a:cs typeface="Times New Roman" pitchFamily="18" charset="0"/>
            </a:endParaRPr>
          </a:p>
        </p:txBody>
      </p:sp>
      <p:pic>
        <p:nvPicPr>
          <p:cNvPr id="3076" name="Picture 4" descr="F:\Архив Светлана 2014\2014\Спорт\Шансон\DSCN9182.jpg"/>
          <p:cNvPicPr>
            <a:picLocks noChangeAspect="1" noChangeArrowheads="1"/>
          </p:cNvPicPr>
          <p:nvPr/>
        </p:nvPicPr>
        <p:blipFill>
          <a:blip r:embed="rId5" cstate="print"/>
          <a:srcRect/>
          <a:stretch>
            <a:fillRect/>
          </a:stretch>
        </p:blipFill>
        <p:spPr bwMode="auto">
          <a:xfrm>
            <a:off x="611560" y="4437112"/>
            <a:ext cx="2976330" cy="2232248"/>
          </a:xfrm>
          <a:prstGeom prst="rect">
            <a:avLst/>
          </a:prstGeom>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714375"/>
            <a:ext cx="8229600" cy="500063"/>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Наиболее значимые мероприятия</a:t>
            </a:r>
            <a:endParaRPr lang="ru-RU" sz="2700" b="1" dirty="0"/>
          </a:p>
        </p:txBody>
      </p:sp>
      <p:pic>
        <p:nvPicPr>
          <p:cNvPr id="128002" name="Picture 2" descr="http://mediakub.com/upload/2014/december/IMG_2673.JPG"/>
          <p:cNvPicPr>
            <a:picLocks noGrp="1" noChangeAspect="1" noChangeArrowheads="1"/>
          </p:cNvPicPr>
          <p:nvPr>
            <p:ph sz="half" idx="2"/>
          </p:nvPr>
        </p:nvPicPr>
        <p:blipFill>
          <a:blip r:embed="rId3" cstate="print"/>
          <a:srcRect/>
          <a:stretch>
            <a:fillRect/>
          </a:stretch>
        </p:blipFill>
        <p:spPr>
          <a:xfrm>
            <a:off x="5072066" y="4214818"/>
            <a:ext cx="3097587" cy="2428892"/>
          </a:xfrm>
        </p:spPr>
      </p:pic>
      <p:pic>
        <p:nvPicPr>
          <p:cNvPr id="128003" name="Picture 2" descr="http://mediakub.com/upload/2014/November/13111.jpg"/>
          <p:cNvPicPr>
            <a:picLocks noGrp="1" noChangeAspect="1" noChangeArrowheads="1"/>
          </p:cNvPicPr>
          <p:nvPr>
            <p:ph sz="half" idx="1"/>
          </p:nvPr>
        </p:nvPicPr>
        <p:blipFill>
          <a:blip r:embed="rId4" cstate="print"/>
          <a:srcRect/>
          <a:stretch>
            <a:fillRect/>
          </a:stretch>
        </p:blipFill>
        <p:spPr>
          <a:xfrm>
            <a:off x="214282" y="3929066"/>
            <a:ext cx="4169614" cy="2714630"/>
          </a:xfrm>
        </p:spPr>
      </p:pic>
      <p:pic>
        <p:nvPicPr>
          <p:cNvPr id="128004" name="Picture 4" descr="http://mediakub.com/assets/easyimage/2/21901905bd7f7a9642915e84ebc5f490.jpg"/>
          <p:cNvPicPr>
            <a:picLocks noChangeAspect="1" noChangeArrowheads="1"/>
          </p:cNvPicPr>
          <p:nvPr/>
        </p:nvPicPr>
        <p:blipFill>
          <a:blip r:embed="rId5"/>
          <a:srcRect/>
          <a:stretch>
            <a:fillRect/>
          </a:stretch>
        </p:blipFill>
        <p:spPr bwMode="auto">
          <a:xfrm>
            <a:off x="2786050" y="2428868"/>
            <a:ext cx="2000250" cy="2000250"/>
          </a:xfrm>
          <a:prstGeom prst="rect">
            <a:avLst/>
          </a:prstGeom>
          <a:noFill/>
          <a:ln w="9525">
            <a:noFill/>
            <a:miter lim="800000"/>
            <a:headEnd/>
            <a:tailEnd/>
          </a:ln>
        </p:spPr>
      </p:pic>
      <p:pic>
        <p:nvPicPr>
          <p:cNvPr id="7" name="Picture 4" descr="F:\Архив Светлана 2014\2014\Спорт\Веселые старты ДЮСШ 29.12.2014\DSCN0236.jpg"/>
          <p:cNvPicPr>
            <a:picLocks noChangeAspect="1" noChangeArrowheads="1"/>
          </p:cNvPicPr>
          <p:nvPr/>
        </p:nvPicPr>
        <p:blipFill>
          <a:blip r:embed="rId6" cstate="print"/>
          <a:srcRect/>
          <a:stretch>
            <a:fillRect/>
          </a:stretch>
        </p:blipFill>
        <p:spPr bwMode="auto">
          <a:xfrm>
            <a:off x="214282" y="1285860"/>
            <a:ext cx="2784309" cy="2088232"/>
          </a:xfrm>
          <a:prstGeom prst="rect">
            <a:avLst/>
          </a:prstGeom>
          <a:ln>
            <a:noFill/>
          </a:ln>
          <a:effectLst>
            <a:outerShdw blurRad="292100" dist="139700" dir="2700000" algn="tl" rotWithShape="0">
              <a:srgbClr val="333333">
                <a:alpha val="65000"/>
              </a:srgbClr>
            </a:outerShdw>
          </a:effectLst>
        </p:spPr>
      </p:pic>
      <p:pic>
        <p:nvPicPr>
          <p:cNvPr id="8" name="Picture 2" descr="F:\Архив Светлана 2014\2014\Спорт\Веселые старты ДЮСШ 29.12.2014\DSCN0250.jpg"/>
          <p:cNvPicPr>
            <a:picLocks noChangeAspect="1" noChangeArrowheads="1"/>
          </p:cNvPicPr>
          <p:nvPr/>
        </p:nvPicPr>
        <p:blipFill>
          <a:blip r:embed="rId7" cstate="print"/>
          <a:srcRect/>
          <a:stretch>
            <a:fillRect/>
          </a:stretch>
        </p:blipFill>
        <p:spPr bwMode="auto">
          <a:xfrm>
            <a:off x="4857752" y="1142984"/>
            <a:ext cx="3857652" cy="28932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Текст 5"/>
          <p:cNvSpPr>
            <a:spLocks noGrp="1"/>
          </p:cNvSpPr>
          <p:nvPr>
            <p:ph type="body" idx="1"/>
          </p:nvPr>
        </p:nvSpPr>
        <p:spPr>
          <a:xfrm>
            <a:off x="530225" y="1412875"/>
            <a:ext cx="7772400" cy="5329238"/>
          </a:xfrm>
        </p:spPr>
        <p:txBody>
          <a:bodyPr/>
          <a:lstStyle/>
          <a:p>
            <a:pPr algn="ctr">
              <a:lnSpc>
                <a:spcPct val="80000"/>
              </a:lnSpc>
            </a:pPr>
            <a:endParaRPr lang="ru-RU" sz="700" b="1" smtClean="0">
              <a:solidFill>
                <a:schemeClr val="bg1"/>
              </a:solidFill>
              <a:latin typeface="Times New Roman" pitchFamily="18" charset="0"/>
              <a:cs typeface="Times New Roman" pitchFamily="18" charset="0"/>
            </a:endParaRPr>
          </a:p>
          <a:p>
            <a:pPr algn="ctr">
              <a:lnSpc>
                <a:spcPct val="80000"/>
              </a:lnSpc>
            </a:pPr>
            <a:endParaRPr lang="ru-RU" sz="1800" b="1" smtClean="0">
              <a:solidFill>
                <a:schemeClr val="bg1"/>
              </a:solidFill>
              <a:latin typeface="Times New Roman" pitchFamily="18" charset="0"/>
              <a:cs typeface="Times New Roman" pitchFamily="18" charset="0"/>
            </a:endParaRPr>
          </a:p>
          <a:p>
            <a:pPr algn="ctr">
              <a:lnSpc>
                <a:spcPct val="80000"/>
              </a:lnSpc>
            </a:pPr>
            <a:endParaRPr lang="ru-RU" sz="1800" b="1" smtClean="0">
              <a:solidFill>
                <a:schemeClr val="bg1"/>
              </a:solidFill>
              <a:latin typeface="Times New Roman" pitchFamily="18" charset="0"/>
              <a:cs typeface="Times New Roman" pitchFamily="18" charset="0"/>
            </a:endParaRPr>
          </a:p>
          <a:p>
            <a:pPr algn="ctr">
              <a:lnSpc>
                <a:spcPct val="80000"/>
              </a:lnSpc>
            </a:pPr>
            <a:endParaRPr lang="ru-RU" sz="1800" b="1" smtClean="0">
              <a:solidFill>
                <a:schemeClr val="bg1"/>
              </a:solidFill>
              <a:latin typeface="Times New Roman" pitchFamily="18" charset="0"/>
              <a:cs typeface="Times New Roman" pitchFamily="18" charset="0"/>
            </a:endParaRPr>
          </a:p>
          <a:p>
            <a:pPr algn="ctr">
              <a:lnSpc>
                <a:spcPct val="80000"/>
              </a:lnSpc>
            </a:pPr>
            <a:r>
              <a:rPr lang="ru-RU" sz="1800" b="1" smtClean="0">
                <a:solidFill>
                  <a:schemeClr val="bg1"/>
                </a:solidFill>
                <a:latin typeface="Times New Roman" pitchFamily="18" charset="0"/>
                <a:cs typeface="Times New Roman" pitchFamily="18" charset="0"/>
              </a:rPr>
              <a:t>Нормативный правовой акт</a:t>
            </a:r>
          </a:p>
          <a:p>
            <a:pPr algn="ctr">
              <a:lnSpc>
                <a:spcPct val="80000"/>
              </a:lnSpc>
            </a:pPr>
            <a:r>
              <a:rPr lang="ru-RU" sz="1800" smtClean="0">
                <a:solidFill>
                  <a:schemeClr val="bg1"/>
                </a:solidFill>
                <a:latin typeface="Times New Roman" pitchFamily="18" charset="0"/>
                <a:cs typeface="Times New Roman" pitchFamily="18" charset="0"/>
              </a:rPr>
              <a:t>Постановление администрации городского округа «Город Губаха» от 23.10.2013 №1630 «Об утверждении муниципальной программы </a:t>
            </a:r>
          </a:p>
          <a:p>
            <a:pPr algn="ctr">
              <a:lnSpc>
                <a:spcPct val="80000"/>
              </a:lnSpc>
            </a:pPr>
            <a:r>
              <a:rPr lang="ru-RU" sz="1800" smtClean="0">
                <a:solidFill>
                  <a:schemeClr val="bg1"/>
                </a:solidFill>
                <a:latin typeface="Times New Roman" pitchFamily="18" charset="0"/>
                <a:cs typeface="Times New Roman" pitchFamily="18" charset="0"/>
              </a:rPr>
              <a:t>«Социальная поддержка граждан» на 2014-2016 годы </a:t>
            </a:r>
          </a:p>
          <a:p>
            <a:pPr algn="ctr">
              <a:lnSpc>
                <a:spcPct val="80000"/>
              </a:lnSpc>
            </a:pPr>
            <a:r>
              <a:rPr lang="ru-RU" sz="1800" smtClean="0">
                <a:solidFill>
                  <a:schemeClr val="bg1"/>
                </a:solidFill>
                <a:latin typeface="Times New Roman" pitchFamily="18" charset="0"/>
                <a:cs typeface="Times New Roman" pitchFamily="18" charset="0"/>
              </a:rPr>
              <a:t>Губахинского городского округа Пермского края»</a:t>
            </a:r>
          </a:p>
        </p:txBody>
      </p:sp>
      <p:sp>
        <p:nvSpPr>
          <p:cNvPr id="14341" name="Rectangle 5"/>
          <p:cNvSpPr>
            <a:spLocks noChangeArrowheads="1"/>
          </p:cNvSpPr>
          <p:nvPr/>
        </p:nvSpPr>
        <p:spPr bwMode="auto">
          <a:xfrm>
            <a:off x="971550" y="620713"/>
            <a:ext cx="7531100" cy="839787"/>
          </a:xfrm>
          <a:prstGeom prst="rect">
            <a:avLst/>
          </a:prstGeom>
          <a:noFill/>
          <a:ln w="9525">
            <a:noFill/>
            <a:miter lim="800000"/>
            <a:headEnd/>
            <a:tailEnd/>
          </a:ln>
          <a:effectLst/>
        </p:spPr>
        <p:txBody>
          <a:bodyPr>
            <a:spAutoFit/>
          </a:bodyPr>
          <a:lstStyle/>
          <a:p>
            <a:pPr>
              <a:lnSpc>
                <a:spcPct val="80000"/>
              </a:lnSpc>
              <a:spcBef>
                <a:spcPct val="20000"/>
              </a:spcBef>
              <a:buClr>
                <a:srgbClr val="0BD0D9"/>
              </a:buClr>
              <a:buSzPct val="95000"/>
              <a:buFont typeface="Wingdings 2" pitchFamily="18" charset="2"/>
              <a:buNone/>
              <a:defRPr/>
            </a:pPr>
            <a:r>
              <a:rPr lang="ru-RU" b="1" dirty="0">
                <a:solidFill>
                  <a:schemeClr val="bg1"/>
                </a:solidFill>
              </a:rPr>
              <a:t>                        </a:t>
            </a:r>
            <a:r>
              <a:rPr lang="ru-RU" sz="2700" b="1" dirty="0">
                <a:solidFill>
                  <a:schemeClr val="accent1">
                    <a:lumMod val="75000"/>
                  </a:schemeClr>
                </a:solidFill>
                <a:latin typeface="Times New Roman" pitchFamily="18" charset="0"/>
                <a:cs typeface="Times New Roman" pitchFamily="18" charset="0"/>
              </a:rPr>
              <a:t>Муниципальная программа</a:t>
            </a:r>
          </a:p>
          <a:p>
            <a:pPr>
              <a:lnSpc>
                <a:spcPct val="80000"/>
              </a:lnSpc>
              <a:spcBef>
                <a:spcPct val="20000"/>
              </a:spcBef>
              <a:buClr>
                <a:srgbClr val="0BD0D9"/>
              </a:buClr>
              <a:buSzPct val="95000"/>
              <a:buFont typeface="Wingdings 2" pitchFamily="18" charset="2"/>
              <a:buNone/>
              <a:defRPr/>
            </a:pPr>
            <a:r>
              <a:rPr lang="ru-RU" sz="2700" b="1" dirty="0">
                <a:solidFill>
                  <a:schemeClr val="accent1">
                    <a:lumMod val="75000"/>
                  </a:schemeClr>
                </a:solidFill>
                <a:latin typeface="Times New Roman" pitchFamily="18" charset="0"/>
                <a:cs typeface="Times New Roman" pitchFamily="18" charset="0"/>
              </a:rPr>
              <a:t>            «Социальная поддержка граждан »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Заголовок 1"/>
          <p:cNvSpPr>
            <a:spLocks noGrp="1"/>
          </p:cNvSpPr>
          <p:nvPr>
            <p:ph type="title"/>
          </p:nvPr>
        </p:nvSpPr>
        <p:spPr>
          <a:xfrm>
            <a:off x="304800" y="704850"/>
            <a:ext cx="8382000" cy="590550"/>
          </a:xfrm>
        </p:spPr>
        <p:txBody>
          <a:bodyPr/>
          <a:lstStyle/>
          <a:p>
            <a:pPr algn="ctr"/>
            <a:r>
              <a:rPr lang="ru-RU" sz="2700" b="1" smtClean="0">
                <a:solidFill>
                  <a:srgbClr val="0B5395"/>
                </a:solidFill>
                <a:latin typeface="Times New Roman" pitchFamily="18" charset="0"/>
                <a:cs typeface="Times New Roman" pitchFamily="18" charset="0"/>
              </a:rPr>
              <a:t>Целевые показатели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«Социальная поддержка граждан»</a:t>
            </a:r>
          </a:p>
        </p:txBody>
      </p:sp>
      <p:graphicFrame>
        <p:nvGraphicFramePr>
          <p:cNvPr id="16512" name="Group 128"/>
          <p:cNvGraphicFramePr>
            <a:graphicFrameLocks noGrp="1"/>
          </p:cNvGraphicFramePr>
          <p:nvPr>
            <p:ph idx="1"/>
          </p:nvPr>
        </p:nvGraphicFramePr>
        <p:xfrm>
          <a:off x="457200" y="1371600"/>
          <a:ext cx="8258175" cy="4846320"/>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Отклонение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Увеличение количества молодых семей, улучшивших свои жилищные условия за счет социальной выплаты</a:t>
                      </a:r>
                      <a:r>
                        <a:rPr kumimoji="0" lang="ru-RU" sz="1200" b="0" i="0" u="none" strike="noStrike" cap="none" normalizeH="0" baseline="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Доля объектов социальной сферы доступных для посещения инвалидов и </a:t>
                      </a:r>
                      <a:r>
                        <a:rPr kumimoji="0" lang="ru-RU" sz="1200" b="0" i="0" u="none" strike="noStrike" cap="none" normalizeH="0" baseline="0" dirty="0" err="1" smtClean="0">
                          <a:ln>
                            <a:noFill/>
                          </a:ln>
                          <a:solidFill>
                            <a:schemeClr val="tx1"/>
                          </a:solidFill>
                          <a:effectLst/>
                          <a:latin typeface="Times New Roman" pitchFamily="18" charset="0"/>
                        </a:rPr>
                        <a:t>маломобильных</a:t>
                      </a:r>
                      <a:r>
                        <a:rPr kumimoji="0" lang="ru-RU" sz="1200" b="0" i="0" u="none" strike="noStrike" cap="none" normalizeH="0" baseline="0" dirty="0" smtClean="0">
                          <a:ln>
                            <a:noFill/>
                          </a:ln>
                          <a:solidFill>
                            <a:schemeClr val="tx1"/>
                          </a:solidFill>
                          <a:effectLst/>
                          <a:latin typeface="Times New Roman" pitchFamily="18" charset="0"/>
                        </a:rPr>
                        <a:t> групп населения</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Количества работников бюджетной сферы, прошедших санаторно-курортное лечение</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Количество работников привлеченных и закрепленных в муниципальных учреждениях здравоохранения</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Количество лиц, удостоенных звания «Почетный гражданин города Губахи», получающих льготы</a:t>
                      </a:r>
                      <a:r>
                        <a:rPr kumimoji="0" lang="ru-RU" sz="1200" b="0" i="0" u="none" strike="noStrike" cap="none" normalizeH="0" baseline="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500"/>
            <a:ext cx="8229600" cy="85725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Расходы бюджета городского округа, млн.руб.</a:t>
            </a:r>
            <a:r>
              <a:rPr lang="ru-RU" sz="3600" b="1" dirty="0" smtClean="0">
                <a:solidFill>
                  <a:schemeClr val="accent1">
                    <a:lumMod val="75000"/>
                  </a:schemeClr>
                </a:solidFill>
              </a:rPr>
              <a:t/>
            </a:r>
            <a:br>
              <a:rPr lang="ru-RU" sz="3600" b="1" dirty="0" smtClean="0">
                <a:solidFill>
                  <a:schemeClr val="accent1">
                    <a:lumMod val="75000"/>
                  </a:schemeClr>
                </a:solidFill>
              </a:rPr>
            </a:br>
            <a:endParaRPr lang="ru-RU" sz="2400" b="1" dirty="0">
              <a:solidFill>
                <a:schemeClr val="accent1">
                  <a:lumMod val="75000"/>
                </a:schemeClr>
              </a:solidFill>
            </a:endParaRPr>
          </a:p>
        </p:txBody>
      </p:sp>
      <p:graphicFrame>
        <p:nvGraphicFramePr>
          <p:cNvPr id="4" name="Содержимое 3"/>
          <p:cNvGraphicFramePr>
            <a:graphicFrameLocks noGrp="1"/>
          </p:cNvGraphicFramePr>
          <p:nvPr>
            <p:ph idx="1"/>
          </p:nvPr>
        </p:nvGraphicFramePr>
        <p:xfrm>
          <a:off x="457200" y="1371600"/>
          <a:ext cx="8186766" cy="5231481"/>
        </p:xfrm>
        <a:graphic>
          <a:graphicData uri="http://schemas.openxmlformats.org/drawingml/2006/table">
            <a:tbl>
              <a:tblPr firstRow="1" bandRow="1">
                <a:tableStyleId>{5C22544A-7EE6-4342-B048-85BDC9FD1C3A}</a:tableStyleId>
              </a:tblPr>
              <a:tblGrid>
                <a:gridCol w="3601109"/>
                <a:gridCol w="1245457"/>
                <a:gridCol w="1113400"/>
                <a:gridCol w="1113400"/>
                <a:gridCol w="1113400"/>
              </a:tblGrid>
              <a:tr h="868682">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Наименование</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2012 </a:t>
                      </a:r>
                    </a:p>
                    <a:p>
                      <a:pPr algn="ctr"/>
                      <a:r>
                        <a:rPr lang="ru-RU" sz="1400" dirty="0" smtClean="0">
                          <a:solidFill>
                            <a:schemeClr val="bg1"/>
                          </a:solidFill>
                          <a:latin typeface="Times New Roman" pitchFamily="18" charset="0"/>
                          <a:cs typeface="Times New Roman" pitchFamily="18" charset="0"/>
                        </a:rPr>
                        <a:t>отчет</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2013</a:t>
                      </a:r>
                    </a:p>
                    <a:p>
                      <a:pPr algn="ctr"/>
                      <a:r>
                        <a:rPr lang="ru-RU" sz="1400" dirty="0" smtClean="0">
                          <a:solidFill>
                            <a:schemeClr val="bg1"/>
                          </a:solidFill>
                          <a:latin typeface="Times New Roman" pitchFamily="18" charset="0"/>
                          <a:cs typeface="Times New Roman" pitchFamily="18" charset="0"/>
                        </a:rPr>
                        <a:t>отчет</a:t>
                      </a: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2014</a:t>
                      </a:r>
                    </a:p>
                    <a:p>
                      <a:pPr algn="ctr"/>
                      <a:r>
                        <a:rPr lang="ru-RU" sz="1400" dirty="0" smtClean="0">
                          <a:solidFill>
                            <a:schemeClr val="bg1"/>
                          </a:solidFill>
                          <a:latin typeface="Times New Roman" pitchFamily="18" charset="0"/>
                          <a:cs typeface="Times New Roman" pitchFamily="18" charset="0"/>
                        </a:rPr>
                        <a:t>отчет</a:t>
                      </a:r>
                    </a:p>
                    <a:p>
                      <a:pPr algn="ctr"/>
                      <a:endParaRPr lang="ru-RU" sz="1400" dirty="0">
                        <a:solidFill>
                          <a:schemeClr val="bg1"/>
                        </a:solidFill>
                        <a:latin typeface="Times New Roman" pitchFamily="18" charset="0"/>
                        <a:cs typeface="Times New Roman" pitchFamily="18" charset="0"/>
                      </a:endParaRPr>
                    </a:p>
                  </a:txBody>
                  <a:tcPr/>
                </a:tc>
                <a:tc>
                  <a:txBody>
                    <a:bodyPr/>
                    <a:lstStyle/>
                    <a:p>
                      <a:pPr algn="ctr"/>
                      <a:endParaRPr lang="ru-RU" sz="1400" dirty="0" smtClean="0">
                        <a:solidFill>
                          <a:schemeClr val="bg1"/>
                        </a:solidFill>
                        <a:latin typeface="Times New Roman" pitchFamily="18" charset="0"/>
                        <a:cs typeface="Times New Roman" pitchFamily="18" charset="0"/>
                      </a:endParaRPr>
                    </a:p>
                    <a:p>
                      <a:pPr algn="ctr"/>
                      <a:r>
                        <a:rPr lang="ru-RU" sz="1400" dirty="0" smtClean="0">
                          <a:solidFill>
                            <a:schemeClr val="bg1"/>
                          </a:solidFill>
                          <a:latin typeface="Times New Roman" pitchFamily="18" charset="0"/>
                          <a:cs typeface="Times New Roman" pitchFamily="18" charset="0"/>
                        </a:rPr>
                        <a:t>2015</a:t>
                      </a:r>
                    </a:p>
                    <a:p>
                      <a:pPr algn="ctr"/>
                      <a:r>
                        <a:rPr lang="ru-RU" sz="1400" dirty="0" smtClean="0">
                          <a:solidFill>
                            <a:schemeClr val="bg1"/>
                          </a:solidFill>
                          <a:latin typeface="Times New Roman" pitchFamily="18" charset="0"/>
                          <a:cs typeface="Times New Roman" pitchFamily="18" charset="0"/>
                        </a:rPr>
                        <a:t>план</a:t>
                      </a:r>
                    </a:p>
                    <a:p>
                      <a:pPr algn="ctr"/>
                      <a:endParaRPr lang="ru-RU" sz="1400" dirty="0">
                        <a:solidFill>
                          <a:schemeClr val="bg1"/>
                        </a:solidFill>
                        <a:latin typeface="Times New Roman" pitchFamily="18" charset="0"/>
                        <a:cs typeface="Times New Roman" pitchFamily="18" charset="0"/>
                      </a:endParaRPr>
                    </a:p>
                  </a:txBody>
                  <a:tcPr/>
                </a:tc>
              </a:tr>
              <a:tr h="339562">
                <a:tc>
                  <a:txBody>
                    <a:bodyPr/>
                    <a:lstStyle/>
                    <a:p>
                      <a:r>
                        <a:rPr lang="ru-RU" sz="1400" b="1" dirty="0" smtClean="0">
                          <a:solidFill>
                            <a:srgbClr val="002060"/>
                          </a:solidFill>
                          <a:latin typeface="Times New Roman" pitchFamily="18" charset="0"/>
                          <a:cs typeface="Times New Roman" pitchFamily="18" charset="0"/>
                        </a:rPr>
                        <a:t>Расходы всего, в том числе</a:t>
                      </a:r>
                      <a:endParaRPr lang="ru-RU" sz="1400" b="1" dirty="0">
                        <a:solidFill>
                          <a:srgbClr val="002060"/>
                        </a:solidFill>
                        <a:latin typeface="Times New Roman" pitchFamily="18" charset="0"/>
                        <a:cs typeface="Times New Roman" pitchFamily="18" charset="0"/>
                      </a:endParaRPr>
                    </a:p>
                  </a:txBody>
                  <a:tcPr/>
                </a:tc>
                <a:tc>
                  <a:txBody>
                    <a:bodyPr/>
                    <a:lstStyle/>
                    <a:p>
                      <a:pPr algn="r"/>
                      <a:r>
                        <a:rPr lang="ru-RU" sz="1400" b="1" dirty="0" smtClean="0">
                          <a:latin typeface="Times New Roman" pitchFamily="18" charset="0"/>
                          <a:cs typeface="Times New Roman" pitchFamily="18" charset="0"/>
                        </a:rPr>
                        <a:t>842,9</a:t>
                      </a:r>
                      <a:endParaRPr lang="ru-RU" sz="1400" b="1" dirty="0">
                        <a:latin typeface="Times New Roman" pitchFamily="18" charset="0"/>
                        <a:cs typeface="Times New Roman" pitchFamily="18" charset="0"/>
                      </a:endParaRPr>
                    </a:p>
                  </a:txBody>
                  <a:tcPr/>
                </a:tc>
                <a:tc>
                  <a:txBody>
                    <a:bodyPr/>
                    <a:lstStyle/>
                    <a:p>
                      <a:pPr algn="r"/>
                      <a:r>
                        <a:rPr lang="ru-RU" sz="1400" b="1" dirty="0" smtClean="0">
                          <a:latin typeface="Times New Roman" pitchFamily="18" charset="0"/>
                          <a:cs typeface="Times New Roman" pitchFamily="18" charset="0"/>
                        </a:rPr>
                        <a:t>859,4</a:t>
                      </a:r>
                      <a:endParaRPr lang="ru-RU" sz="1400" b="1" dirty="0">
                        <a:latin typeface="Times New Roman" pitchFamily="18" charset="0"/>
                        <a:cs typeface="Times New Roman" pitchFamily="18" charset="0"/>
                      </a:endParaRPr>
                    </a:p>
                  </a:txBody>
                  <a:tcPr/>
                </a:tc>
                <a:tc>
                  <a:txBody>
                    <a:bodyPr/>
                    <a:lstStyle/>
                    <a:p>
                      <a:pPr algn="r"/>
                      <a:r>
                        <a:rPr lang="ru-RU" sz="1400" b="1" dirty="0" smtClean="0">
                          <a:latin typeface="Times New Roman" pitchFamily="18" charset="0"/>
                          <a:cs typeface="Times New Roman" pitchFamily="18" charset="0"/>
                        </a:rPr>
                        <a:t>1015,8</a:t>
                      </a:r>
                      <a:endParaRPr lang="ru-RU" sz="1400" b="1" dirty="0">
                        <a:latin typeface="Times New Roman" pitchFamily="18" charset="0"/>
                        <a:cs typeface="Times New Roman" pitchFamily="18" charset="0"/>
                      </a:endParaRPr>
                    </a:p>
                  </a:txBody>
                  <a:tcPr/>
                </a:tc>
                <a:tc>
                  <a:txBody>
                    <a:bodyPr/>
                    <a:lstStyle/>
                    <a:p>
                      <a:pPr algn="r"/>
                      <a:r>
                        <a:rPr lang="ru-RU" sz="1400" b="1" dirty="0" smtClean="0">
                          <a:latin typeface="Times New Roman" pitchFamily="18" charset="0"/>
                          <a:cs typeface="Times New Roman" pitchFamily="18" charset="0"/>
                        </a:rPr>
                        <a:t>713,9</a:t>
                      </a:r>
                      <a:endParaRPr lang="ru-RU" sz="1400" b="1" dirty="0">
                        <a:latin typeface="Times New Roman" pitchFamily="18" charset="0"/>
                        <a:cs typeface="Times New Roman" pitchFamily="18" charset="0"/>
                      </a:endParaRPr>
                    </a:p>
                  </a:txBody>
                  <a:tcPr/>
                </a:tc>
              </a:tr>
              <a:tr h="272892">
                <a:tc>
                  <a:txBody>
                    <a:bodyPr/>
                    <a:lstStyle/>
                    <a:p>
                      <a:r>
                        <a:rPr lang="ru-RU" sz="1400" dirty="0" smtClean="0">
                          <a:solidFill>
                            <a:srgbClr val="002060"/>
                          </a:solidFill>
                          <a:latin typeface="Times New Roman" pitchFamily="18" charset="0"/>
                          <a:cs typeface="Times New Roman" pitchFamily="18" charset="0"/>
                        </a:rPr>
                        <a:t>Общегосударственные расходы</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76,9</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67,5</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66,7</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69,6</a:t>
                      </a:r>
                      <a:endParaRPr lang="ru-RU" sz="1400" dirty="0">
                        <a:latin typeface="Times New Roman" pitchFamily="18" charset="0"/>
                        <a:cs typeface="Times New Roman" pitchFamily="18" charset="0"/>
                      </a:endParaRPr>
                    </a:p>
                  </a:txBody>
                  <a:tcPr/>
                </a:tc>
              </a:tr>
              <a:tr h="468158">
                <a:tc>
                  <a:txBody>
                    <a:bodyPr/>
                    <a:lstStyle/>
                    <a:p>
                      <a:r>
                        <a:rPr lang="ru-RU" sz="1400" dirty="0" smtClean="0">
                          <a:solidFill>
                            <a:srgbClr val="002060"/>
                          </a:solidFill>
                          <a:latin typeface="Times New Roman" pitchFamily="18" charset="0"/>
                          <a:cs typeface="Times New Roman" pitchFamily="18" charset="0"/>
                        </a:rPr>
                        <a:t>Национальная безопасность и правоохранительная деятельность</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5,1</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5,9</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7,0</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8,0</a:t>
                      </a:r>
                      <a:endParaRPr lang="ru-RU" sz="1400" dirty="0">
                        <a:latin typeface="Times New Roman" pitchFamily="18" charset="0"/>
                        <a:cs typeface="Times New Roman" pitchFamily="18" charset="0"/>
                      </a:endParaRPr>
                    </a:p>
                  </a:txBody>
                  <a:tcPr/>
                </a:tc>
              </a:tr>
              <a:tr h="235750">
                <a:tc>
                  <a:txBody>
                    <a:bodyPr/>
                    <a:lstStyle/>
                    <a:p>
                      <a:r>
                        <a:rPr lang="ru-RU" sz="1400" dirty="0" smtClean="0">
                          <a:solidFill>
                            <a:srgbClr val="002060"/>
                          </a:solidFill>
                          <a:latin typeface="Times New Roman" pitchFamily="18" charset="0"/>
                          <a:cs typeface="Times New Roman" pitchFamily="18" charset="0"/>
                        </a:rPr>
                        <a:t>Национальная экономика</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175,2</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115,6</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145,0</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45,5</a:t>
                      </a:r>
                      <a:endParaRPr lang="ru-RU" sz="1400" dirty="0">
                        <a:latin typeface="Times New Roman" pitchFamily="18" charset="0"/>
                        <a:cs typeface="Times New Roman" pitchFamily="18" charset="0"/>
                      </a:endParaRPr>
                    </a:p>
                  </a:txBody>
                  <a:tcPr/>
                </a:tc>
              </a:tr>
              <a:tr h="288140">
                <a:tc>
                  <a:txBody>
                    <a:bodyPr/>
                    <a:lstStyle/>
                    <a:p>
                      <a:r>
                        <a:rPr lang="ru-RU" sz="1400" dirty="0" smtClean="0">
                          <a:solidFill>
                            <a:srgbClr val="002060"/>
                          </a:solidFill>
                          <a:latin typeface="Times New Roman" pitchFamily="18" charset="0"/>
                          <a:cs typeface="Times New Roman" pitchFamily="18" charset="0"/>
                        </a:rPr>
                        <a:t>ЖКХ</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28,5</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41,4</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198,1</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49,5</a:t>
                      </a:r>
                      <a:endParaRPr lang="ru-RU" sz="1400" dirty="0">
                        <a:latin typeface="Times New Roman" pitchFamily="18" charset="0"/>
                        <a:cs typeface="Times New Roman" pitchFamily="18" charset="0"/>
                      </a:endParaRPr>
                    </a:p>
                  </a:txBody>
                  <a:tcPr/>
                </a:tc>
              </a:tr>
              <a:tr h="340530">
                <a:tc>
                  <a:txBody>
                    <a:bodyPr/>
                    <a:lstStyle/>
                    <a:p>
                      <a:r>
                        <a:rPr lang="ru-RU" sz="1400" dirty="0" smtClean="0">
                          <a:solidFill>
                            <a:srgbClr val="002060"/>
                          </a:solidFill>
                          <a:latin typeface="Times New Roman" pitchFamily="18" charset="0"/>
                          <a:cs typeface="Times New Roman" pitchFamily="18" charset="0"/>
                        </a:rPr>
                        <a:t>Охрана окружающей среды</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1,1</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1,8</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0,3</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0,2</a:t>
                      </a:r>
                      <a:endParaRPr lang="ru-RU" sz="1400" dirty="0">
                        <a:latin typeface="Times New Roman" pitchFamily="18" charset="0"/>
                        <a:cs typeface="Times New Roman" pitchFamily="18" charset="0"/>
                      </a:endParaRPr>
                    </a:p>
                  </a:txBody>
                  <a:tcPr/>
                </a:tc>
              </a:tr>
              <a:tr h="325310">
                <a:tc>
                  <a:txBody>
                    <a:bodyPr/>
                    <a:lstStyle/>
                    <a:p>
                      <a:r>
                        <a:rPr lang="ru-RU" sz="1400" dirty="0" smtClean="0">
                          <a:solidFill>
                            <a:srgbClr val="002060"/>
                          </a:solidFill>
                          <a:latin typeface="Times New Roman" pitchFamily="18" charset="0"/>
                          <a:cs typeface="Times New Roman" pitchFamily="18" charset="0"/>
                        </a:rPr>
                        <a:t>Образование</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332,3</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406,1</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434,5</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430,4</a:t>
                      </a:r>
                      <a:endParaRPr lang="ru-RU" sz="1400" dirty="0">
                        <a:latin typeface="Times New Roman" pitchFamily="18" charset="0"/>
                        <a:cs typeface="Times New Roman" pitchFamily="18" charset="0"/>
                      </a:endParaRPr>
                    </a:p>
                  </a:txBody>
                  <a:tcPr/>
                </a:tc>
              </a:tr>
              <a:tr h="317632">
                <a:tc>
                  <a:txBody>
                    <a:bodyPr/>
                    <a:lstStyle/>
                    <a:p>
                      <a:r>
                        <a:rPr lang="ru-RU" sz="1400" dirty="0" smtClean="0">
                          <a:solidFill>
                            <a:srgbClr val="002060"/>
                          </a:solidFill>
                          <a:latin typeface="Times New Roman" pitchFamily="18" charset="0"/>
                          <a:cs typeface="Times New Roman" pitchFamily="18" charset="0"/>
                        </a:rPr>
                        <a:t>Культура</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53,2</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67,0</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66,2</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55,6</a:t>
                      </a:r>
                      <a:endParaRPr lang="ru-RU" sz="1400" dirty="0">
                        <a:latin typeface="Times New Roman" pitchFamily="18" charset="0"/>
                        <a:cs typeface="Times New Roman" pitchFamily="18" charset="0"/>
                      </a:endParaRPr>
                    </a:p>
                  </a:txBody>
                  <a:tcPr/>
                </a:tc>
              </a:tr>
              <a:tr h="357190">
                <a:tc>
                  <a:txBody>
                    <a:bodyPr/>
                    <a:lstStyle/>
                    <a:p>
                      <a:r>
                        <a:rPr lang="ru-RU" sz="1400" dirty="0" smtClean="0">
                          <a:solidFill>
                            <a:srgbClr val="002060"/>
                          </a:solidFill>
                          <a:latin typeface="Times New Roman" pitchFamily="18" charset="0"/>
                          <a:cs typeface="Times New Roman" pitchFamily="18" charset="0"/>
                        </a:rPr>
                        <a:t>Социальная политика</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83,0</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88,3</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46,3</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26,0</a:t>
                      </a:r>
                      <a:endParaRPr lang="ru-RU" sz="1400" dirty="0">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Физическая культура и спорт</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26,2</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27,5</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31,8</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27,3</a:t>
                      </a:r>
                      <a:endParaRPr lang="ru-RU" sz="1400" dirty="0">
                        <a:latin typeface="Times New Roman" pitchFamily="18" charset="0"/>
                        <a:cs typeface="Times New Roman" pitchFamily="18" charset="0"/>
                      </a:endParaRPr>
                    </a:p>
                  </a:txBody>
                  <a:tcPr/>
                </a:tc>
              </a:tr>
              <a:tr h="339562">
                <a:tc>
                  <a:txBody>
                    <a:bodyPr/>
                    <a:lstStyle/>
                    <a:p>
                      <a:r>
                        <a:rPr lang="ru-RU" sz="1400" dirty="0" smtClean="0">
                          <a:solidFill>
                            <a:srgbClr val="002060"/>
                          </a:solidFill>
                          <a:latin typeface="Times New Roman" pitchFamily="18" charset="0"/>
                          <a:cs typeface="Times New Roman" pitchFamily="18" charset="0"/>
                        </a:rPr>
                        <a:t>Здравоохранение</a:t>
                      </a:r>
                      <a:endParaRPr lang="ru-RU" sz="1400" dirty="0">
                        <a:solidFill>
                          <a:srgbClr val="002060"/>
                        </a:solidFill>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61,4</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38,3</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19,9</a:t>
                      </a:r>
                      <a:endParaRPr lang="ru-RU" sz="1400" dirty="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0</a:t>
                      </a:r>
                      <a:endParaRPr lang="ru-RU" sz="1400" dirty="0">
                        <a:latin typeface="Times New Roman" pitchFamily="18" charset="0"/>
                        <a:cs typeface="Times New Roman" pitchFamily="18" charset="0"/>
                      </a:endParaRPr>
                    </a:p>
                  </a:txBody>
                  <a:tcPr/>
                </a:tc>
              </a:tr>
              <a:tr h="494693">
                <a:tc>
                  <a:txBody>
                    <a:bodyPr/>
                    <a:lstStyle/>
                    <a:p>
                      <a:r>
                        <a:rPr lang="ru-RU" sz="1400" dirty="0" smtClean="0">
                          <a:solidFill>
                            <a:srgbClr val="002060"/>
                          </a:solidFill>
                          <a:latin typeface="Times New Roman" pitchFamily="18" charset="0"/>
                          <a:cs typeface="Times New Roman" pitchFamily="18" charset="0"/>
                        </a:rPr>
                        <a:t>Прочие (СМИ, обслуживание </a:t>
                      </a:r>
                      <a:r>
                        <a:rPr lang="ru-RU" sz="1400" dirty="0" err="1" smtClean="0">
                          <a:solidFill>
                            <a:srgbClr val="002060"/>
                          </a:solidFill>
                          <a:latin typeface="Times New Roman" pitchFamily="18" charset="0"/>
                          <a:cs typeface="Times New Roman" pitchFamily="18" charset="0"/>
                        </a:rPr>
                        <a:t>мун.долга</a:t>
                      </a:r>
                      <a:r>
                        <a:rPr lang="ru-RU" sz="1400" dirty="0" smtClean="0">
                          <a:solidFill>
                            <a:srgbClr val="002060"/>
                          </a:solidFill>
                          <a:latin typeface="Times New Roman" pitchFamily="18" charset="0"/>
                          <a:cs typeface="Times New Roman" pitchFamily="18" charset="0"/>
                        </a:rPr>
                        <a:t>)</a:t>
                      </a:r>
                      <a:endParaRPr lang="ru-RU" sz="1400" dirty="0">
                        <a:solidFill>
                          <a:srgbClr val="002060"/>
                        </a:solidFill>
                        <a:latin typeface="Times New Roman" pitchFamily="18" charset="0"/>
                        <a:cs typeface="Times New Roman" pitchFamily="18" charset="0"/>
                      </a:endParaRPr>
                    </a:p>
                  </a:txBody>
                  <a:tcPr/>
                </a:tc>
                <a:tc>
                  <a:txBody>
                    <a:bodyPr/>
                    <a:lstStyle/>
                    <a:p>
                      <a:pPr algn="r"/>
                      <a:endParaRPr lang="ru-RU" sz="1400" dirty="0">
                        <a:latin typeface="Times New Roman" pitchFamily="18" charset="0"/>
                        <a:cs typeface="Times New Roman" pitchFamily="18" charset="0"/>
                      </a:endParaRPr>
                    </a:p>
                  </a:txBody>
                  <a:tcPr/>
                </a:tc>
                <a:tc>
                  <a:txBody>
                    <a:bodyPr/>
                    <a:lstStyle/>
                    <a:p>
                      <a:pPr algn="r"/>
                      <a:endParaRPr lang="ru-RU" sz="1400">
                        <a:latin typeface="Times New Roman" pitchFamily="18" charset="0"/>
                        <a:cs typeface="Times New Roman" pitchFamily="18" charset="0"/>
                      </a:endParaRPr>
                    </a:p>
                  </a:txBody>
                  <a:tcPr/>
                </a:tc>
                <a:tc>
                  <a:txBody>
                    <a:bodyPr/>
                    <a:lstStyle/>
                    <a:p>
                      <a:pPr algn="r"/>
                      <a:endParaRPr lang="ru-RU" sz="1400">
                        <a:latin typeface="Times New Roman" pitchFamily="18" charset="0"/>
                        <a:cs typeface="Times New Roman" pitchFamily="18" charset="0"/>
                      </a:endParaRPr>
                    </a:p>
                  </a:txBody>
                  <a:tcPr/>
                </a:tc>
                <a:tc>
                  <a:txBody>
                    <a:bodyPr/>
                    <a:lstStyle/>
                    <a:p>
                      <a:pPr algn="r"/>
                      <a:r>
                        <a:rPr lang="ru-RU" sz="1400" dirty="0" smtClean="0">
                          <a:latin typeface="Times New Roman" pitchFamily="18" charset="0"/>
                          <a:cs typeface="Times New Roman" pitchFamily="18" charset="0"/>
                        </a:rPr>
                        <a:t>1,8</a:t>
                      </a:r>
                      <a:endParaRPr lang="ru-RU" sz="14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Заголовок 1"/>
          <p:cNvSpPr>
            <a:spLocks noGrp="1"/>
          </p:cNvSpPr>
          <p:nvPr>
            <p:ph type="title"/>
          </p:nvPr>
        </p:nvSpPr>
        <p:spPr>
          <a:xfrm>
            <a:off x="304800" y="704850"/>
            <a:ext cx="8382000" cy="590550"/>
          </a:xfrm>
        </p:spPr>
        <p:txBody>
          <a:bodyPr/>
          <a:lstStyle/>
          <a:p>
            <a:pPr algn="ctr"/>
            <a:r>
              <a:rPr lang="ru-RU" sz="2700" b="1" smtClean="0">
                <a:solidFill>
                  <a:srgbClr val="0B5395"/>
                </a:solidFill>
                <a:latin typeface="Times New Roman" pitchFamily="18" charset="0"/>
                <a:cs typeface="Times New Roman" pitchFamily="18" charset="0"/>
              </a:rPr>
              <a:t>Финансирование муниципальной программы </a:t>
            </a:r>
            <a:br>
              <a:rPr lang="ru-RU" sz="2700" b="1" smtClean="0">
                <a:solidFill>
                  <a:srgbClr val="0B5395"/>
                </a:solidFill>
                <a:latin typeface="Times New Roman" pitchFamily="18" charset="0"/>
                <a:cs typeface="Times New Roman" pitchFamily="18" charset="0"/>
              </a:rPr>
            </a:br>
            <a:r>
              <a:rPr lang="ru-RU" sz="2700" b="1" smtClean="0">
                <a:solidFill>
                  <a:srgbClr val="0B5395"/>
                </a:solidFill>
                <a:latin typeface="Times New Roman" pitchFamily="18" charset="0"/>
                <a:cs typeface="Times New Roman" pitchFamily="18" charset="0"/>
              </a:rPr>
              <a:t>«Социальная поддержка граждан»</a:t>
            </a:r>
          </a:p>
        </p:txBody>
      </p:sp>
      <p:graphicFrame>
        <p:nvGraphicFramePr>
          <p:cNvPr id="18591" name="Group 159"/>
          <p:cNvGraphicFramePr>
            <a:graphicFrameLocks noGrp="1"/>
          </p:cNvGraphicFramePr>
          <p:nvPr>
            <p:ph idx="1"/>
          </p:nvPr>
        </p:nvGraphicFramePr>
        <p:xfrm>
          <a:off x="457200" y="1371600"/>
          <a:ext cx="8218488" cy="4951732"/>
        </p:xfrm>
        <a:graphic>
          <a:graphicData uri="http://schemas.openxmlformats.org/drawingml/2006/table">
            <a:tbl>
              <a:tblPr/>
              <a:tblGrid>
                <a:gridCol w="457200"/>
                <a:gridCol w="2154238"/>
                <a:gridCol w="1141412"/>
                <a:gridCol w="1141413"/>
                <a:gridCol w="1212850"/>
                <a:gridCol w="1079521"/>
                <a:gridCol w="1031854"/>
              </a:tblGrid>
              <a:tr h="654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Финанси-рование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Исполнение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575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Муниципальная программа «Социальная поддержка граждан»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1642,8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879,0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733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2376,8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2123,2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89,3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1597,2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399,7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098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 5616,8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3401,9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60,6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575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Санаторно-курортное лечение работников бюджетной сферы</a:t>
                      </a:r>
                      <a:r>
                        <a:rPr kumimoji="0" lang="ru-RU" sz="1200" b="1" i="0" u="none" strike="noStrike" cap="none" normalizeH="0" baseline="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733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468,0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468,0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733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Внебюджетн.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780,0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Предоставление льгот лицам, удостоенным звания «Почетный гражданин города </a:t>
                      </a:r>
                      <a:r>
                        <a:rPr kumimoji="0" lang="ru-RU" sz="1200" b="0" i="0" u="none" strike="noStrike" cap="none" normalizeH="0" baseline="0" dirty="0" err="1" smtClean="0">
                          <a:ln>
                            <a:noFill/>
                          </a:ln>
                          <a:solidFill>
                            <a:schemeClr val="tx1"/>
                          </a:solidFill>
                          <a:effectLst/>
                          <a:latin typeface="Times New Roman" pitchFamily="18" charset="0"/>
                        </a:rPr>
                        <a:t>Губахи</a:t>
                      </a:r>
                      <a:r>
                        <a:rPr kumimoji="0" lang="ru-RU" sz="1200" b="0"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98,8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98,8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96,6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Обеспечение жильем молодые семья. Выдача молодым семьям  в установленном порядке свидетельств на приобретение жилья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549,5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Срок действия сертификата 9 месяцев</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Краевой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1908,8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1691,2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88,6%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Федеральный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1597,2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399,7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857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4816,0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2640.4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7239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«Социальная поддержка граждан»</a:t>
            </a:r>
            <a:endParaRPr lang="ru-RU" sz="2700" b="1" dirty="0"/>
          </a:p>
        </p:txBody>
      </p:sp>
      <p:pic>
        <p:nvPicPr>
          <p:cNvPr id="136194" name="Содержимое 5" descr="IMG_5957.JPG"/>
          <p:cNvPicPr>
            <a:picLocks noGrp="1" noChangeAspect="1"/>
          </p:cNvPicPr>
          <p:nvPr>
            <p:ph idx="1"/>
          </p:nvPr>
        </p:nvPicPr>
        <p:blipFill>
          <a:blip r:embed="rId3"/>
          <a:srcRect/>
          <a:stretch>
            <a:fillRect/>
          </a:stretch>
        </p:blipFill>
        <p:spPr>
          <a:xfrm>
            <a:off x="1279525" y="1935163"/>
            <a:ext cx="6584950" cy="4389437"/>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Текст 5"/>
          <p:cNvSpPr>
            <a:spLocks noGrp="1"/>
          </p:cNvSpPr>
          <p:nvPr>
            <p:ph type="body" idx="1"/>
          </p:nvPr>
        </p:nvSpPr>
        <p:spPr>
          <a:xfrm>
            <a:off x="428625" y="2276475"/>
            <a:ext cx="7772400" cy="4581525"/>
          </a:xfrm>
        </p:spPr>
        <p:txBody>
          <a:bodyPr/>
          <a:lstStyle/>
          <a:p>
            <a:pPr algn="ctr"/>
            <a:r>
              <a:rPr lang="ru-RU" sz="1800" b="1" smtClean="0">
                <a:solidFill>
                  <a:schemeClr val="bg1"/>
                </a:solidFill>
                <a:latin typeface="Times New Roman" pitchFamily="18" charset="0"/>
                <a:cs typeface="Times New Roman" pitchFamily="18" charset="0"/>
              </a:rPr>
              <a:t>Нормативный правовой акт</a:t>
            </a:r>
          </a:p>
          <a:p>
            <a:pPr algn="ctr"/>
            <a:r>
              <a:rPr lang="ru-RU" sz="1800" smtClean="0">
                <a:solidFill>
                  <a:schemeClr val="bg1"/>
                </a:solidFill>
                <a:latin typeface="Times New Roman" pitchFamily="18" charset="0"/>
                <a:cs typeface="Times New Roman" pitchFamily="18" charset="0"/>
              </a:rPr>
              <a:t>Постановление администрации от 22.10.2013 №1625 «Об утверждении муниципальной программы «Обеспечение безопасности жизнедеятельности населения Губахинского городского округа на 2014-2016 годы»</a:t>
            </a:r>
            <a:endParaRPr lang="ru-RU" sz="1800" b="1" smtClean="0">
              <a:solidFill>
                <a:schemeClr val="bg1"/>
              </a:solidFill>
              <a:latin typeface="Times New Roman" pitchFamily="18" charset="0"/>
              <a:cs typeface="Times New Roman" pitchFamily="18" charset="0"/>
            </a:endParaRPr>
          </a:p>
          <a:p>
            <a:pPr algn="ctr"/>
            <a:endParaRPr lang="ru-RU" sz="1400" b="1" smtClean="0">
              <a:solidFill>
                <a:schemeClr val="bg1"/>
              </a:solidFill>
              <a:latin typeface="Times New Roman" pitchFamily="18" charset="0"/>
              <a:cs typeface="Times New Roman" pitchFamily="18" charset="0"/>
            </a:endParaRPr>
          </a:p>
          <a:p>
            <a:endParaRPr lang="ru-RU" sz="1400" smtClean="0">
              <a:solidFill>
                <a:schemeClr val="bg1"/>
              </a:solidFill>
              <a:latin typeface="Times New Roman" pitchFamily="18" charset="0"/>
              <a:cs typeface="Times New Roman" pitchFamily="18" charset="0"/>
            </a:endParaRPr>
          </a:p>
        </p:txBody>
      </p:sp>
      <p:sp>
        <p:nvSpPr>
          <p:cNvPr id="14342" name="Rectangle 6"/>
          <p:cNvSpPr>
            <a:spLocks noChangeArrowheads="1"/>
          </p:cNvSpPr>
          <p:nvPr/>
        </p:nvSpPr>
        <p:spPr bwMode="auto">
          <a:xfrm>
            <a:off x="428625" y="571500"/>
            <a:ext cx="8429625" cy="1895475"/>
          </a:xfrm>
          <a:prstGeom prst="rect">
            <a:avLst/>
          </a:prstGeom>
          <a:noFill/>
          <a:ln w="9525">
            <a:noFill/>
            <a:miter lim="800000"/>
            <a:headEnd/>
            <a:tailEnd/>
          </a:ln>
          <a:effectLst/>
        </p:spPr>
        <p:txBody>
          <a:bodyPr>
            <a:spAutoFit/>
          </a:bodyPr>
          <a:lstStyle/>
          <a:p>
            <a:pPr algn="ctr">
              <a:lnSpc>
                <a:spcPct val="80000"/>
              </a:lnSpc>
              <a:spcBef>
                <a:spcPct val="20000"/>
              </a:spcBef>
              <a:buClr>
                <a:srgbClr val="0BD0D9"/>
              </a:buClr>
              <a:buSzPct val="95000"/>
              <a:buFont typeface="Wingdings 2" pitchFamily="18" charset="2"/>
              <a:buNone/>
              <a:defRPr/>
            </a:pPr>
            <a:r>
              <a:rPr lang="ru-RU" b="1" dirty="0">
                <a:solidFill>
                  <a:schemeClr val="bg1"/>
                </a:solidFill>
              </a:rPr>
              <a:t>     </a:t>
            </a:r>
            <a:r>
              <a:rPr lang="ru-RU" sz="2700" b="1" dirty="0">
                <a:solidFill>
                  <a:schemeClr val="accent1">
                    <a:lumMod val="75000"/>
                  </a:schemeClr>
                </a:solidFill>
                <a:latin typeface="Times New Roman" pitchFamily="18" charset="0"/>
              </a:rPr>
              <a:t>Муниципальная программа</a:t>
            </a:r>
          </a:p>
          <a:p>
            <a:pPr algn="ctr">
              <a:lnSpc>
                <a:spcPct val="80000"/>
              </a:lnSpc>
              <a:spcBef>
                <a:spcPct val="20000"/>
              </a:spcBef>
              <a:buClr>
                <a:srgbClr val="0BD0D9"/>
              </a:buClr>
              <a:buSzPct val="95000"/>
              <a:buFont typeface="Wingdings 2" pitchFamily="18" charset="2"/>
              <a:buNone/>
              <a:defRPr/>
            </a:pPr>
            <a:r>
              <a:rPr lang="ru-RU" sz="2700" b="1" dirty="0">
                <a:solidFill>
                  <a:schemeClr val="accent1">
                    <a:lumMod val="75000"/>
                  </a:schemeClr>
                </a:solidFill>
                <a:latin typeface="Times New Roman" pitchFamily="18" charset="0"/>
              </a:rPr>
              <a:t>«Обеспечение безопасности жизнедеятельности населения </a:t>
            </a:r>
            <a:r>
              <a:rPr lang="ru-RU" sz="2700" b="1" dirty="0" err="1">
                <a:solidFill>
                  <a:schemeClr val="accent1">
                    <a:lumMod val="75000"/>
                  </a:schemeClr>
                </a:solidFill>
                <a:latin typeface="Times New Roman" pitchFamily="18" charset="0"/>
              </a:rPr>
              <a:t>Губахинского</a:t>
            </a:r>
            <a:r>
              <a:rPr lang="ru-RU" sz="2700" b="1" dirty="0">
                <a:solidFill>
                  <a:schemeClr val="accent1">
                    <a:lumMod val="75000"/>
                  </a:schemeClr>
                </a:solidFill>
                <a:latin typeface="Times New Roman" pitchFamily="18" charset="0"/>
              </a:rPr>
              <a:t> городского округа </a:t>
            </a:r>
          </a:p>
          <a:p>
            <a:pPr algn="ctr">
              <a:lnSpc>
                <a:spcPct val="80000"/>
              </a:lnSpc>
              <a:spcBef>
                <a:spcPct val="20000"/>
              </a:spcBef>
              <a:buClr>
                <a:srgbClr val="0BD0D9"/>
              </a:buClr>
              <a:buSzPct val="95000"/>
              <a:buFont typeface="Wingdings 2" pitchFamily="18" charset="2"/>
              <a:buNone/>
              <a:defRPr/>
            </a:pPr>
            <a:r>
              <a:rPr lang="ru-RU" sz="2700" b="1" dirty="0">
                <a:solidFill>
                  <a:schemeClr val="accent1">
                    <a:lumMod val="75000"/>
                  </a:schemeClr>
                </a:solidFill>
                <a:latin typeface="Times New Roman" pitchFamily="18" charset="0"/>
              </a:rPr>
              <a:t>на 2014-2016 годы»</a:t>
            </a:r>
          </a:p>
          <a:p>
            <a:pPr>
              <a:lnSpc>
                <a:spcPct val="80000"/>
              </a:lnSpc>
              <a:spcBef>
                <a:spcPct val="20000"/>
              </a:spcBef>
              <a:buClr>
                <a:srgbClr val="0BD0D9"/>
              </a:buClr>
              <a:buSzPct val="95000"/>
              <a:buFont typeface="Wingdings 2" pitchFamily="18" charset="2"/>
              <a:buNone/>
              <a:defRPr/>
            </a:pPr>
            <a:endParaRPr lang="ru-RU" b="1" dirty="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Заголовок 1"/>
          <p:cNvSpPr>
            <a:spLocks noGrp="1"/>
          </p:cNvSpPr>
          <p:nvPr>
            <p:ph type="title"/>
          </p:nvPr>
        </p:nvSpPr>
        <p:spPr>
          <a:xfrm>
            <a:off x="304800" y="704850"/>
            <a:ext cx="8382000" cy="590550"/>
          </a:xfrm>
        </p:spPr>
        <p:txBody>
          <a:bodyPr/>
          <a:lstStyle/>
          <a:p>
            <a:pPr algn="ctr"/>
            <a:r>
              <a:rPr lang="ru-RU" sz="2400" b="1" smtClean="0">
                <a:solidFill>
                  <a:srgbClr val="0B5395"/>
                </a:solidFill>
                <a:latin typeface="Times New Roman" pitchFamily="18" charset="0"/>
                <a:cs typeface="Times New Roman" pitchFamily="18" charset="0"/>
              </a:rPr>
              <a:t>Целевые показатели муниципальной программы </a:t>
            </a:r>
            <a:br>
              <a:rPr lang="ru-RU" sz="2400" b="1" smtClean="0">
                <a:solidFill>
                  <a:srgbClr val="0B5395"/>
                </a:solidFill>
                <a:latin typeface="Times New Roman" pitchFamily="18" charset="0"/>
                <a:cs typeface="Times New Roman" pitchFamily="18" charset="0"/>
              </a:rPr>
            </a:br>
            <a:r>
              <a:rPr lang="ru-RU" sz="2400" b="1" smtClean="0">
                <a:solidFill>
                  <a:srgbClr val="0B5395"/>
                </a:solidFill>
                <a:latin typeface="Times New Roman" pitchFamily="18" charset="0"/>
                <a:cs typeface="Times New Roman" pitchFamily="18" charset="0"/>
              </a:rPr>
              <a:t>«Обеспечение безопасности жизнедеятельности населения»</a:t>
            </a:r>
          </a:p>
        </p:txBody>
      </p:sp>
      <p:graphicFrame>
        <p:nvGraphicFramePr>
          <p:cNvPr id="16602" name="Group 218"/>
          <p:cNvGraphicFramePr>
            <a:graphicFrameLocks noGrp="1"/>
          </p:cNvGraphicFramePr>
          <p:nvPr>
            <p:ph idx="1"/>
          </p:nvPr>
        </p:nvGraphicFramePr>
        <p:xfrm>
          <a:off x="457200" y="1371600"/>
          <a:ext cx="8258175" cy="5486400"/>
        </p:xfrm>
        <a:graphic>
          <a:graphicData uri="http://schemas.openxmlformats.org/drawingml/2006/table">
            <a:tbl>
              <a:tblPr/>
              <a:tblGrid>
                <a:gridCol w="533400"/>
                <a:gridCol w="2513013"/>
                <a:gridCol w="1331912"/>
                <a:gridCol w="1416050"/>
                <a:gridCol w="1176338"/>
                <a:gridCol w="1287462"/>
              </a:tblGrid>
              <a:tr h="4389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82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Количество пожаров</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389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Численность граждан, погибших на пожарах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389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Численность граждан, получивших травмы при пожарах.</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9656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Достижение нормативных показателей по оснащению пожарными гидрантами и содержанию их в исправном состоянии</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8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Численность лиц, погибших в результате ЧС на водных объектах</a:t>
                      </a:r>
                      <a:r>
                        <a:rPr kumimoji="0" lang="ru-RU" sz="22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7900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Численность граждан, пострадавших в чрезвычайных происшествиях на водных объектах</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8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rgbClr val="000000"/>
                          </a:solidFill>
                          <a:effectLst/>
                          <a:latin typeface="Constantia" pitchFamily="18" charset="0"/>
                          <a:cs typeface="Times New Roman" pitchFamily="18" charset="0"/>
                        </a:rPr>
                        <a:t>Численность лиц, погибших от преступных посягательств</a:t>
                      </a:r>
                      <a:r>
                        <a:rPr kumimoji="0" lang="ru-RU" sz="2200" b="0" i="0" u="none" strike="noStrike" cap="none" normalizeH="0" baseline="0" dirty="0" smtClean="0">
                          <a:ln>
                            <a:noFill/>
                          </a:ln>
                          <a:solidFill>
                            <a:srgbClr val="000000"/>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7608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rgbClr val="000000"/>
                          </a:solidFill>
                          <a:effectLst/>
                          <a:latin typeface="Constantia" pitchFamily="18" charset="0"/>
                          <a:cs typeface="Times New Roman" pitchFamily="18" charset="0"/>
                        </a:rPr>
                        <a:t>Доля преступлений, совершенных в общественных местах</a:t>
                      </a:r>
                      <a:r>
                        <a:rPr kumimoji="0" lang="ru-RU" sz="2200" b="0" i="0" u="none" strike="noStrike" cap="none" normalizeH="0" baseline="0" dirty="0" smtClean="0">
                          <a:ln>
                            <a:noFill/>
                          </a:ln>
                          <a:solidFill>
                            <a:srgbClr val="000000"/>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Превышение в 2,5 раза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Заголовок 1"/>
          <p:cNvSpPr>
            <a:spLocks noGrp="1"/>
          </p:cNvSpPr>
          <p:nvPr>
            <p:ph type="title"/>
          </p:nvPr>
        </p:nvSpPr>
        <p:spPr>
          <a:xfrm>
            <a:off x="304800" y="704850"/>
            <a:ext cx="8382000" cy="590550"/>
          </a:xfrm>
        </p:spPr>
        <p:txBody>
          <a:bodyPr/>
          <a:lstStyle/>
          <a:p>
            <a:pPr algn="ctr"/>
            <a:r>
              <a:rPr lang="ru-RU" sz="2400" b="1" smtClean="0">
                <a:solidFill>
                  <a:srgbClr val="0B5395"/>
                </a:solidFill>
                <a:latin typeface="Times New Roman" pitchFamily="18" charset="0"/>
                <a:cs typeface="Times New Roman" pitchFamily="18" charset="0"/>
              </a:rPr>
              <a:t>Финансирование муниципальной программы </a:t>
            </a:r>
            <a:br>
              <a:rPr lang="ru-RU" sz="2400" b="1" smtClean="0">
                <a:solidFill>
                  <a:srgbClr val="0B5395"/>
                </a:solidFill>
                <a:latin typeface="Times New Roman" pitchFamily="18" charset="0"/>
                <a:cs typeface="Times New Roman" pitchFamily="18" charset="0"/>
              </a:rPr>
            </a:br>
            <a:r>
              <a:rPr lang="ru-RU" sz="2400" b="1" smtClean="0">
                <a:solidFill>
                  <a:srgbClr val="0B5395"/>
                </a:solidFill>
                <a:latin typeface="Times New Roman" pitchFamily="18" charset="0"/>
                <a:cs typeface="Times New Roman" pitchFamily="18" charset="0"/>
              </a:rPr>
              <a:t>«Обеспечение безопасности жизнедеятельности населения»</a:t>
            </a:r>
          </a:p>
        </p:txBody>
      </p:sp>
      <p:graphicFrame>
        <p:nvGraphicFramePr>
          <p:cNvPr id="18593" name="Group 161"/>
          <p:cNvGraphicFramePr>
            <a:graphicFrameLocks noGrp="1"/>
          </p:cNvGraphicFramePr>
          <p:nvPr>
            <p:ph idx="1"/>
          </p:nvPr>
        </p:nvGraphicFramePr>
        <p:xfrm>
          <a:off x="457200" y="1371600"/>
          <a:ext cx="8229600" cy="5492496"/>
        </p:xfrm>
        <a:graphic>
          <a:graphicData uri="http://schemas.openxmlformats.org/drawingml/2006/table">
            <a:tbl>
              <a:tblPr/>
              <a:tblGrid>
                <a:gridCol w="457200"/>
                <a:gridCol w="2157413"/>
                <a:gridCol w="1143000"/>
                <a:gridCol w="1143000"/>
                <a:gridCol w="1214437"/>
                <a:gridCol w="1143022"/>
                <a:gridCol w="971528"/>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подпрограммы, мероприятия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Финанси-рование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Исполнение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Муниципальная программа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«Обеспечение безопасности жизнедеятельности населения»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rPr>
                        <a:t>622,50</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622,50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rPr>
                        <a:t>622,50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rPr>
                        <a:t>622,50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Подпрограмма </a:t>
                      </a:r>
                      <a:r>
                        <a:rPr kumimoji="0" lang="ru-RU" sz="1200" b="0" i="0" u="none" strike="noStrike" cap="none" normalizeH="0" baseline="0" dirty="0" smtClean="0">
                          <a:ln>
                            <a:noFill/>
                          </a:ln>
                          <a:solidFill>
                            <a:schemeClr val="tx1"/>
                          </a:solidFill>
                          <a:effectLst/>
                          <a:latin typeface="Times New Roman" pitchFamily="18" charset="0"/>
                        </a:rPr>
                        <a:t>«Создание условий для обеспечения первичных мер пожарной безопасности»</a:t>
                      </a:r>
                      <a:r>
                        <a:rPr kumimoji="0" lang="ru-RU" sz="2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267,33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267,33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3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267,33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267,33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Подпрограмма </a:t>
                      </a:r>
                      <a:r>
                        <a:rPr kumimoji="0" lang="ru-RU" sz="1200" b="0" i="0" u="none" strike="noStrike" cap="none" normalizeH="0" baseline="0" dirty="0" smtClean="0">
                          <a:ln>
                            <a:noFill/>
                          </a:ln>
                          <a:solidFill>
                            <a:schemeClr val="tx1"/>
                          </a:solidFill>
                          <a:effectLst/>
                          <a:latin typeface="Times New Roman" pitchFamily="18" charset="0"/>
                        </a:rPr>
                        <a:t>«Организация и осуществление мероприятий по гражданской обороне, защите населения и территории городского округа от чрезвычайных ситуаций»</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295,17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2">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Подпрограмма «Профилактика преступлений и правонарушений на территории </a:t>
                      </a: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chemeClr val="tx1"/>
                          </a:solidFill>
                          <a:effectLst/>
                          <a:latin typeface="Times New Roman" pitchFamily="18" charset="0"/>
                        </a:rPr>
                        <a:t>городского округа»</a:t>
                      </a:r>
                      <a:r>
                        <a:rPr kumimoji="0" lang="ru-RU" sz="1200" b="0" i="0" u="none" strike="noStrike" cap="none" normalizeH="0" baseline="0" dirty="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rPr>
                        <a:t>Подпрограмма «Создание условий для обеспечения безопасности людей на водных объектах»</a:t>
                      </a:r>
                      <a:r>
                        <a:rPr kumimoji="0" lang="ru-RU" sz="1200" b="0" i="0" u="none" strike="noStrike" cap="none" normalizeH="0" baseline="0" smtClean="0">
                          <a:ln>
                            <a:noFill/>
                          </a:ln>
                          <a:solidFill>
                            <a:schemeClr val="tx1"/>
                          </a:solidFill>
                          <a:effectLst/>
                          <a:latin typeface="Constantia" pitchFamily="18"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Местный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ru-R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rgbClr val="0B5395"/>
                </a:solidFill>
                <a:latin typeface="Times New Roman" pitchFamily="18" charset="0"/>
                <a:cs typeface="Times New Roman" pitchFamily="18" charset="0"/>
              </a:rPr>
              <a:t>«Обеспечение безопасности жизнедеятельности населения»</a:t>
            </a:r>
            <a:endParaRPr lang="ru-RU" sz="2700" b="1" dirty="0"/>
          </a:p>
        </p:txBody>
      </p:sp>
      <p:pic>
        <p:nvPicPr>
          <p:cNvPr id="144386" name="Содержимое 9" descr="ранцевые огнетушители.jpg"/>
          <p:cNvPicPr>
            <a:picLocks noGrp="1" noChangeAspect="1"/>
          </p:cNvPicPr>
          <p:nvPr>
            <p:ph sz="half" idx="1"/>
          </p:nvPr>
        </p:nvPicPr>
        <p:blipFill>
          <a:blip r:embed="rId3"/>
          <a:srcRect/>
          <a:stretch>
            <a:fillRect/>
          </a:stretch>
        </p:blipFill>
        <p:spPr>
          <a:xfrm>
            <a:off x="457200" y="2327275"/>
            <a:ext cx="4038600" cy="3621088"/>
          </a:xfrm>
        </p:spPr>
      </p:pic>
      <p:pic>
        <p:nvPicPr>
          <p:cNvPr id="144387" name="Содержимое 10" descr="Видеонаблюдение в ЕДДС.JPG"/>
          <p:cNvPicPr>
            <a:picLocks noGrp="1" noChangeAspect="1"/>
          </p:cNvPicPr>
          <p:nvPr>
            <p:ph sz="half" idx="2"/>
          </p:nvPr>
        </p:nvPicPr>
        <p:blipFill>
          <a:blip r:embed="rId4"/>
          <a:srcRect/>
          <a:stretch>
            <a:fillRect/>
          </a:stretch>
        </p:blipFill>
        <p:spPr>
          <a:xfrm>
            <a:off x="4648200" y="2276475"/>
            <a:ext cx="4038600" cy="3722688"/>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4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400" smtClean="0">
                <a:solidFill>
                  <a:schemeClr val="accent1">
                    <a:lumMod val="75000"/>
                  </a:schemeClr>
                </a:solidFill>
                <a:effectLst/>
                <a:latin typeface="Times New Roman" pitchFamily="18" charset="0"/>
                <a:cs typeface="Times New Roman" pitchFamily="18" charset="0"/>
              </a:rPr>
            </a:br>
            <a:r>
              <a:rPr lang="ru-RU" sz="2400" smtClean="0">
                <a:solidFill>
                  <a:schemeClr val="accent1">
                    <a:lumMod val="75000"/>
                  </a:schemeClr>
                </a:solidFill>
                <a:effectLst/>
                <a:latin typeface="Times New Roman" pitchFamily="18" charset="0"/>
                <a:cs typeface="Times New Roman" pitchFamily="18" charset="0"/>
              </a:rPr>
              <a:t>«Развитие малого и среднего предпринимательства» </a:t>
            </a:r>
            <a:br>
              <a:rPr lang="ru-RU" sz="2400" smtClean="0">
                <a:solidFill>
                  <a:schemeClr val="accent1">
                    <a:lumMod val="75000"/>
                  </a:schemeClr>
                </a:solidFill>
                <a:effectLst/>
                <a:latin typeface="Times New Roman" pitchFamily="18" charset="0"/>
                <a:cs typeface="Times New Roman" pitchFamily="18" charset="0"/>
              </a:rPr>
            </a:br>
            <a:r>
              <a:rPr lang="ru-RU" sz="2400" smtClean="0">
                <a:solidFill>
                  <a:schemeClr val="accent1">
                    <a:lumMod val="75000"/>
                  </a:schemeClr>
                </a:solidFill>
                <a:effectLst/>
                <a:latin typeface="Times New Roman" pitchFamily="18" charset="0"/>
                <a:cs typeface="Times New Roman" pitchFamily="18" charset="0"/>
              </a:rPr>
              <a:t>на 2013-2016 гг.»</a:t>
            </a:r>
            <a:endParaRPr lang="ru-RU" sz="2400">
              <a:solidFill>
                <a:schemeClr val="accent1">
                  <a:lumMod val="75000"/>
                </a:schemeClr>
              </a:solidFill>
              <a:effectLst/>
              <a:latin typeface="Times New Roman" pitchFamily="18" charset="0"/>
              <a:cs typeface="Times New Roman" pitchFamily="18" charset="0"/>
            </a:endParaRPr>
          </a:p>
        </p:txBody>
      </p:sp>
      <p:sp>
        <p:nvSpPr>
          <p:cNvPr id="6" name="Текст 5"/>
          <p:cNvSpPr>
            <a:spLocks noGrp="1"/>
          </p:cNvSpPr>
          <p:nvPr>
            <p:ph type="body" idx="1"/>
          </p:nvPr>
        </p:nvSpPr>
        <p:spPr>
          <a:xfrm>
            <a:off x="530225" y="1752600"/>
            <a:ext cx="7772400" cy="4876800"/>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от 02.09.2013 №1279 «Об утверждении муниципальной программы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Пермского края «Развитие малого и среднего предпринимательства» на 2013-2016 гг.</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малого и среднего предпринимательства»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3078480"/>
        </p:xfrm>
        <a:graphic>
          <a:graphicData uri="http://schemas.openxmlformats.org/drawingml/2006/table">
            <a:tbl>
              <a:tblPr firstRow="1" bandRow="1">
                <a:tableStyleId>{5C22544A-7EE6-4342-B048-85BDC9FD1C3A}</a:tableStyleId>
              </a:tblPr>
              <a:tblGrid>
                <a:gridCol w="532788"/>
                <a:gridCol w="2514081"/>
                <a:gridCol w="1331979"/>
                <a:gridCol w="1415228"/>
                <a:gridCol w="1176557"/>
                <a:gridCol w="1287571"/>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pPr algn="just">
                        <a:lnSpc>
                          <a:spcPct val="115000"/>
                        </a:lnSpc>
                      </a:pPr>
                      <a:r>
                        <a:rPr lang="ru-RU" sz="1200" dirty="0">
                          <a:latin typeface="Times New Roman"/>
                          <a:cs typeface="Times New Roman"/>
                        </a:rPr>
                        <a:t>Количество индивидуальных предпринимателей, ед.</a:t>
                      </a:r>
                      <a:endParaRPr lang="ru-RU" sz="1100" dirty="0">
                        <a:latin typeface="Calibri"/>
                        <a:cs typeface="Times New Roman"/>
                      </a:endParaRPr>
                    </a:p>
                  </a:txBody>
                  <a:tcPr marL="39370" marR="39370" marT="64770" marB="64770"/>
                </a:tc>
                <a:tc>
                  <a:txBody>
                    <a:bodyPr/>
                    <a:lstStyle/>
                    <a:p>
                      <a:pPr algn="ctr">
                        <a:lnSpc>
                          <a:spcPct val="115000"/>
                        </a:lnSpc>
                      </a:pPr>
                      <a:r>
                        <a:rPr lang="ru-RU" sz="1200">
                          <a:latin typeface="Times New Roman"/>
                          <a:cs typeface="Times New Roman"/>
                        </a:rPr>
                        <a:t>715</a:t>
                      </a:r>
                      <a:endParaRPr lang="ru-RU" sz="1100">
                        <a:latin typeface="Calibri"/>
                        <a:cs typeface="Times New Roman"/>
                      </a:endParaRPr>
                    </a:p>
                  </a:txBody>
                  <a:tcPr marL="39370" marR="39370" marT="64770" marB="64770" anchor="ctr"/>
                </a:tc>
                <a:tc>
                  <a:txBody>
                    <a:bodyPr/>
                    <a:lstStyle/>
                    <a:p>
                      <a:pPr algn="ctr">
                        <a:lnSpc>
                          <a:spcPct val="115000"/>
                        </a:lnSpc>
                      </a:pPr>
                      <a:r>
                        <a:rPr lang="ru-RU" sz="1200">
                          <a:latin typeface="Times New Roman"/>
                          <a:ea typeface="Calibri"/>
                          <a:cs typeface="Times New Roman"/>
                        </a:rPr>
                        <a:t>718</a:t>
                      </a:r>
                      <a:endParaRPr lang="ru-RU" sz="1100">
                        <a:latin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+3</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lgn="just">
                        <a:lnSpc>
                          <a:spcPct val="115000"/>
                        </a:lnSpc>
                      </a:pPr>
                      <a:r>
                        <a:rPr lang="ru-RU" sz="1200">
                          <a:latin typeface="Times New Roman"/>
                          <a:cs typeface="Times New Roman"/>
                        </a:rPr>
                        <a:t>Количество индивидуальных предпринимателей в расчете на 1000 человек населения, ед.</a:t>
                      </a:r>
                      <a:endParaRPr lang="ru-RU" sz="1100">
                        <a:latin typeface="Calibri"/>
                        <a:cs typeface="Times New Roman"/>
                      </a:endParaRPr>
                    </a:p>
                  </a:txBody>
                  <a:tcPr marL="39370" marR="39370" marT="64770" marB="64770"/>
                </a:tc>
                <a:tc>
                  <a:txBody>
                    <a:bodyPr/>
                    <a:lstStyle/>
                    <a:p>
                      <a:pPr algn="ctr">
                        <a:lnSpc>
                          <a:spcPct val="115000"/>
                        </a:lnSpc>
                      </a:pPr>
                      <a:r>
                        <a:rPr lang="ru-RU" sz="1200">
                          <a:latin typeface="Times New Roman"/>
                          <a:cs typeface="Times New Roman"/>
                        </a:rPr>
                        <a:t>19,4</a:t>
                      </a:r>
                      <a:endParaRPr lang="ru-RU" sz="1100">
                        <a:latin typeface="Calibri"/>
                        <a:cs typeface="Times New Roman"/>
                      </a:endParaRPr>
                    </a:p>
                  </a:txBody>
                  <a:tcPr marL="39370" marR="39370" marT="64770" marB="64770" anchor="ctr"/>
                </a:tc>
                <a:tc>
                  <a:txBody>
                    <a:bodyPr/>
                    <a:lstStyle/>
                    <a:p>
                      <a:pPr algn="ctr">
                        <a:lnSpc>
                          <a:spcPct val="115000"/>
                        </a:lnSpc>
                      </a:pPr>
                      <a:r>
                        <a:rPr lang="ru-RU" sz="1200">
                          <a:latin typeface="Times New Roman"/>
                          <a:ea typeface="Calibri"/>
                          <a:cs typeface="Times New Roman"/>
                        </a:rPr>
                        <a:t>19,6</a:t>
                      </a:r>
                      <a:endParaRPr lang="ru-RU" sz="1100">
                        <a:latin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+0,2</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lgn="just">
                        <a:lnSpc>
                          <a:spcPct val="115000"/>
                        </a:lnSpc>
                      </a:pPr>
                      <a:r>
                        <a:rPr lang="ru-RU" sz="1200">
                          <a:latin typeface="Times New Roman"/>
                          <a:cs typeface="Times New Roman"/>
                        </a:rPr>
                        <a:t>Количество малых и средних предприятий, ед.</a:t>
                      </a:r>
                      <a:endParaRPr lang="ru-RU" sz="1100">
                        <a:latin typeface="Calibri"/>
                        <a:cs typeface="Times New Roman"/>
                      </a:endParaRPr>
                    </a:p>
                  </a:txBody>
                  <a:tcPr marL="39370" marR="39370" marT="64770" marB="64770"/>
                </a:tc>
                <a:tc>
                  <a:txBody>
                    <a:bodyPr/>
                    <a:lstStyle/>
                    <a:p>
                      <a:pPr algn="ctr">
                        <a:lnSpc>
                          <a:spcPct val="115000"/>
                        </a:lnSpc>
                      </a:pPr>
                      <a:r>
                        <a:rPr lang="ru-RU" sz="1200">
                          <a:latin typeface="Times New Roman"/>
                          <a:cs typeface="Times New Roman"/>
                        </a:rPr>
                        <a:t>169</a:t>
                      </a:r>
                      <a:endParaRPr lang="ru-RU" sz="1100">
                        <a:latin typeface="Calibri"/>
                        <a:cs typeface="Times New Roman"/>
                      </a:endParaRPr>
                    </a:p>
                  </a:txBody>
                  <a:tcPr marL="39370" marR="39370" marT="64770" marB="64770" anchor="ctr"/>
                </a:tc>
                <a:tc>
                  <a:txBody>
                    <a:bodyPr/>
                    <a:lstStyle/>
                    <a:p>
                      <a:pPr algn="ctr">
                        <a:lnSpc>
                          <a:spcPct val="115000"/>
                        </a:lnSpc>
                      </a:pPr>
                      <a:r>
                        <a:rPr lang="ru-RU" sz="1200" dirty="0" smtClean="0">
                          <a:latin typeface="Times New Roman"/>
                          <a:ea typeface="Calibri"/>
                          <a:cs typeface="Times New Roman"/>
                        </a:rPr>
                        <a:t>173</a:t>
                      </a:r>
                      <a:endParaRPr lang="ru-RU" sz="1100" dirty="0">
                        <a:latin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+4</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a:txBody>
                    <a:bodyPr/>
                    <a:lstStyle/>
                    <a:p>
                      <a:pPr algn="just">
                        <a:lnSpc>
                          <a:spcPct val="115000"/>
                        </a:lnSpc>
                      </a:pPr>
                      <a:r>
                        <a:rPr lang="ru-RU" sz="1200" dirty="0">
                          <a:latin typeface="Times New Roman"/>
                          <a:cs typeface="Times New Roman"/>
                        </a:rPr>
                        <a:t>Количество малых и средних предприятий в расчете на 1000 человек населения, ед.</a:t>
                      </a:r>
                      <a:endParaRPr lang="ru-RU" sz="1100" dirty="0">
                        <a:latin typeface="Calibri"/>
                        <a:cs typeface="Times New Roman"/>
                      </a:endParaRPr>
                    </a:p>
                  </a:txBody>
                  <a:tcPr marL="39370" marR="39370" marT="64770" marB="64770"/>
                </a:tc>
                <a:tc>
                  <a:txBody>
                    <a:bodyPr/>
                    <a:lstStyle/>
                    <a:p>
                      <a:pPr algn="ctr">
                        <a:lnSpc>
                          <a:spcPct val="115000"/>
                        </a:lnSpc>
                      </a:pPr>
                      <a:r>
                        <a:rPr lang="ru-RU" sz="1200">
                          <a:latin typeface="Times New Roman"/>
                          <a:cs typeface="Times New Roman"/>
                        </a:rPr>
                        <a:t>4,5</a:t>
                      </a:r>
                      <a:endParaRPr lang="ru-RU" sz="1100">
                        <a:latin typeface="Calibri"/>
                        <a:cs typeface="Times New Roman"/>
                      </a:endParaRPr>
                    </a:p>
                  </a:txBody>
                  <a:tcPr marL="39370" marR="39370" marT="64770" marB="64770" anchor="ctr"/>
                </a:tc>
                <a:tc>
                  <a:txBody>
                    <a:bodyPr/>
                    <a:lstStyle/>
                    <a:p>
                      <a:pPr algn="ctr">
                        <a:lnSpc>
                          <a:spcPct val="115000"/>
                        </a:lnSpc>
                      </a:pPr>
                      <a:r>
                        <a:rPr lang="ru-RU" sz="1200">
                          <a:latin typeface="Times New Roman"/>
                          <a:ea typeface="Calibri"/>
                          <a:cs typeface="Times New Roman"/>
                        </a:rPr>
                        <a:t>4,7</a:t>
                      </a:r>
                      <a:endParaRPr lang="ru-RU" sz="1100">
                        <a:latin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+0,3</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graphicFrame>
        <p:nvGraphicFramePr>
          <p:cNvPr id="148526" name="Диаграмма 3"/>
          <p:cNvGraphicFramePr>
            <a:graphicFrameLocks/>
          </p:cNvGraphicFramePr>
          <p:nvPr/>
        </p:nvGraphicFramePr>
        <p:xfrm>
          <a:off x="449263" y="4521200"/>
          <a:ext cx="5030787" cy="2101850"/>
        </p:xfrm>
        <a:graphic>
          <a:graphicData uri="http://schemas.openxmlformats.org/presentationml/2006/ole">
            <p:oleObj spid="_x0000_s148526" r:id="rId4" imgW="5029636" imgH="2097206" progId="Excel.Sheet.8">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малого и среднего предпринимательства»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935163"/>
          <a:ext cx="8229629" cy="2005584"/>
        </p:xfrm>
        <a:graphic>
          <a:graphicData uri="http://schemas.openxmlformats.org/drawingml/2006/table">
            <a:tbl>
              <a:tblPr firstRow="1" bandRow="1">
                <a:tableStyleId>{5C22544A-7EE6-4342-B048-85BDC9FD1C3A}</a:tableStyleId>
              </a:tblPr>
              <a:tblGrid>
                <a:gridCol w="530944"/>
                <a:gridCol w="3284854"/>
                <a:gridCol w="1281435"/>
                <a:gridCol w="1139053"/>
                <a:gridCol w="1139053"/>
                <a:gridCol w="854290"/>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marL="91124" marR="91124"/>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marL="91124" marR="91124"/>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marL="91124" marR="91124"/>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marL="91124" marR="91124"/>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marL="91124" marR="91124"/>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marL="91124" marR="91124"/>
                </a:tc>
              </a:tr>
              <a:tr h="279451">
                <a:tc>
                  <a:txBody>
                    <a:bodyPr/>
                    <a:lstStyle/>
                    <a:p>
                      <a:pPr algn="ctr"/>
                      <a:r>
                        <a:rPr lang="ru-RU"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marL="91124" marR="91124"/>
                </a:tc>
                <a:tc>
                  <a:txBody>
                    <a:bodyPr/>
                    <a:lstStyle/>
                    <a:p>
                      <a:pPr algn="just">
                        <a:lnSpc>
                          <a:spcPts val="1200"/>
                        </a:lnSpc>
                      </a:pPr>
                      <a:r>
                        <a:rPr lang="ru-RU" sz="1200" dirty="0">
                          <a:latin typeface="Times New Roman"/>
                          <a:cs typeface="Times New Roman"/>
                        </a:rPr>
                        <a:t>Налог на доходы физических </a:t>
                      </a:r>
                      <a:r>
                        <a:rPr lang="ru-RU" sz="1200" dirty="0" smtClean="0">
                          <a:latin typeface="Times New Roman"/>
                          <a:cs typeface="Times New Roman"/>
                        </a:rPr>
                        <a:t>лиц, </a:t>
                      </a:r>
                      <a:r>
                        <a:rPr lang="ru-RU" sz="1200" dirty="0">
                          <a:latin typeface="Times New Roman"/>
                          <a:cs typeface="Times New Roman"/>
                        </a:rPr>
                        <a:t>тыс.руб.</a:t>
                      </a:r>
                      <a:endParaRPr lang="ru-RU" sz="1100" dirty="0">
                        <a:latin typeface="Calibri"/>
                        <a:cs typeface="Times New Roman"/>
                      </a:endParaRPr>
                    </a:p>
                  </a:txBody>
                  <a:tcPr marL="39234" marR="39234" marT="64770" marB="64770"/>
                </a:tc>
                <a:tc>
                  <a:txBody>
                    <a:bodyPr/>
                    <a:lstStyle/>
                    <a:p>
                      <a:pPr algn="ctr">
                        <a:lnSpc>
                          <a:spcPct val="115000"/>
                        </a:lnSpc>
                        <a:spcAft>
                          <a:spcPts val="0"/>
                        </a:spcAft>
                      </a:pPr>
                      <a:r>
                        <a:rPr lang="ru-RU" sz="1200">
                          <a:latin typeface="Times New Roman"/>
                          <a:ea typeface="Calibri"/>
                          <a:cs typeface="Times New Roman"/>
                        </a:rPr>
                        <a:t>385,9</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a:latin typeface="Times New Roman"/>
                          <a:ea typeface="Calibri"/>
                          <a:cs typeface="Times New Roman"/>
                        </a:rPr>
                        <a:t>430,9</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dirty="0" smtClean="0">
                          <a:latin typeface="Times New Roman"/>
                          <a:ea typeface="Calibri"/>
                          <a:cs typeface="Times New Roman"/>
                        </a:rPr>
                        <a:t>+45,0</a:t>
                      </a:r>
                      <a:endParaRPr lang="ru-RU" sz="1100" dirty="0">
                        <a:latin typeface="Calibri"/>
                        <a:ea typeface="Calibri"/>
                        <a:cs typeface="Times New Roman"/>
                      </a:endParaRPr>
                    </a:p>
                  </a:txBody>
                  <a:tcPr marL="39234" marR="39234" marT="64770" marB="64770" anchor="ctr"/>
                </a:tc>
                <a:tc>
                  <a:txBody>
                    <a:bodyPr/>
                    <a:lstStyle/>
                    <a:p>
                      <a:endParaRPr lang="ru-RU" sz="1200" dirty="0">
                        <a:latin typeface="Times New Roman" pitchFamily="18" charset="0"/>
                        <a:cs typeface="Times New Roman" pitchFamily="18" charset="0"/>
                      </a:endParaRPr>
                    </a:p>
                  </a:txBody>
                  <a:tcPr marL="91124" marR="91124"/>
                </a:tc>
              </a:tr>
              <a:tr h="279451">
                <a:tc>
                  <a:txBody>
                    <a:bodyPr/>
                    <a:lstStyle/>
                    <a:p>
                      <a:pPr algn="ctr"/>
                      <a:r>
                        <a:rPr lang="ru-RU" sz="1200" dirty="0" smtClean="0">
                          <a:latin typeface="Times New Roman" pitchFamily="18" charset="0"/>
                          <a:cs typeface="Times New Roman" pitchFamily="18" charset="0"/>
                        </a:rPr>
                        <a:t>6</a:t>
                      </a:r>
                      <a:endParaRPr lang="ru-RU" sz="1200" dirty="0">
                        <a:latin typeface="Times New Roman" pitchFamily="18" charset="0"/>
                        <a:cs typeface="Times New Roman" pitchFamily="18" charset="0"/>
                      </a:endParaRPr>
                    </a:p>
                  </a:txBody>
                  <a:tcPr marL="91124" marR="91124"/>
                </a:tc>
                <a:tc>
                  <a:txBody>
                    <a:bodyPr/>
                    <a:lstStyle/>
                    <a:p>
                      <a:pPr algn="just">
                        <a:lnSpc>
                          <a:spcPts val="1200"/>
                        </a:lnSpc>
                      </a:pPr>
                      <a:r>
                        <a:rPr lang="ru-RU" sz="1200">
                          <a:latin typeface="Times New Roman"/>
                          <a:cs typeface="Times New Roman"/>
                        </a:rPr>
                        <a:t>Единый налог на вмененный доход для отдельных видов деятельности, тыс.руб.</a:t>
                      </a:r>
                      <a:endParaRPr lang="ru-RU" sz="1100">
                        <a:latin typeface="Calibri"/>
                        <a:cs typeface="Times New Roman"/>
                      </a:endParaRPr>
                    </a:p>
                  </a:txBody>
                  <a:tcPr marL="39234" marR="39234" marT="64770" marB="64770"/>
                </a:tc>
                <a:tc>
                  <a:txBody>
                    <a:bodyPr/>
                    <a:lstStyle/>
                    <a:p>
                      <a:pPr algn="ctr">
                        <a:lnSpc>
                          <a:spcPct val="115000"/>
                        </a:lnSpc>
                        <a:spcAft>
                          <a:spcPts val="0"/>
                        </a:spcAft>
                      </a:pPr>
                      <a:r>
                        <a:rPr lang="ru-RU" sz="1200">
                          <a:latin typeface="Times New Roman"/>
                          <a:ea typeface="Calibri"/>
                          <a:cs typeface="Times New Roman"/>
                        </a:rPr>
                        <a:t>14 337,0</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a:latin typeface="Times New Roman"/>
                          <a:ea typeface="Calibri"/>
                          <a:cs typeface="Times New Roman"/>
                        </a:rPr>
                        <a:t>14 519,9</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dirty="0" smtClean="0">
                          <a:latin typeface="Times New Roman"/>
                          <a:ea typeface="Calibri"/>
                          <a:cs typeface="Times New Roman"/>
                        </a:rPr>
                        <a:t>+182,9</a:t>
                      </a:r>
                      <a:endParaRPr lang="ru-RU" sz="1100" dirty="0">
                        <a:latin typeface="Calibri"/>
                        <a:ea typeface="Calibri"/>
                        <a:cs typeface="Times New Roman"/>
                      </a:endParaRPr>
                    </a:p>
                  </a:txBody>
                  <a:tcPr marL="39234" marR="39234" marT="64770" marB="64770" anchor="ctr"/>
                </a:tc>
                <a:tc>
                  <a:txBody>
                    <a:bodyPr/>
                    <a:lstStyle/>
                    <a:p>
                      <a:endParaRPr lang="ru-RU" sz="1200" dirty="0">
                        <a:latin typeface="Times New Roman" pitchFamily="18" charset="0"/>
                        <a:cs typeface="Times New Roman" pitchFamily="18" charset="0"/>
                      </a:endParaRPr>
                    </a:p>
                  </a:txBody>
                  <a:tcPr marL="91124" marR="91124"/>
                </a:tc>
              </a:tr>
              <a:tr h="279451">
                <a:tc>
                  <a:txBody>
                    <a:bodyPr/>
                    <a:lstStyle/>
                    <a:p>
                      <a:pPr algn="ctr"/>
                      <a:r>
                        <a:rPr lang="ru-RU" sz="1200" dirty="0" smtClean="0">
                          <a:latin typeface="Times New Roman" pitchFamily="18" charset="0"/>
                          <a:cs typeface="Times New Roman" pitchFamily="18" charset="0"/>
                        </a:rPr>
                        <a:t>7</a:t>
                      </a:r>
                      <a:endParaRPr lang="ru-RU" sz="1200" dirty="0">
                        <a:latin typeface="Times New Roman" pitchFamily="18" charset="0"/>
                        <a:cs typeface="Times New Roman" pitchFamily="18" charset="0"/>
                      </a:endParaRPr>
                    </a:p>
                  </a:txBody>
                  <a:tcPr marL="91124" marR="91124"/>
                </a:tc>
                <a:tc>
                  <a:txBody>
                    <a:bodyPr/>
                    <a:lstStyle/>
                    <a:p>
                      <a:pPr algn="just">
                        <a:lnSpc>
                          <a:spcPts val="1200"/>
                        </a:lnSpc>
                      </a:pPr>
                      <a:r>
                        <a:rPr lang="ru-RU" sz="1200">
                          <a:latin typeface="Times New Roman"/>
                          <a:cs typeface="Times New Roman"/>
                        </a:rPr>
                        <a:t>Налоговые и неналоговые доходы всего, тыс.руб.</a:t>
                      </a:r>
                      <a:endParaRPr lang="ru-RU" sz="1100">
                        <a:latin typeface="Calibri"/>
                        <a:cs typeface="Times New Roman"/>
                      </a:endParaRPr>
                    </a:p>
                  </a:txBody>
                  <a:tcPr marL="39234" marR="39234" marT="64770" marB="64770"/>
                </a:tc>
                <a:tc>
                  <a:txBody>
                    <a:bodyPr/>
                    <a:lstStyle/>
                    <a:p>
                      <a:pPr algn="ctr">
                        <a:lnSpc>
                          <a:spcPct val="115000"/>
                        </a:lnSpc>
                        <a:spcAft>
                          <a:spcPts val="0"/>
                        </a:spcAft>
                      </a:pPr>
                      <a:r>
                        <a:rPr lang="ru-RU" sz="1200">
                          <a:latin typeface="Times New Roman"/>
                          <a:ea typeface="Calibri"/>
                          <a:cs typeface="Times New Roman"/>
                        </a:rPr>
                        <a:t>261 069,3</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a:latin typeface="Times New Roman"/>
                          <a:ea typeface="Calibri"/>
                          <a:cs typeface="Times New Roman"/>
                        </a:rPr>
                        <a:t>266 553,5</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100" dirty="0" smtClean="0">
                          <a:latin typeface="Calibri"/>
                          <a:ea typeface="Calibri"/>
                          <a:cs typeface="Times New Roman"/>
                        </a:rPr>
                        <a:t>+5484,2</a:t>
                      </a:r>
                      <a:endParaRPr lang="ru-RU" sz="1100" dirty="0">
                        <a:latin typeface="Calibri"/>
                        <a:ea typeface="Calibri"/>
                        <a:cs typeface="Times New Roman"/>
                      </a:endParaRPr>
                    </a:p>
                  </a:txBody>
                  <a:tcPr marL="39234" marR="39234" marT="64770" marB="64770" anchor="ctr"/>
                </a:tc>
                <a:tc>
                  <a:txBody>
                    <a:bodyPr/>
                    <a:lstStyle/>
                    <a:p>
                      <a:endParaRPr lang="ru-RU" sz="1200" dirty="0">
                        <a:latin typeface="Times New Roman" pitchFamily="18" charset="0"/>
                        <a:cs typeface="Times New Roman" pitchFamily="18" charset="0"/>
                      </a:endParaRPr>
                    </a:p>
                  </a:txBody>
                  <a:tcPr marL="91124" marR="91124"/>
                </a:tc>
              </a:tr>
              <a:tr h="279451">
                <a:tc>
                  <a:txBody>
                    <a:bodyPr/>
                    <a:lstStyle/>
                    <a:p>
                      <a:pPr algn="ctr"/>
                      <a:r>
                        <a:rPr lang="ru-RU" sz="1200" dirty="0" smtClean="0">
                          <a:latin typeface="Times New Roman" pitchFamily="18" charset="0"/>
                          <a:cs typeface="Times New Roman" pitchFamily="18" charset="0"/>
                        </a:rPr>
                        <a:t>8</a:t>
                      </a:r>
                      <a:endParaRPr lang="ru-RU" sz="1200" dirty="0">
                        <a:latin typeface="Times New Roman" pitchFamily="18" charset="0"/>
                        <a:cs typeface="Times New Roman" pitchFamily="18" charset="0"/>
                      </a:endParaRPr>
                    </a:p>
                  </a:txBody>
                  <a:tcPr marL="91124" marR="91124"/>
                </a:tc>
                <a:tc>
                  <a:txBody>
                    <a:bodyPr/>
                    <a:lstStyle/>
                    <a:p>
                      <a:pPr algn="just">
                        <a:lnSpc>
                          <a:spcPts val="1200"/>
                        </a:lnSpc>
                      </a:pPr>
                      <a:r>
                        <a:rPr lang="ru-RU" sz="1200">
                          <a:latin typeface="Times New Roman"/>
                          <a:cs typeface="Times New Roman"/>
                        </a:rPr>
                        <a:t>Доля поступлений уплаченных субъектами малого предпринимательства налогов, %</a:t>
                      </a:r>
                      <a:endParaRPr lang="ru-RU" sz="1100">
                        <a:latin typeface="Calibri"/>
                        <a:cs typeface="Times New Roman"/>
                      </a:endParaRPr>
                    </a:p>
                  </a:txBody>
                  <a:tcPr marL="39234" marR="39234" marT="64770" marB="64770"/>
                </a:tc>
                <a:tc>
                  <a:txBody>
                    <a:bodyPr/>
                    <a:lstStyle/>
                    <a:p>
                      <a:pPr algn="ctr">
                        <a:lnSpc>
                          <a:spcPct val="115000"/>
                        </a:lnSpc>
                        <a:spcAft>
                          <a:spcPts val="0"/>
                        </a:spcAft>
                      </a:pPr>
                      <a:r>
                        <a:rPr lang="ru-RU" sz="1200">
                          <a:latin typeface="Times New Roman"/>
                          <a:ea typeface="Calibri"/>
                          <a:cs typeface="Times New Roman"/>
                        </a:rPr>
                        <a:t>5,5</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a:latin typeface="Times New Roman"/>
                          <a:ea typeface="Calibri"/>
                          <a:cs typeface="Times New Roman"/>
                        </a:rPr>
                        <a:t>5,6</a:t>
                      </a:r>
                      <a:endParaRPr lang="ru-RU" sz="1100">
                        <a:latin typeface="Calibri"/>
                        <a:ea typeface="Calibri"/>
                        <a:cs typeface="Times New Roman"/>
                      </a:endParaRPr>
                    </a:p>
                  </a:txBody>
                  <a:tcPr marL="39234" marR="39234" marT="64770" marB="64770" anchor="ctr"/>
                </a:tc>
                <a:tc>
                  <a:txBody>
                    <a:bodyPr/>
                    <a:lstStyle/>
                    <a:p>
                      <a:pPr algn="ctr">
                        <a:lnSpc>
                          <a:spcPct val="115000"/>
                        </a:lnSpc>
                        <a:spcAft>
                          <a:spcPts val="0"/>
                        </a:spcAft>
                      </a:pPr>
                      <a:r>
                        <a:rPr lang="ru-RU" sz="1200" dirty="0" smtClean="0">
                          <a:latin typeface="Times New Roman"/>
                          <a:ea typeface="Calibri"/>
                          <a:cs typeface="Times New Roman"/>
                        </a:rPr>
                        <a:t>+0,1</a:t>
                      </a:r>
                      <a:endParaRPr lang="ru-RU" sz="1100" dirty="0">
                        <a:latin typeface="Calibri"/>
                        <a:ea typeface="Calibri"/>
                        <a:cs typeface="Times New Roman"/>
                      </a:endParaRPr>
                    </a:p>
                  </a:txBody>
                  <a:tcPr marL="39234" marR="39234" marT="64770" marB="64770" anchor="ctr"/>
                </a:tc>
                <a:tc>
                  <a:txBody>
                    <a:bodyPr/>
                    <a:lstStyle/>
                    <a:p>
                      <a:endParaRPr lang="ru-RU" sz="1200" dirty="0">
                        <a:latin typeface="Times New Roman" pitchFamily="18" charset="0"/>
                        <a:cs typeface="Times New Roman" pitchFamily="18" charset="0"/>
                      </a:endParaRPr>
                    </a:p>
                  </a:txBody>
                  <a:tcPr marL="91124" marR="91124"/>
                </a:tc>
              </a:tr>
            </a:tbl>
          </a:graphicData>
        </a:graphic>
      </p:graphicFrame>
      <p:graphicFrame>
        <p:nvGraphicFramePr>
          <p:cNvPr id="150574" name="Диаграмма 4"/>
          <p:cNvGraphicFramePr>
            <a:graphicFrameLocks/>
          </p:cNvGraphicFramePr>
          <p:nvPr/>
        </p:nvGraphicFramePr>
        <p:xfrm>
          <a:off x="377825" y="4021138"/>
          <a:ext cx="3959225" cy="1958975"/>
        </p:xfrm>
        <a:graphic>
          <a:graphicData uri="http://schemas.openxmlformats.org/presentationml/2006/ole">
            <p:oleObj spid="_x0000_s150574" r:id="rId4" imgW="3956647" imgH="1956986" progId="Excel.Sheet.8">
              <p:embed/>
            </p:oleObj>
          </a:graphicData>
        </a:graphic>
      </p:graphicFrame>
      <p:graphicFrame>
        <p:nvGraphicFramePr>
          <p:cNvPr id="150575" name="Диаграмма 7"/>
          <p:cNvGraphicFramePr>
            <a:graphicFrameLocks/>
          </p:cNvGraphicFramePr>
          <p:nvPr/>
        </p:nvGraphicFramePr>
        <p:xfrm>
          <a:off x="4592638" y="4164013"/>
          <a:ext cx="4102100" cy="2244725"/>
        </p:xfrm>
        <a:graphic>
          <a:graphicData uri="http://schemas.openxmlformats.org/presentationml/2006/ole">
            <p:oleObj spid="_x0000_s150575" r:id="rId5" imgW="4102964" imgH="2243522" progId="Excel.Sheet.8">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малого и среднего предпринимательства»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46200"/>
          <a:ext cx="8229600" cy="2496312"/>
        </p:xfrm>
        <a:graphic>
          <a:graphicData uri="http://schemas.openxmlformats.org/drawingml/2006/table">
            <a:tbl>
              <a:tblPr firstRow="1" bandRow="1">
                <a:tableStyleId>{5C22544A-7EE6-4342-B048-85BDC9FD1C3A}</a:tableStyleId>
              </a:tblPr>
              <a:tblGrid>
                <a:gridCol w="457200"/>
                <a:gridCol w="2300278"/>
                <a:gridCol w="1285884"/>
                <a:gridCol w="1143008"/>
                <a:gridCol w="1214446"/>
                <a:gridCol w="857256"/>
                <a:gridCol w="971528"/>
              </a:tblGrid>
              <a:tr h="456271">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35211">
                <a:tc>
                  <a:txBody>
                    <a:bodyPr/>
                    <a:lstStyle/>
                    <a:p>
                      <a:pPr algn="ctr"/>
                      <a:endParaRPr lang="ru-RU" sz="1200" dirty="0">
                        <a:latin typeface="Times New Roman" pitchFamily="18" charset="0"/>
                        <a:cs typeface="Times New Roman" pitchFamily="18" charset="0"/>
                      </a:endParaRPr>
                    </a:p>
                  </a:txBody>
                  <a:tcPr/>
                </a:tc>
                <a:tc rowSpan="4">
                  <a:txBody>
                    <a:bodyPr/>
                    <a:lstStyle/>
                    <a:p>
                      <a:r>
                        <a:rPr kumimoji="0" lang="ru-RU" sz="1200" b="1" kern="1200" dirty="0" smtClean="0">
                          <a:solidFill>
                            <a:schemeClr val="dk1"/>
                          </a:solidFill>
                          <a:latin typeface="Times New Roman" pitchFamily="18" charset="0"/>
                          <a:ea typeface="+mn-ea"/>
                          <a:cs typeface="Times New Roman" pitchFamily="18" charset="0"/>
                        </a:rPr>
                        <a:t>Программа « Развитие малого и среднего предпринимательства» на 2013-2016 г.г.</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452,658</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422,658</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93,3</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3521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704,730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556,530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79,0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3521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2005,769</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3521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1" dirty="0">
                          <a:latin typeface="Times New Roman"/>
                          <a:ea typeface="Calibri"/>
                          <a:cs typeface="Times New Roman"/>
                        </a:rPr>
                        <a:t>3163,157</a:t>
                      </a:r>
                      <a:endParaRPr lang="ru-RU" sz="1100" b="1"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b="1" dirty="0">
                          <a:latin typeface="Times New Roman"/>
                          <a:ea typeface="Calibri"/>
                          <a:cs typeface="Times New Roman"/>
                        </a:rPr>
                        <a:t>979,188</a:t>
                      </a:r>
                      <a:endParaRPr lang="ru-RU" sz="1100" b="1"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b="1" dirty="0">
                          <a:latin typeface="Times New Roman"/>
                          <a:ea typeface="Calibri"/>
                          <a:cs typeface="Times New Roman"/>
                        </a:rPr>
                        <a:t>31,0</a:t>
                      </a:r>
                      <a:endParaRPr lang="ru-RU" sz="1100" b="1"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3521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r>
                        <a:rPr kumimoji="0" lang="ru-RU" sz="1200" b="0" kern="1200" dirty="0" smtClean="0">
                          <a:solidFill>
                            <a:schemeClr val="dk1"/>
                          </a:solidFill>
                          <a:latin typeface="Times New Roman" pitchFamily="18" charset="0"/>
                          <a:ea typeface="+mn-ea"/>
                          <a:cs typeface="Times New Roman" pitchFamily="18" charset="0"/>
                        </a:rPr>
                        <a:t>Организация и проведение конкурса парикмахерского искусства и </a:t>
                      </a:r>
                      <a:r>
                        <a:rPr kumimoji="0" lang="ru-RU" sz="1200" b="0" kern="1200" dirty="0" err="1" smtClean="0">
                          <a:solidFill>
                            <a:schemeClr val="dk1"/>
                          </a:solidFill>
                          <a:latin typeface="Times New Roman" pitchFamily="18" charset="0"/>
                          <a:ea typeface="+mn-ea"/>
                          <a:cs typeface="Times New Roman" pitchFamily="18" charset="0"/>
                        </a:rPr>
                        <a:t>нейл-дизайна</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70,00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70,00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100,0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33521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70,00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70,00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100,0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pic>
        <p:nvPicPr>
          <p:cNvPr id="152644" name="Содержимое 6" descr="SAM_0192.JPG"/>
          <p:cNvPicPr>
            <a:picLocks noChangeAspect="1"/>
          </p:cNvPicPr>
          <p:nvPr/>
        </p:nvPicPr>
        <p:blipFill>
          <a:blip r:embed="rId4"/>
          <a:srcRect/>
          <a:stretch>
            <a:fillRect/>
          </a:stretch>
        </p:blipFill>
        <p:spPr bwMode="auto">
          <a:xfrm>
            <a:off x="928688" y="4286250"/>
            <a:ext cx="3214687" cy="2411413"/>
          </a:xfrm>
          <a:prstGeom prst="rect">
            <a:avLst/>
          </a:prstGeom>
          <a:noFill/>
          <a:ln w="9525">
            <a:noFill/>
            <a:miter lim="800000"/>
            <a:headEnd/>
            <a:tailEnd/>
          </a:ln>
        </p:spPr>
      </p:pic>
      <p:graphicFrame>
        <p:nvGraphicFramePr>
          <p:cNvPr id="152645" name="Диаграмма 6"/>
          <p:cNvGraphicFramePr>
            <a:graphicFrameLocks/>
          </p:cNvGraphicFramePr>
          <p:nvPr/>
        </p:nvGraphicFramePr>
        <p:xfrm>
          <a:off x="5092700" y="4021138"/>
          <a:ext cx="3602038" cy="2244725"/>
        </p:xfrm>
        <a:graphic>
          <a:graphicData uri="http://schemas.openxmlformats.org/presentationml/2006/ole">
            <p:oleObj spid="_x0000_s152645" r:id="rId5" imgW="3603048" imgH="2243522" progId="Excel.Sheet.8">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63"/>
            <a:ext cx="8229600" cy="928687"/>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Социально ориентированный бюджет</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29698" name="Содержимое 7"/>
          <p:cNvGraphicFramePr>
            <a:graphicFrameLocks noGrp="1"/>
          </p:cNvGraphicFramePr>
          <p:nvPr>
            <p:ph idx="1"/>
          </p:nvPr>
        </p:nvGraphicFramePr>
        <p:xfrm>
          <a:off x="406400" y="1884363"/>
          <a:ext cx="8331200" cy="4491037"/>
        </p:xfrm>
        <a:graphic>
          <a:graphicData uri="http://schemas.openxmlformats.org/presentationml/2006/ole">
            <p:oleObj spid="_x0000_s29698" r:id="rId4" imgW="8327858" imgH="4493141" progId="Excel.Sheet.8">
              <p:embed/>
            </p:oleObj>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малого и среднего предпринимательства»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5108448"/>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009636"/>
                <a:gridCol w="1104900"/>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b="1" dirty="0" smtClean="0">
                          <a:latin typeface="Times New Roman" pitchFamily="18" charset="0"/>
                          <a:cs typeface="Times New Roman" pitchFamily="18" charset="0"/>
                        </a:rPr>
                        <a:t>2</a:t>
                      </a:r>
                      <a:endParaRPr lang="ru-RU" sz="1200" b="1" dirty="0">
                        <a:latin typeface="Times New Roman" pitchFamily="18" charset="0"/>
                        <a:cs typeface="Times New Roman" pitchFamily="18" charset="0"/>
                      </a:endParaRPr>
                    </a:p>
                  </a:txBody>
                  <a:tcPr/>
                </a:tc>
                <a:tc rowSpan="4">
                  <a:txBody>
                    <a:bodyPr/>
                    <a:lstStyle/>
                    <a:p>
                      <a:r>
                        <a:rPr kumimoji="0" lang="ru-RU" sz="1200" b="1" kern="1200" dirty="0" smtClean="0">
                          <a:solidFill>
                            <a:schemeClr val="dk1"/>
                          </a:solidFill>
                          <a:latin typeface="Times New Roman" pitchFamily="18" charset="0"/>
                          <a:ea typeface="+mn-ea"/>
                          <a:cs typeface="Times New Roman" pitchFamily="18" charset="0"/>
                        </a:rPr>
                        <a:t>Обеспечение доступности финансово-кредитного ресурса для субъектов малого и среднего предпринимательства</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142,658</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112,658</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79,0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704,730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556,530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79,0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2005,769</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2853,157</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669,188</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23,5</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2.1. </a:t>
                      </a:r>
                      <a:endParaRPr lang="ru-RU" sz="1200" dirty="0">
                        <a:latin typeface="Times New Roman" pitchFamily="18" charset="0"/>
                        <a:cs typeface="Times New Roman" pitchFamily="18" charset="0"/>
                      </a:endParaRPr>
                    </a:p>
                  </a:txBody>
                  <a:tcPr/>
                </a:tc>
                <a:tc rowSpan="4">
                  <a:txBody>
                    <a:bodyPr/>
                    <a:lstStyle/>
                    <a:p>
                      <a:r>
                        <a:rPr kumimoji="0" lang="ru-RU" sz="1200" kern="1200" dirty="0" smtClean="0">
                          <a:solidFill>
                            <a:schemeClr val="dk1"/>
                          </a:solidFill>
                          <a:latin typeface="Times New Roman" pitchFamily="18" charset="0"/>
                          <a:ea typeface="+mn-ea"/>
                          <a:cs typeface="Times New Roman" pitchFamily="18" charset="0"/>
                        </a:rPr>
                        <a:t>Субсидирование части затрат, связанных с уплатой субъектом малого и среднего предпринимательства первого взноса (аванса) при заключении договора лизинга оборудования и лизинговых платежей</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en-US" sz="1200" dirty="0">
                          <a:latin typeface="Times New Roman"/>
                          <a:ea typeface="Calibri"/>
                          <a:cs typeface="Times New Roman"/>
                        </a:rPr>
                        <a:t>112</a:t>
                      </a:r>
                      <a:r>
                        <a:rPr lang="ru-RU" sz="1200" dirty="0">
                          <a:latin typeface="Times New Roman"/>
                          <a:ea typeface="Calibri"/>
                          <a:cs typeface="Times New Roman"/>
                        </a:rPr>
                        <a:t>,</a:t>
                      </a:r>
                      <a:r>
                        <a:rPr lang="en-US" sz="1200" dirty="0">
                          <a:latin typeface="Times New Roman"/>
                          <a:ea typeface="Calibri"/>
                          <a:cs typeface="Times New Roman"/>
                        </a:rPr>
                        <a:t> 658</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112,658</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556,530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556,530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1583,969</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a:txBody>
                    <a:bodyPr/>
                    <a:lstStyle/>
                    <a:p>
                      <a:r>
                        <a:rPr lang="ru-RU" sz="900" dirty="0" smtClean="0">
                          <a:latin typeface="Times New Roman" pitchFamily="18" charset="0"/>
                          <a:cs typeface="Times New Roman" pitchFamily="18" charset="0"/>
                        </a:rPr>
                        <a:t>Средства не поступали</a:t>
                      </a:r>
                      <a:endParaRPr lang="ru-RU" sz="9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2253,157</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669,188</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29,7</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2.2.</a:t>
                      </a:r>
                      <a:endParaRPr lang="ru-RU" sz="1200" dirty="0">
                        <a:latin typeface="Times New Roman" pitchFamily="18" charset="0"/>
                        <a:cs typeface="Times New Roman" pitchFamily="18" charset="0"/>
                      </a:endParaRPr>
                    </a:p>
                  </a:txBody>
                  <a:tcPr/>
                </a:tc>
                <a:tc rowSpan="4">
                  <a:txBody>
                    <a:bodyPr/>
                    <a:lstStyle/>
                    <a:p>
                      <a:r>
                        <a:rPr kumimoji="0" lang="ru-RU" sz="1200" kern="1200" dirty="0" smtClean="0">
                          <a:solidFill>
                            <a:schemeClr val="dk1"/>
                          </a:solidFill>
                          <a:latin typeface="Times New Roman" pitchFamily="18" charset="0"/>
                          <a:ea typeface="+mn-ea"/>
                          <a:cs typeface="Times New Roman" pitchFamily="18" charset="0"/>
                        </a:rPr>
                        <a:t>Предоставление грантов начинающим субъектам малого предпринимательства в целях возмещения части затрат, связанных с началом деятельности</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en-US" sz="1200" dirty="0">
                          <a:latin typeface="Times New Roman"/>
                          <a:ea typeface="Calibri"/>
                          <a:cs typeface="Times New Roman"/>
                        </a:rPr>
                        <a:t>30</a:t>
                      </a:r>
                      <a:r>
                        <a:rPr lang="ru-RU" sz="1200" dirty="0">
                          <a:latin typeface="Times New Roman"/>
                          <a:ea typeface="Calibri"/>
                          <a:cs typeface="Times New Roman"/>
                        </a:rPr>
                        <a:t>,000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rowSpan="4">
                  <a:txBody>
                    <a:bodyPr/>
                    <a:lstStyle/>
                    <a:p>
                      <a:r>
                        <a:rPr kumimoji="0" lang="ru-RU" sz="800" kern="1200" dirty="0" smtClean="0">
                          <a:solidFill>
                            <a:schemeClr val="dk1"/>
                          </a:solidFill>
                          <a:latin typeface="Times New Roman" pitchFamily="18" charset="0"/>
                          <a:ea typeface="+mn-ea"/>
                          <a:cs typeface="Times New Roman" pitchFamily="18" charset="0"/>
                        </a:rPr>
                        <a:t>Начинающим предпринимателем не представлены подтверждающие документы  в установленные сроки, из </a:t>
                      </a:r>
                      <a:r>
                        <a:rPr kumimoji="0" lang="ru-RU" sz="800" kern="1200" dirty="0" err="1" smtClean="0">
                          <a:solidFill>
                            <a:schemeClr val="dk1"/>
                          </a:solidFill>
                          <a:latin typeface="Times New Roman" pitchFamily="18" charset="0"/>
                          <a:ea typeface="+mn-ea"/>
                          <a:cs typeface="Times New Roman" pitchFamily="18" charset="0"/>
                        </a:rPr>
                        <a:t>Минпромторга</a:t>
                      </a:r>
                      <a:r>
                        <a:rPr kumimoji="0" lang="ru-RU" sz="800" kern="1200" dirty="0" smtClean="0">
                          <a:solidFill>
                            <a:schemeClr val="dk1"/>
                          </a:solidFill>
                          <a:latin typeface="Times New Roman" pitchFamily="18" charset="0"/>
                          <a:ea typeface="+mn-ea"/>
                          <a:cs typeface="Times New Roman" pitchFamily="18" charset="0"/>
                        </a:rPr>
                        <a:t> получен отказ в согласовании  изменение расходов предпринимателя</a:t>
                      </a:r>
                      <a:endParaRPr lang="ru-RU" sz="8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148,200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vMerge="1">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421,800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a:t>
                      </a:r>
                      <a:endParaRPr lang="ru-RU" sz="1100">
                        <a:latin typeface="Calibri"/>
                        <a:ea typeface="Calibri"/>
                        <a:cs typeface="Times New Roman"/>
                      </a:endParaRPr>
                    </a:p>
                  </a:txBody>
                  <a:tcPr marL="39370" marR="39370" marT="64770" marB="64770" anchor="ctr"/>
                </a:tc>
                <a:tc vMerge="1">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60</a:t>
                      </a:r>
                      <a:r>
                        <a:rPr lang="en-US" sz="1200">
                          <a:latin typeface="Times New Roman"/>
                          <a:ea typeface="Calibri"/>
                          <a:cs typeface="Times New Roman"/>
                        </a:rPr>
                        <a:t>0</a:t>
                      </a:r>
                      <a:r>
                        <a:rPr lang="ru-RU" sz="1200">
                          <a:latin typeface="Times New Roman"/>
                          <a:ea typeface="Calibri"/>
                          <a:cs typeface="Times New Roman"/>
                        </a:rPr>
                        <a:t>, 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0,0</a:t>
                      </a:r>
                      <a:endParaRPr lang="ru-RU" sz="1100" dirty="0">
                        <a:latin typeface="Calibri"/>
                        <a:ea typeface="Calibri"/>
                        <a:cs typeface="Times New Roman"/>
                      </a:endParaRPr>
                    </a:p>
                  </a:txBody>
                  <a:tcPr marL="39370" marR="39370" marT="64770" marB="64770" anchor="ctr"/>
                </a:tc>
                <a:tc vMerge="1">
                  <a:txBody>
                    <a:bodyPr/>
                    <a:lstStyle/>
                    <a:p>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«Развитие малого и среднего предпринимательства»</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2508504"/>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009636"/>
                <a:gridCol w="1104900"/>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b="1" dirty="0" smtClean="0">
                          <a:latin typeface="Times New Roman" pitchFamily="18" charset="0"/>
                          <a:cs typeface="Times New Roman" pitchFamily="18" charset="0"/>
                        </a:rPr>
                        <a:t>3</a:t>
                      </a:r>
                      <a:endParaRPr lang="ru-RU" sz="1200" b="1" dirty="0">
                        <a:latin typeface="Times New Roman" pitchFamily="18" charset="0"/>
                        <a:cs typeface="Times New Roman" pitchFamily="18" charset="0"/>
                      </a:endParaRPr>
                    </a:p>
                  </a:txBody>
                  <a:tcPr/>
                </a:tc>
                <a:tc rowSpan="2">
                  <a:txBody>
                    <a:bodyPr/>
                    <a:lstStyle/>
                    <a:p>
                      <a:r>
                        <a:rPr kumimoji="0" lang="ru-RU" sz="1200" b="1" kern="1200" dirty="0" smtClean="0">
                          <a:solidFill>
                            <a:schemeClr val="dk1"/>
                          </a:solidFill>
                          <a:latin typeface="Times New Roman" pitchFamily="18" charset="0"/>
                          <a:ea typeface="+mn-ea"/>
                          <a:cs typeface="Times New Roman" pitchFamily="18" charset="0"/>
                        </a:rPr>
                        <a:t>Создание комфортных условий для организации и ведения бизнеса</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240,00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240,00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240, 00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240,00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100,0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3.1.</a:t>
                      </a:r>
                      <a:endParaRPr lang="ru-RU" sz="1200" dirty="0">
                        <a:latin typeface="Times New Roman" pitchFamily="18" charset="0"/>
                        <a:cs typeface="Times New Roman" pitchFamily="18" charset="0"/>
                      </a:endParaRPr>
                    </a:p>
                  </a:txBody>
                  <a:tcPr/>
                </a:tc>
                <a:tc rowSpan="2">
                  <a:txBody>
                    <a:bodyPr/>
                    <a:lstStyle/>
                    <a:p>
                      <a:r>
                        <a:rPr kumimoji="0" lang="ru-RU" sz="1200" kern="1200" dirty="0" smtClean="0">
                          <a:solidFill>
                            <a:schemeClr val="dk1"/>
                          </a:solidFill>
                          <a:latin typeface="Times New Roman" pitchFamily="18" charset="0"/>
                          <a:ea typeface="+mn-ea"/>
                          <a:cs typeface="Times New Roman" pitchFamily="18" charset="0"/>
                        </a:rPr>
                        <a:t>Модернизация и развитие существующей инфраструктуры поддержки предпринимательства (Текущая деятельность АНО ГРБИ)</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240,00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240,00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240, 00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240,00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100,0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pic>
        <p:nvPicPr>
          <p:cNvPr id="156724" name="Содержимое 8" descr="IMG_7724.JPG"/>
          <p:cNvPicPr>
            <a:picLocks noChangeAspect="1"/>
          </p:cNvPicPr>
          <p:nvPr/>
        </p:nvPicPr>
        <p:blipFill>
          <a:blip r:embed="rId3" cstate="print"/>
          <a:srcRect/>
          <a:stretch>
            <a:fillRect/>
          </a:stretch>
        </p:blipFill>
        <p:spPr bwMode="auto">
          <a:xfrm>
            <a:off x="571500" y="4000500"/>
            <a:ext cx="4000500" cy="2667000"/>
          </a:xfrm>
          <a:prstGeom prst="rect">
            <a:avLst/>
          </a:prstGeom>
          <a:noFill/>
          <a:ln w="9525">
            <a:noFill/>
            <a:miter lim="800000"/>
            <a:headEnd/>
            <a:tailEnd/>
          </a:ln>
        </p:spPr>
      </p:pic>
      <p:pic>
        <p:nvPicPr>
          <p:cNvPr id="156725" name="Содержимое 9" descr="Изображение 003.jpg"/>
          <p:cNvPicPr>
            <a:picLocks noChangeAspect="1"/>
          </p:cNvPicPr>
          <p:nvPr/>
        </p:nvPicPr>
        <p:blipFill>
          <a:blip r:embed="rId4"/>
          <a:srcRect/>
          <a:stretch>
            <a:fillRect/>
          </a:stretch>
        </p:blipFill>
        <p:spPr bwMode="auto">
          <a:xfrm>
            <a:off x="5143500" y="4000500"/>
            <a:ext cx="3524250" cy="264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7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smtClean="0">
                <a:solidFill>
                  <a:schemeClr val="accent1">
                    <a:lumMod val="75000"/>
                  </a:schemeClr>
                </a:solidFill>
                <a:effectLst/>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«Развитие сельского хозяйства и регулирование рынков сельхозпродукции» на 2014-2016 г.г.</a:t>
            </a:r>
            <a:endParaRPr lang="ru-RU" sz="2700">
              <a:solidFill>
                <a:schemeClr val="accent1">
                  <a:lumMod val="75000"/>
                </a:schemeClr>
              </a:solidFill>
              <a:effectLst/>
              <a:latin typeface="Times New Roman" pitchFamily="18" charset="0"/>
              <a:cs typeface="Times New Roman" pitchFamily="18" charset="0"/>
            </a:endParaRPr>
          </a:p>
        </p:txBody>
      </p:sp>
      <p:sp>
        <p:nvSpPr>
          <p:cNvPr id="6" name="Текст 5"/>
          <p:cNvSpPr>
            <a:spLocks noGrp="1"/>
          </p:cNvSpPr>
          <p:nvPr>
            <p:ph type="body" idx="1"/>
          </p:nvPr>
        </p:nvSpPr>
        <p:spPr>
          <a:xfrm>
            <a:off x="530225" y="1752600"/>
            <a:ext cx="7772400" cy="4876800"/>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от 04.10.2013 №1528 «Об утверждении муниципальной программы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Пермского края «Развитие сельского хозяйства и регулирование рынков сельскохозяйственной продукции» на 2014-2016 гг.</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«Развитие сельского хозяйства и регулирование рынков сельхозпродукции»</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204" cy="2202180"/>
        </p:xfrm>
        <a:graphic>
          <a:graphicData uri="http://schemas.openxmlformats.org/drawingml/2006/table">
            <a:tbl>
              <a:tblPr firstRow="1" bandRow="1">
                <a:tableStyleId>{5C22544A-7EE6-4342-B048-85BDC9FD1C3A}</a:tableStyleId>
              </a:tblPr>
              <a:tblGrid>
                <a:gridCol w="532788"/>
                <a:gridCol w="2514081"/>
                <a:gridCol w="1331979"/>
                <a:gridCol w="1415228"/>
                <a:gridCol w="1176557"/>
                <a:gridCol w="1287571"/>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целевого показателя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отклонение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pPr>
                        <a:lnSpc>
                          <a:spcPct val="115000"/>
                        </a:lnSpc>
                        <a:spcAft>
                          <a:spcPts val="0"/>
                        </a:spcAft>
                      </a:pPr>
                      <a:r>
                        <a:rPr lang="ru-RU" sz="1200">
                          <a:latin typeface="Times New Roman" pitchFamily="18" charset="0"/>
                          <a:ea typeface="Calibri"/>
                          <a:cs typeface="Times New Roman" pitchFamily="18" charset="0"/>
                        </a:rPr>
                        <a:t>Продукция сельского хозяйства, млн.руб.</a:t>
                      </a:r>
                    </a:p>
                  </a:txBody>
                  <a:tcPr marL="39370" marR="39370" marT="64770" marB="64770"/>
                </a:tc>
                <a:tc>
                  <a:txBody>
                    <a:bodyPr/>
                    <a:lstStyle/>
                    <a:p>
                      <a:pPr algn="ctr">
                        <a:lnSpc>
                          <a:spcPts val="1200"/>
                        </a:lnSpc>
                        <a:spcAft>
                          <a:spcPts val="0"/>
                        </a:spcAft>
                      </a:pPr>
                      <a:r>
                        <a:rPr lang="ru-RU" sz="1200">
                          <a:latin typeface="Times New Roman" pitchFamily="18" charset="0"/>
                          <a:ea typeface="Times New Roman"/>
                          <a:cs typeface="Times New Roman" pitchFamily="18" charset="0"/>
                        </a:rPr>
                        <a:t>157,1</a:t>
                      </a:r>
                    </a:p>
                  </a:txBody>
                  <a:tcPr marL="39370" marR="39370" marT="64770" marB="64770" anchor="ctr"/>
                </a:tc>
                <a:tc>
                  <a:txBody>
                    <a:bodyPr/>
                    <a:lstStyle/>
                    <a:p>
                      <a:pPr algn="ctr">
                        <a:lnSpc>
                          <a:spcPts val="1200"/>
                        </a:lnSpc>
                        <a:spcAft>
                          <a:spcPts val="0"/>
                        </a:spcAft>
                      </a:pPr>
                      <a:r>
                        <a:rPr lang="ru-RU" sz="1200">
                          <a:latin typeface="Times New Roman" pitchFamily="18" charset="0"/>
                          <a:ea typeface="Times New Roman"/>
                          <a:cs typeface="Times New Roman" pitchFamily="18" charset="0"/>
                        </a:rPr>
                        <a:t>175,3</a:t>
                      </a:r>
                    </a:p>
                  </a:txBody>
                  <a:tcPr marL="39370" marR="39370" marT="64770" marB="64770" anchor="ctr"/>
                </a:tc>
                <a:tc>
                  <a:txBody>
                    <a:bodyPr/>
                    <a:lstStyle/>
                    <a:p>
                      <a:pPr algn="ctr">
                        <a:lnSpc>
                          <a:spcPct val="115000"/>
                        </a:lnSpc>
                        <a:spcAft>
                          <a:spcPts val="0"/>
                        </a:spcAft>
                      </a:pPr>
                      <a:r>
                        <a:rPr lang="ru-RU" sz="1200" dirty="0" smtClean="0">
                          <a:latin typeface="Times New Roman" pitchFamily="18" charset="0"/>
                          <a:ea typeface="Calibri"/>
                          <a:cs typeface="Times New Roman" pitchFamily="18" charset="0"/>
                        </a:rPr>
                        <a:t>+28,2</a:t>
                      </a:r>
                      <a:endParaRPr lang="ru-RU" sz="1200" dirty="0">
                        <a:latin typeface="Times New Roman" pitchFamily="18" charset="0"/>
                        <a:ea typeface="Calibri"/>
                        <a:cs typeface="Times New Roman" pitchFamily="18" charset="0"/>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lnSpc>
                          <a:spcPct val="115000"/>
                        </a:lnSpc>
                        <a:spcAft>
                          <a:spcPts val="0"/>
                        </a:spcAft>
                      </a:pPr>
                      <a:r>
                        <a:rPr lang="ru-RU" sz="1200" dirty="0">
                          <a:latin typeface="Times New Roman" pitchFamily="18" charset="0"/>
                          <a:ea typeface="Calibri"/>
                          <a:cs typeface="Times New Roman" pitchFamily="18" charset="0"/>
                        </a:rPr>
                        <a:t>Индекс физического объема            </a:t>
                      </a:r>
                      <a:br>
                        <a:rPr lang="ru-RU" sz="1200" dirty="0">
                          <a:latin typeface="Times New Roman" pitchFamily="18" charset="0"/>
                          <a:ea typeface="Calibri"/>
                          <a:cs typeface="Times New Roman" pitchFamily="18" charset="0"/>
                        </a:rPr>
                      </a:br>
                      <a:r>
                        <a:rPr lang="ru-RU" sz="1200" dirty="0">
                          <a:latin typeface="Times New Roman" pitchFamily="18" charset="0"/>
                          <a:ea typeface="Calibri"/>
                          <a:cs typeface="Times New Roman" pitchFamily="18" charset="0"/>
                        </a:rPr>
                        <a:t>производства сельскохозяйственной    </a:t>
                      </a:r>
                      <a:br>
                        <a:rPr lang="ru-RU" sz="1200" dirty="0">
                          <a:latin typeface="Times New Roman" pitchFamily="18" charset="0"/>
                          <a:ea typeface="Calibri"/>
                          <a:cs typeface="Times New Roman" pitchFamily="18" charset="0"/>
                        </a:rPr>
                      </a:br>
                      <a:r>
                        <a:rPr lang="ru-RU" sz="1200" dirty="0">
                          <a:latin typeface="Times New Roman" pitchFamily="18" charset="0"/>
                          <a:ea typeface="Calibri"/>
                          <a:cs typeface="Times New Roman" pitchFamily="18" charset="0"/>
                        </a:rPr>
                        <a:t>продукции, %                         </a:t>
                      </a:r>
                    </a:p>
                  </a:txBody>
                  <a:tcPr marL="39370" marR="39370" marT="64770" marB="64770"/>
                </a:tc>
                <a:tc>
                  <a:txBody>
                    <a:bodyPr/>
                    <a:lstStyle/>
                    <a:p>
                      <a:pPr algn="ctr">
                        <a:lnSpc>
                          <a:spcPts val="1200"/>
                        </a:lnSpc>
                        <a:spcAft>
                          <a:spcPts val="0"/>
                        </a:spcAft>
                      </a:pPr>
                      <a:r>
                        <a:rPr lang="ru-RU" sz="1200">
                          <a:latin typeface="Times New Roman" pitchFamily="18" charset="0"/>
                          <a:ea typeface="Times New Roman"/>
                          <a:cs typeface="Times New Roman" pitchFamily="18" charset="0"/>
                        </a:rPr>
                        <a:t>101,3</a:t>
                      </a:r>
                    </a:p>
                  </a:txBody>
                  <a:tcPr marL="39370" marR="39370" marT="64770" marB="64770" anchor="ctr"/>
                </a:tc>
                <a:tc>
                  <a:txBody>
                    <a:bodyPr/>
                    <a:lstStyle/>
                    <a:p>
                      <a:pPr algn="ctr">
                        <a:lnSpc>
                          <a:spcPts val="1200"/>
                        </a:lnSpc>
                        <a:spcAft>
                          <a:spcPts val="0"/>
                        </a:spcAft>
                      </a:pPr>
                      <a:r>
                        <a:rPr lang="ru-RU" sz="1200">
                          <a:latin typeface="Times New Roman" pitchFamily="18" charset="0"/>
                          <a:ea typeface="Times New Roman"/>
                          <a:cs typeface="Times New Roman" pitchFamily="18" charset="0"/>
                        </a:rPr>
                        <a:t>101,3</a:t>
                      </a:r>
                    </a:p>
                  </a:txBody>
                  <a:tcPr marL="39370" marR="39370" marT="64770" marB="64770" anchor="ctr"/>
                </a:tc>
                <a:tc>
                  <a:txBody>
                    <a:bodyPr/>
                    <a:lstStyle/>
                    <a:p>
                      <a:pPr algn="ctr">
                        <a:lnSpc>
                          <a:spcPct val="115000"/>
                        </a:lnSpc>
                        <a:spcAft>
                          <a:spcPts val="0"/>
                        </a:spcAft>
                      </a:pPr>
                      <a:r>
                        <a:rPr lang="ru-RU" sz="1200">
                          <a:latin typeface="Times New Roman" pitchFamily="18" charset="0"/>
                          <a:ea typeface="Calibri"/>
                          <a:cs typeface="Times New Roman" pitchFamily="18" charset="0"/>
                        </a:rPr>
                        <a:t>0</a:t>
                      </a: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lnSpc>
                          <a:spcPts val="1200"/>
                        </a:lnSpc>
                        <a:spcAft>
                          <a:spcPts val="1000"/>
                        </a:spcAft>
                      </a:pPr>
                      <a:r>
                        <a:rPr lang="ru-RU" sz="1200">
                          <a:latin typeface="Times New Roman" pitchFamily="18" charset="0"/>
                          <a:ea typeface="Calibri"/>
                          <a:cs typeface="Times New Roman" pitchFamily="18" charset="0"/>
                        </a:rPr>
                        <a:t>Доля продукции сельского хозяйства в общем объеме производства, %</a:t>
                      </a:r>
                    </a:p>
                  </a:txBody>
                  <a:tcPr marL="39370" marR="39370" marT="64770" marB="64770"/>
                </a:tc>
                <a:tc>
                  <a:txBody>
                    <a:bodyPr/>
                    <a:lstStyle/>
                    <a:p>
                      <a:pPr algn="ctr">
                        <a:lnSpc>
                          <a:spcPts val="1200"/>
                        </a:lnSpc>
                        <a:spcAft>
                          <a:spcPts val="0"/>
                        </a:spcAft>
                      </a:pPr>
                      <a:r>
                        <a:rPr lang="ru-RU" sz="1200">
                          <a:latin typeface="Times New Roman" pitchFamily="18" charset="0"/>
                          <a:ea typeface="Times New Roman"/>
                          <a:cs typeface="Times New Roman" pitchFamily="18" charset="0"/>
                        </a:rPr>
                        <a:t>0,92</a:t>
                      </a:r>
                    </a:p>
                  </a:txBody>
                  <a:tcPr marL="39370" marR="39370" marT="64770" marB="64770" anchor="ctr"/>
                </a:tc>
                <a:tc>
                  <a:txBody>
                    <a:bodyPr/>
                    <a:lstStyle/>
                    <a:p>
                      <a:pPr algn="ctr">
                        <a:lnSpc>
                          <a:spcPts val="1200"/>
                        </a:lnSpc>
                        <a:spcAft>
                          <a:spcPts val="0"/>
                        </a:spcAft>
                      </a:pPr>
                      <a:r>
                        <a:rPr lang="ru-RU" sz="1200">
                          <a:latin typeface="Times New Roman" pitchFamily="18" charset="0"/>
                          <a:ea typeface="Times New Roman"/>
                          <a:cs typeface="Times New Roman" pitchFamily="18" charset="0"/>
                        </a:rPr>
                        <a:t>0,92</a:t>
                      </a:r>
                    </a:p>
                  </a:txBody>
                  <a:tcPr marL="39370" marR="39370" marT="64770" marB="64770" anchor="ctr"/>
                </a:tc>
                <a:tc>
                  <a:txBody>
                    <a:bodyPr/>
                    <a:lstStyle/>
                    <a:p>
                      <a:pPr algn="ctr">
                        <a:lnSpc>
                          <a:spcPct val="115000"/>
                        </a:lnSpc>
                        <a:spcAft>
                          <a:spcPts val="0"/>
                        </a:spcAft>
                      </a:pPr>
                      <a:r>
                        <a:rPr lang="ru-RU" sz="1200" dirty="0">
                          <a:latin typeface="Times New Roman" pitchFamily="18" charset="0"/>
                          <a:ea typeface="Calibri"/>
                          <a:cs typeface="Times New Roman" pitchFamily="18" charset="0"/>
                        </a:rPr>
                        <a:t>0</a:t>
                      </a: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graphicFrame>
        <p:nvGraphicFramePr>
          <p:cNvPr id="160807" name="Диаграмма 3"/>
          <p:cNvGraphicFramePr>
            <a:graphicFrameLocks/>
          </p:cNvGraphicFramePr>
          <p:nvPr/>
        </p:nvGraphicFramePr>
        <p:xfrm>
          <a:off x="449263" y="4021138"/>
          <a:ext cx="3530600" cy="1958975"/>
        </p:xfrm>
        <a:graphic>
          <a:graphicData uri="http://schemas.openxmlformats.org/presentationml/2006/ole">
            <p:oleObj spid="_x0000_s160807" r:id="rId4" imgW="3529890" imgH="1956986" progId="Excel.Sheet.8">
              <p:embed/>
            </p:oleObj>
          </a:graphicData>
        </a:graphic>
      </p:graphicFrame>
      <p:graphicFrame>
        <p:nvGraphicFramePr>
          <p:cNvPr id="160808" name="Диаграмма 7"/>
          <p:cNvGraphicFramePr>
            <a:graphicFrameLocks/>
          </p:cNvGraphicFramePr>
          <p:nvPr/>
        </p:nvGraphicFramePr>
        <p:xfrm>
          <a:off x="4521200" y="4021138"/>
          <a:ext cx="4173538" cy="2459037"/>
        </p:xfrm>
        <a:graphic>
          <a:graphicData uri="http://schemas.openxmlformats.org/presentationml/2006/ole">
            <p:oleObj spid="_x0000_s160808" r:id="rId5" imgW="4170025" imgH="2456901" progId="Excel.Sheet.8">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«Развитие сельского хозяйства и регулирование рынков сельхозпродукции»</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46200"/>
          <a:ext cx="8229600" cy="3855720"/>
        </p:xfrm>
        <a:graphic>
          <a:graphicData uri="http://schemas.openxmlformats.org/drawingml/2006/table">
            <a:tbl>
              <a:tblPr firstRow="1" bandRow="1">
                <a:tableStyleId>{5C22544A-7EE6-4342-B048-85BDC9FD1C3A}</a:tableStyleId>
              </a:tblPr>
              <a:tblGrid>
                <a:gridCol w="457200"/>
                <a:gridCol w="2300278"/>
                <a:gridCol w="1285884"/>
                <a:gridCol w="1143008"/>
                <a:gridCol w="1214446"/>
                <a:gridCol w="1071570"/>
                <a:gridCol w="757214"/>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a:t>
                      </a:r>
                    </a:p>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5">
                  <a:txBody>
                    <a:bodyPr/>
                    <a:lstStyle/>
                    <a:p>
                      <a:pPr algn="just"/>
                      <a:r>
                        <a:rPr kumimoji="0" lang="ru-RU" sz="1200" b="1" kern="1200" dirty="0" smtClean="0">
                          <a:solidFill>
                            <a:schemeClr val="dk1"/>
                          </a:solidFill>
                          <a:latin typeface="Times New Roman" pitchFamily="18" charset="0"/>
                          <a:ea typeface="+mn-ea"/>
                          <a:cs typeface="Times New Roman" pitchFamily="18" charset="0"/>
                        </a:rPr>
                        <a:t>Программа «Развитие сельского хозяйства и регулирование рынков сельхозпродукции»</a:t>
                      </a:r>
                      <a:endParaRPr lang="ru-RU" sz="1200" b="1"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200,00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200,00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311,0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311,0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1000"/>
                        </a:spcAft>
                      </a:pPr>
                      <a:r>
                        <a:rPr lang="ru-RU" sz="1200" dirty="0">
                          <a:latin typeface="Times New Roman"/>
                          <a:ea typeface="Calibri"/>
                          <a:cs typeface="Times New Roman"/>
                        </a:rPr>
                        <a:t>100%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479,0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479,0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1000"/>
                        </a:spcAft>
                      </a:pPr>
                      <a:r>
                        <a:rPr lang="ru-RU" sz="1200" dirty="0">
                          <a:latin typeface="Times New Roman"/>
                          <a:ea typeface="Calibri"/>
                          <a:cs typeface="Times New Roman"/>
                        </a:rPr>
                        <a:t>100%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Calibri"/>
                          <a:cs typeface="Times New Roman"/>
                        </a:rPr>
                        <a:t>110,0</a:t>
                      </a:r>
                      <a:endParaRPr lang="ru-RU" sz="1200" dirty="0">
                        <a:latin typeface="Times New Roman"/>
                        <a:ea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110,0</a:t>
                      </a:r>
                      <a:endParaRPr lang="ru-RU" sz="1200" dirty="0">
                        <a:latin typeface="Times New Roman"/>
                        <a:ea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100%</a:t>
                      </a:r>
                      <a:endParaRPr lang="ru-RU" sz="1200" dirty="0">
                        <a:latin typeface="Times New Roman"/>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1" dirty="0" smtClean="0">
                          <a:latin typeface="Times New Roman"/>
                          <a:ea typeface="Calibri"/>
                          <a:cs typeface="Times New Roman"/>
                        </a:rPr>
                        <a:t>1100,0</a:t>
                      </a:r>
                      <a:endParaRPr lang="ru-RU" sz="1100" b="1"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b="1" dirty="0" smtClean="0">
                          <a:latin typeface="Times New Roman"/>
                          <a:ea typeface="Calibri"/>
                          <a:cs typeface="Times New Roman"/>
                        </a:rPr>
                        <a:t>1100,0</a:t>
                      </a:r>
                      <a:endParaRPr lang="ru-RU" sz="1100" b="1"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b="1" dirty="0">
                          <a:latin typeface="Times New Roman"/>
                          <a:ea typeface="Calibri"/>
                          <a:cs typeface="Times New Roman"/>
                        </a:rPr>
                        <a:t>100%</a:t>
                      </a:r>
                      <a:endParaRPr lang="ru-RU" sz="1100" b="1"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r>
                        <a:rPr lang="ru-RU" sz="1200" dirty="0" smtClean="0">
                          <a:latin typeface="Times New Roman" pitchFamily="18" charset="0"/>
                          <a:cs typeface="Times New Roman" pitchFamily="18" charset="0"/>
                        </a:rPr>
                        <a:t>1.1.</a:t>
                      </a:r>
                      <a:endParaRPr lang="ru-RU" sz="1200" dirty="0">
                        <a:latin typeface="Times New Roman" pitchFamily="18" charset="0"/>
                        <a:cs typeface="Times New Roman" pitchFamily="18" charset="0"/>
                      </a:endParaRPr>
                    </a:p>
                  </a:txBody>
                  <a:tcPr/>
                </a:tc>
                <a:tc rowSpan="5">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latin typeface="Times New Roman" pitchFamily="18" charset="0"/>
                          <a:ea typeface="+mn-ea"/>
                          <a:cs typeface="Times New Roman" pitchFamily="18" charset="0"/>
                        </a:rPr>
                        <a:t>Предоставление грантов и субсидий для развития малых форм хозяйствования</a:t>
                      </a:r>
                      <a:endParaRPr lang="ru-RU" sz="1200" b="1" dirty="0" smtClean="0">
                        <a:latin typeface="Times New Roman" pitchFamily="18" charset="0"/>
                        <a:cs typeface="Times New Roman" pitchFamily="18" charset="0"/>
                      </a:endParaRPr>
                    </a:p>
                    <a:p>
                      <a:pPr algn="just"/>
                      <a:r>
                        <a:rPr kumimoji="0" lang="ru-RU" sz="1200" kern="1200" dirty="0" smtClean="0">
                          <a:solidFill>
                            <a:schemeClr val="dk1"/>
                          </a:solidFill>
                          <a:latin typeface="Times New Roman" pitchFamily="18" charset="0"/>
                          <a:ea typeface="+mn-ea"/>
                          <a:cs typeface="Times New Roman" pitchFamily="18" charset="0"/>
                        </a:rPr>
                        <a:t>Поддержка начинающих крестьянских (фермерских) хозяйств</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Calibri"/>
                          <a:cs typeface="Times New Roman"/>
                        </a:rPr>
                        <a:t>200,00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200,00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100%</a:t>
                      </a:r>
                      <a:endParaRPr lang="ru-RU" sz="110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311,0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311,0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1000"/>
                        </a:spcAft>
                      </a:pPr>
                      <a:r>
                        <a:rPr lang="ru-RU" sz="1200" dirty="0">
                          <a:latin typeface="Times New Roman"/>
                          <a:ea typeface="Calibri"/>
                          <a:cs typeface="Times New Roman"/>
                        </a:rPr>
                        <a:t>100%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Федеральный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a:latin typeface="Times New Roman"/>
                          <a:ea typeface="Calibri"/>
                          <a:cs typeface="Times New Roman"/>
                        </a:rPr>
                        <a:t>479,0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a:latin typeface="Times New Roman"/>
                          <a:ea typeface="Calibri"/>
                          <a:cs typeface="Times New Roman"/>
                        </a:rPr>
                        <a:t>479,0</a:t>
                      </a:r>
                      <a:endParaRPr lang="ru-RU" sz="1100">
                        <a:latin typeface="Calibri"/>
                        <a:ea typeface="Calibri"/>
                        <a:cs typeface="Times New Roman"/>
                      </a:endParaRPr>
                    </a:p>
                  </a:txBody>
                  <a:tcPr marL="39370" marR="39370" marT="64770" marB="64770" anchor="ctr"/>
                </a:tc>
                <a:tc>
                  <a:txBody>
                    <a:bodyPr/>
                    <a:lstStyle/>
                    <a:p>
                      <a:pPr algn="ctr">
                        <a:lnSpc>
                          <a:spcPct val="115000"/>
                        </a:lnSpc>
                        <a:spcAft>
                          <a:spcPts val="1000"/>
                        </a:spcAft>
                      </a:pPr>
                      <a:r>
                        <a:rPr lang="ru-RU" sz="1200" dirty="0">
                          <a:latin typeface="Times New Roman"/>
                          <a:ea typeface="Calibri"/>
                          <a:cs typeface="Times New Roman"/>
                        </a:rPr>
                        <a:t>100%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Внебюджетн</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Calibri"/>
                          <a:cs typeface="Times New Roman"/>
                        </a:rPr>
                        <a:t>110,0</a:t>
                      </a:r>
                      <a:endParaRPr lang="ru-RU" sz="1200" dirty="0">
                        <a:latin typeface="Times New Roman"/>
                        <a:ea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110,0</a:t>
                      </a:r>
                      <a:endParaRPr lang="ru-RU" sz="1200" dirty="0">
                        <a:latin typeface="Times New Roman"/>
                        <a:ea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100%</a:t>
                      </a:r>
                      <a:endParaRPr lang="ru-RU" sz="1200" dirty="0">
                        <a:latin typeface="Times New Roman"/>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a:ea typeface="Calibri"/>
                          <a:cs typeface="Times New Roman"/>
                        </a:rPr>
                        <a:t>1100,0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Calibri"/>
                          <a:cs typeface="Times New Roman"/>
                        </a:rPr>
                        <a:t>1100,0</a:t>
                      </a:r>
                      <a:endParaRPr lang="ru-RU" sz="1100" dirty="0">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Calibri"/>
                          <a:cs typeface="Times New Roman"/>
                        </a:rPr>
                        <a:t>100%</a:t>
                      </a:r>
                      <a:endParaRPr lang="ru-RU" sz="1100" dirty="0">
                        <a:latin typeface="Calibri"/>
                        <a:ea typeface="Calibri"/>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pic>
        <p:nvPicPr>
          <p:cNvPr id="162916" name="Содержимое 6" descr="IMG_1822.jpg"/>
          <p:cNvPicPr>
            <a:picLocks noChangeAspect="1"/>
          </p:cNvPicPr>
          <p:nvPr/>
        </p:nvPicPr>
        <p:blipFill>
          <a:blip r:embed="rId3"/>
          <a:srcRect/>
          <a:stretch>
            <a:fillRect/>
          </a:stretch>
        </p:blipFill>
        <p:spPr bwMode="auto">
          <a:xfrm>
            <a:off x="428625" y="4714875"/>
            <a:ext cx="2786063" cy="210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0"/>
            <a:ext cx="7772400" cy="2571744"/>
          </a:xfrm>
        </p:spPr>
        <p:txBody>
          <a:bodyPr/>
          <a:lstStyle/>
          <a:p>
            <a:pPr algn="ctr" fontAlgn="auto">
              <a:spcAft>
                <a:spcPts val="0"/>
              </a:spcAft>
              <a:defRPr/>
            </a:pPr>
            <a:r>
              <a:rPr lang="ru-RU" sz="2400" smtClean="0">
                <a:solidFill>
                  <a:schemeClr val="accent1">
                    <a:lumMod val="75000"/>
                  </a:schemeClr>
                </a:solidFill>
                <a:latin typeface="Times New Roman" pitchFamily="18" charset="0"/>
                <a:cs typeface="Times New Roman" pitchFamily="18" charset="0"/>
              </a:rPr>
              <a:t/>
            </a:r>
            <a:br>
              <a:rPr lang="ru-RU" sz="2400" smtClean="0">
                <a:solidFill>
                  <a:schemeClr val="accent1">
                    <a:lumMod val="75000"/>
                  </a:schemeClr>
                </a:solidFill>
                <a:latin typeface="Times New Roman" pitchFamily="18" charset="0"/>
                <a:cs typeface="Times New Roman" pitchFamily="18" charset="0"/>
              </a:rPr>
            </a:br>
            <a:r>
              <a:rPr lang="ru-RU" sz="2400" smtClean="0">
                <a:solidFill>
                  <a:schemeClr val="accent1">
                    <a:lumMod val="75000"/>
                  </a:schemeClr>
                </a:solidFill>
                <a:latin typeface="Times New Roman" pitchFamily="18" charset="0"/>
                <a:cs typeface="Times New Roman" pitchFamily="18" charset="0"/>
              </a:rPr>
              <a:t/>
            </a:r>
            <a:br>
              <a:rPr lang="ru-RU" sz="2400" smtClean="0">
                <a:solidFill>
                  <a:schemeClr val="accent1">
                    <a:lumMod val="75000"/>
                  </a:schemeClr>
                </a:solidFill>
                <a:latin typeface="Times New Roman" pitchFamily="18" charset="0"/>
                <a:cs typeface="Times New Roman" pitchFamily="18" charset="0"/>
              </a:rPr>
            </a:br>
            <a:r>
              <a:rPr lang="ru-RU" sz="2400" smtClean="0">
                <a:solidFill>
                  <a:schemeClr val="accent1">
                    <a:lumMod val="75000"/>
                  </a:schemeClr>
                </a:solidFill>
                <a:latin typeface="Times New Roman" pitchFamily="18" charset="0"/>
                <a:cs typeface="Times New Roman" pitchFamily="18" charset="0"/>
              </a:rPr>
              <a:t/>
            </a:r>
            <a:br>
              <a:rPr lang="ru-RU" sz="2400" smtClean="0">
                <a:solidFill>
                  <a:schemeClr val="accent1">
                    <a:lumMod val="75000"/>
                  </a:schemeClr>
                </a:solidFill>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smtClean="0">
                <a:solidFill>
                  <a:schemeClr val="accent1">
                    <a:lumMod val="75000"/>
                  </a:schemeClr>
                </a:solidFill>
                <a:effectLst/>
                <a:latin typeface="Times New Roman" pitchFamily="18" charset="0"/>
                <a:cs typeface="Times New Roman" pitchFamily="18" charset="0"/>
              </a:rPr>
            </a:br>
            <a:r>
              <a:rPr lang="ru-RU" sz="2700" smtClean="0">
                <a:solidFill>
                  <a:schemeClr val="accent1">
                    <a:lumMod val="75000"/>
                  </a:schemeClr>
                </a:solidFill>
                <a:effectLst/>
                <a:latin typeface="Times New Roman" pitchFamily="18" charset="0"/>
                <a:cs typeface="Times New Roman" pitchFamily="18" charset="0"/>
              </a:rPr>
              <a:t>реинвестирования в проекты по созданию рабочих мест  на территории городского округа «Город </a:t>
            </a:r>
            <a:r>
              <a:rPr lang="ru-RU" sz="2700" err="1" smtClean="0">
                <a:solidFill>
                  <a:schemeClr val="accent1">
                    <a:lumMod val="75000"/>
                  </a:schemeClr>
                </a:solidFill>
                <a:effectLst/>
                <a:latin typeface="Times New Roman" pitchFamily="18" charset="0"/>
                <a:cs typeface="Times New Roman" pitchFamily="18" charset="0"/>
              </a:rPr>
              <a:t>Губаха</a:t>
            </a:r>
            <a:r>
              <a:rPr lang="ru-RU" sz="2700" smtClean="0">
                <a:solidFill>
                  <a:schemeClr val="accent1">
                    <a:lumMod val="75000"/>
                  </a:schemeClr>
                </a:solidFill>
                <a:effectLst/>
                <a:latin typeface="Times New Roman" pitchFamily="18" charset="0"/>
                <a:cs typeface="Times New Roman" pitchFamily="18" charset="0"/>
              </a:rPr>
              <a:t>» на 2014-2017 гг.</a:t>
            </a:r>
            <a:r>
              <a:rPr lang="ru-RU" sz="2700" smtClean="0">
                <a:effectLst/>
                <a:latin typeface="Times New Roman" pitchFamily="18" charset="0"/>
                <a:cs typeface="Times New Roman" pitchFamily="18" charset="0"/>
              </a:rPr>
              <a:t/>
            </a:r>
            <a:br>
              <a:rPr lang="ru-RU" sz="2700" smtClean="0">
                <a:effectLst/>
                <a:latin typeface="Times New Roman" pitchFamily="18" charset="0"/>
                <a:cs typeface="Times New Roman" pitchFamily="18" charset="0"/>
              </a:rPr>
            </a:br>
            <a:endParaRPr lang="ru-RU" sz="2700">
              <a:effectLst/>
              <a:latin typeface="Times New Roman" pitchFamily="18" charset="0"/>
              <a:cs typeface="Times New Roman" pitchFamily="18" charset="0"/>
            </a:endParaRPr>
          </a:p>
        </p:txBody>
      </p:sp>
      <p:sp>
        <p:nvSpPr>
          <p:cNvPr id="6" name="Текст 5"/>
          <p:cNvSpPr>
            <a:spLocks noGrp="1"/>
          </p:cNvSpPr>
          <p:nvPr>
            <p:ph type="body" idx="1"/>
          </p:nvPr>
        </p:nvSpPr>
        <p:spPr>
          <a:xfrm>
            <a:off x="530225" y="2286000"/>
            <a:ext cx="7772400" cy="4343400"/>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
        <p:nvSpPr>
          <p:cNvPr id="13313" name="Rectangle 1"/>
          <p:cNvSpPr>
            <a:spLocks noChangeArrowheads="1"/>
          </p:cNvSpPr>
          <p:nvPr/>
        </p:nvSpPr>
        <p:spPr bwMode="auto">
          <a:xfrm>
            <a:off x="714375" y="2571750"/>
            <a:ext cx="7715250" cy="5724525"/>
          </a:xfrm>
          <a:prstGeom prst="rect">
            <a:avLst/>
          </a:prstGeom>
          <a:noFill/>
          <a:ln w="9525">
            <a:noFill/>
            <a:miter lim="800000"/>
            <a:headEnd/>
            <a:tailEnd/>
          </a:ln>
          <a:effectLst/>
        </p:spPr>
        <p:txBody>
          <a:bodyPr anchor="ctr">
            <a:spAutoFit/>
          </a:bodyPr>
          <a:lstStyle/>
          <a:p>
            <a:pPr algn="just">
              <a:defRPr/>
            </a:pPr>
            <a:r>
              <a:rPr lang="ru-RU" sz="1600" dirty="0">
                <a:solidFill>
                  <a:schemeClr val="bg1"/>
                </a:solidFill>
                <a:latin typeface="Times New Roman" pitchFamily="18" charset="0"/>
                <a:ea typeface="Calibri" pitchFamily="34" charset="0"/>
                <a:cs typeface="Times New Roman" pitchFamily="18" charset="0"/>
              </a:rPr>
              <a:t>       Постановление администрации городского округа «Город </a:t>
            </a:r>
            <a:r>
              <a:rPr lang="ru-RU" sz="1600" dirty="0" err="1">
                <a:solidFill>
                  <a:schemeClr val="bg1"/>
                </a:solidFill>
                <a:latin typeface="Times New Roman" pitchFamily="18" charset="0"/>
                <a:ea typeface="Calibri" pitchFamily="34" charset="0"/>
                <a:cs typeface="Times New Roman" pitchFamily="18" charset="0"/>
              </a:rPr>
              <a:t>Губаха</a:t>
            </a:r>
            <a:r>
              <a:rPr lang="ru-RU" sz="1600" dirty="0">
                <a:solidFill>
                  <a:schemeClr val="bg1"/>
                </a:solidFill>
                <a:latin typeface="Times New Roman" pitchFamily="18" charset="0"/>
                <a:ea typeface="Calibri" pitchFamily="34" charset="0"/>
                <a:cs typeface="Times New Roman" pitchFamily="18" charset="0"/>
              </a:rPr>
              <a:t>» Пермского края от 15.08.2014 года № 539 «Об утверждении муниципальной программы реинвестирования  в проекты по созданию рабочих мест на территории городского округа «Город </a:t>
            </a:r>
            <a:r>
              <a:rPr lang="ru-RU" sz="1600" dirty="0" err="1">
                <a:solidFill>
                  <a:schemeClr val="bg1"/>
                </a:solidFill>
                <a:latin typeface="Times New Roman" pitchFamily="18" charset="0"/>
                <a:ea typeface="Calibri" pitchFamily="34" charset="0"/>
                <a:cs typeface="Times New Roman" pitchFamily="18" charset="0"/>
              </a:rPr>
              <a:t>Губаха</a:t>
            </a:r>
            <a:r>
              <a:rPr lang="ru-RU" sz="1600" dirty="0">
                <a:solidFill>
                  <a:schemeClr val="bg1"/>
                </a:solidFill>
                <a:latin typeface="Times New Roman" pitchFamily="18" charset="0"/>
                <a:ea typeface="Calibri" pitchFamily="34" charset="0"/>
                <a:cs typeface="Times New Roman" pitchFamily="18" charset="0"/>
              </a:rPr>
              <a:t>»  на 2014 – 2017 год. </a:t>
            </a:r>
          </a:p>
          <a:p>
            <a:pPr algn="just">
              <a:defRPr/>
            </a:pPr>
            <a:endParaRPr lang="ru-RU" sz="1600" b="1" dirty="0">
              <a:solidFill>
                <a:schemeClr val="bg1"/>
              </a:solidFill>
              <a:latin typeface="Times New Roman" pitchFamily="18" charset="0"/>
              <a:cs typeface="Times New Roman" pitchFamily="18" charset="0"/>
            </a:endParaRPr>
          </a:p>
          <a:p>
            <a:pPr algn="just">
              <a:defRPr/>
            </a:pPr>
            <a:endParaRPr lang="ru-RU" sz="1600" b="1" dirty="0">
              <a:solidFill>
                <a:schemeClr val="bg1"/>
              </a:solidFill>
              <a:latin typeface="+mn-lt"/>
              <a:ea typeface="Calibri" pitchFamily="34" charset="0"/>
              <a:cs typeface="Times New Roman" pitchFamily="18" charset="0"/>
            </a:endParaRPr>
          </a:p>
          <a:p>
            <a:pPr algn="just">
              <a:defRPr/>
            </a:pPr>
            <a:endParaRPr lang="ru-RU" sz="1800" dirty="0">
              <a:solidFill>
                <a:schemeClr val="bg1"/>
              </a:solidFill>
              <a:latin typeface="Times New Roman" pitchFamily="18" charset="0"/>
              <a:ea typeface="Calibri" pitchFamily="34" charset="0"/>
              <a:cs typeface="Times New Roman" pitchFamily="18" charset="0"/>
            </a:endParaRPr>
          </a:p>
          <a:p>
            <a:pPr algn="just">
              <a:defRPr/>
            </a:pPr>
            <a:endParaRPr lang="ru-RU" sz="1800" dirty="0">
              <a:solidFill>
                <a:schemeClr val="bg1"/>
              </a:solidFill>
              <a:latin typeface="Times New Roman" pitchFamily="18" charset="0"/>
              <a:ea typeface="Calibri" pitchFamily="34" charset="0"/>
              <a:cs typeface="Times New Roman" pitchFamily="18" charset="0"/>
            </a:endParaRPr>
          </a:p>
          <a:p>
            <a:pPr algn="just">
              <a:defRPr/>
            </a:pPr>
            <a:endParaRPr lang="ru-RU" sz="1800" dirty="0">
              <a:solidFill>
                <a:schemeClr val="bg1"/>
              </a:solidFill>
              <a:latin typeface="Times New Roman" pitchFamily="18" charset="0"/>
              <a:ea typeface="Calibri" pitchFamily="34" charset="0"/>
              <a:cs typeface="Times New Roman" pitchFamily="18" charset="0"/>
            </a:endParaRPr>
          </a:p>
          <a:p>
            <a:pPr algn="just">
              <a:defRPr/>
            </a:pPr>
            <a:endParaRPr lang="ru-RU" sz="1800" dirty="0">
              <a:solidFill>
                <a:schemeClr val="bg1"/>
              </a:solidFill>
              <a:latin typeface="Times New Roman" pitchFamily="18" charset="0"/>
              <a:ea typeface="Calibri" pitchFamily="34"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algn="just">
              <a:defRPr/>
            </a:pPr>
            <a:endParaRPr lang="ru-RU" sz="1800" dirty="0">
              <a:solidFill>
                <a:schemeClr val="bg1"/>
              </a:solidFill>
              <a:latin typeface="Times New Roman" pitchFamily="18" charset="0"/>
              <a:cs typeface="Times New Roman" pitchFamily="18" charset="0"/>
            </a:endParaRPr>
          </a:p>
          <a:p>
            <a:pPr eaLnBrk="0" hangingPunct="0">
              <a:defRPr/>
            </a:pPr>
            <a:endParaRPr lang="ru-RU" sz="1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795338"/>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«Реинвестирования в проекты по созданию рабочих мест »</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28625" y="1857375"/>
          <a:ext cx="8258175" cy="2071688"/>
        </p:xfrm>
        <a:graphic>
          <a:graphicData uri="http://schemas.openxmlformats.org/drawingml/2006/table">
            <a:tbl>
              <a:tblPr/>
              <a:tblGrid>
                <a:gridCol w="533400"/>
                <a:gridCol w="2513013"/>
                <a:gridCol w="1331912"/>
                <a:gridCol w="1416050"/>
                <a:gridCol w="1176338"/>
                <a:gridCol w="1287462"/>
              </a:tblGrid>
              <a:tr h="927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Плановое значение</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значение</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Причины отклонения от планового значения</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44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Создание новых рабочих мест</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29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000000"/>
                          </a:solidFill>
                          <a:effectLst/>
                          <a:latin typeface="Times New Roman" pitchFamily="18" charset="0"/>
                          <a:cs typeface="Times New Roman" pitchFamily="18" charset="0"/>
                        </a:rPr>
                        <a:t>+12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pic>
        <p:nvPicPr>
          <p:cNvPr id="166937" name="Содержимое 3" descr="IMG_20150402_154506.jpg"/>
          <p:cNvPicPr>
            <a:picLocks noChangeAspect="1"/>
          </p:cNvPicPr>
          <p:nvPr/>
        </p:nvPicPr>
        <p:blipFill>
          <a:blip r:embed="rId3"/>
          <a:srcRect/>
          <a:stretch>
            <a:fillRect/>
          </a:stretch>
        </p:blipFill>
        <p:spPr bwMode="auto">
          <a:xfrm>
            <a:off x="1071563" y="4000500"/>
            <a:ext cx="3581400" cy="2500313"/>
          </a:xfrm>
          <a:prstGeom prst="rect">
            <a:avLst/>
          </a:prstGeom>
          <a:noFill/>
          <a:ln w="9525">
            <a:noFill/>
            <a:miter lim="800000"/>
            <a:headEnd/>
            <a:tailEnd/>
          </a:ln>
        </p:spPr>
      </p:pic>
      <p:pic>
        <p:nvPicPr>
          <p:cNvPr id="166938" name="Picture 2" descr="https://69.avatars.yandex.net/get-auto2/catalog.10404407/gallery"/>
          <p:cNvPicPr>
            <a:picLocks noChangeAspect="1" noChangeArrowheads="1"/>
          </p:cNvPicPr>
          <p:nvPr/>
        </p:nvPicPr>
        <p:blipFill>
          <a:blip r:embed="rId4"/>
          <a:srcRect/>
          <a:stretch>
            <a:fillRect/>
          </a:stretch>
        </p:blipFill>
        <p:spPr bwMode="auto">
          <a:xfrm>
            <a:off x="5072063" y="4000500"/>
            <a:ext cx="3286125" cy="246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795338"/>
          </a:xfrm>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«Реинвестирования в проекты по созданию рабочих мест»</a:t>
            </a:r>
            <a:endParaRPr lang="ru-RU" sz="24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500063" y="1600200"/>
          <a:ext cx="8215370" cy="1828800"/>
        </p:xfrm>
        <a:graphic>
          <a:graphicData uri="http://schemas.openxmlformats.org/drawingml/2006/table">
            <a:tbl>
              <a:tblPr firstRow="1" bandRow="1">
                <a:tableStyleId>{5C22544A-7EE6-4342-B048-85BDC9FD1C3A}</a:tableStyleId>
              </a:tblPr>
              <a:tblGrid>
                <a:gridCol w="456409"/>
                <a:gridCol w="2153672"/>
                <a:gridCol w="1283661"/>
                <a:gridCol w="998403"/>
                <a:gridCol w="1212346"/>
                <a:gridCol w="1182185"/>
                <a:gridCol w="928694"/>
              </a:tblGrid>
              <a:tr h="662225">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809386">
                <a:tc>
                  <a:txBody>
                    <a:bodyPr/>
                    <a:lstStyle/>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p>
                      <a:pPr algn="ctr"/>
                      <a:endParaRPr lang="ru-RU" sz="1200" dirty="0" smtClean="0">
                        <a:latin typeface="Times New Roman" pitchFamily="18" charset="0"/>
                        <a:cs typeface="Times New Roman" pitchFamily="18" charset="0"/>
                      </a:endParaRPr>
                    </a:p>
                  </a:txBody>
                  <a:tcPr/>
                </a:tc>
                <a:tc>
                  <a:txBody>
                    <a:bodyPr/>
                    <a:lstStyle/>
                    <a:p>
                      <a:r>
                        <a:rPr kumimoji="0" lang="ru-RU" sz="1200" b="1" kern="1200" dirty="0" smtClean="0">
                          <a:solidFill>
                            <a:schemeClr val="dk1"/>
                          </a:solidFill>
                          <a:latin typeface="Times New Roman" pitchFamily="18" charset="0"/>
                          <a:ea typeface="+mn-ea"/>
                          <a:cs typeface="Times New Roman" pitchFamily="18" charset="0"/>
                        </a:rPr>
                        <a:t>Муниципальная программа реинвестирования в проекты по созданию рабочих мест</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spcAft>
                          <a:spcPts val="0"/>
                        </a:spcAft>
                      </a:pPr>
                      <a:r>
                        <a:rPr lang="ru-RU" sz="1200" b="0" dirty="0">
                          <a:latin typeface="Times New Roman" pitchFamily="18" charset="0"/>
                          <a:ea typeface="Times New Roman"/>
                          <a:cs typeface="Times New Roman" pitchFamily="18" charset="0"/>
                        </a:rPr>
                        <a:t>6 </a:t>
                      </a:r>
                      <a:r>
                        <a:rPr lang="ru-RU" sz="1200" b="0" dirty="0" smtClean="0">
                          <a:latin typeface="Times New Roman" pitchFamily="18" charset="0"/>
                          <a:ea typeface="Times New Roman"/>
                          <a:cs typeface="Times New Roman" pitchFamily="18" charset="0"/>
                        </a:rPr>
                        <a:t>472,7</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a:latin typeface="Times New Roman" pitchFamily="18" charset="0"/>
                          <a:ea typeface="Times New Roman"/>
                          <a:cs typeface="Times New Roman" pitchFamily="18" charset="0"/>
                        </a:rPr>
                        <a:t>6 </a:t>
                      </a:r>
                      <a:r>
                        <a:rPr lang="ru-RU" sz="1200" b="0" dirty="0" smtClean="0">
                          <a:latin typeface="Times New Roman" pitchFamily="18" charset="0"/>
                          <a:ea typeface="Times New Roman"/>
                          <a:cs typeface="Times New Roman" pitchFamily="18" charset="0"/>
                        </a:rPr>
                        <a:t>431,5</a:t>
                      </a:r>
                      <a:endParaRPr lang="ru-RU" sz="1200" b="0" dirty="0">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0" dirty="0" smtClean="0">
                          <a:latin typeface="Times New Roman" pitchFamily="18" charset="0"/>
                          <a:ea typeface="Times New Roman"/>
                          <a:cs typeface="Times New Roman" pitchFamily="18" charset="0"/>
                        </a:rPr>
                        <a:t>99,4</a:t>
                      </a:r>
                      <a:r>
                        <a:rPr lang="ru-RU" sz="1200" b="0" baseline="0" dirty="0" smtClean="0">
                          <a:latin typeface="Times New Roman" pitchFamily="18" charset="0"/>
                          <a:ea typeface="Times New Roman"/>
                          <a:cs typeface="Times New Roman" pitchFamily="18" charset="0"/>
                        </a:rPr>
                        <a:t> %</a:t>
                      </a:r>
                      <a:endParaRPr lang="ru-RU" sz="1200" b="0" dirty="0">
                        <a:latin typeface="Times New Roman" pitchFamily="18" charset="0"/>
                        <a:ea typeface="Times New Roman"/>
                        <a:cs typeface="Times New Roman" pitchFamily="18" charset="0"/>
                      </a:endParaRPr>
                    </a:p>
                  </a:txBody>
                  <a:tcPr marL="68580" marR="68580" marT="0" marB="0"/>
                </a:tc>
                <a:tc>
                  <a:txBody>
                    <a:bodyPr/>
                    <a:lstStyle/>
                    <a:p>
                      <a:endParaRPr lang="ru-RU" sz="1400" b="0" dirty="0">
                        <a:latin typeface="Times New Roman" pitchFamily="18" charset="0"/>
                        <a:cs typeface="Times New Roman" pitchFamily="18" charset="0"/>
                      </a:endParaRPr>
                    </a:p>
                  </a:txBody>
                  <a:tcPr/>
                </a:tc>
              </a:tr>
            </a:tbl>
          </a:graphicData>
        </a:graphic>
      </p:graphicFrame>
      <p:pic>
        <p:nvPicPr>
          <p:cNvPr id="168988" name="Содержимое 7" descr="http://gubakha.permarea.ru/upload/versions/15079/11105/sd.jpg"/>
          <p:cNvPicPr>
            <a:picLocks/>
          </p:cNvPicPr>
          <p:nvPr/>
        </p:nvPicPr>
        <p:blipFill>
          <a:blip r:embed="rId3"/>
          <a:srcRect/>
          <a:stretch>
            <a:fillRect/>
          </a:stretch>
        </p:blipFill>
        <p:spPr bwMode="auto">
          <a:xfrm>
            <a:off x="785813" y="3571875"/>
            <a:ext cx="3000375" cy="2928938"/>
          </a:xfrm>
          <a:prstGeom prst="rect">
            <a:avLst/>
          </a:prstGeom>
          <a:noFill/>
          <a:ln w="9525">
            <a:noFill/>
            <a:miter lim="800000"/>
            <a:headEnd/>
            <a:tailEnd/>
          </a:ln>
        </p:spPr>
      </p:pic>
      <p:pic>
        <p:nvPicPr>
          <p:cNvPr id="168989" name="Рисунок 6" descr="Кафе «Колибри», Губаха"/>
          <p:cNvPicPr>
            <a:picLocks noChangeAspect="1" noChangeArrowheads="1"/>
          </p:cNvPicPr>
          <p:nvPr/>
        </p:nvPicPr>
        <p:blipFill>
          <a:blip r:embed="rId4"/>
          <a:srcRect/>
          <a:stretch>
            <a:fillRect/>
          </a:stretch>
        </p:blipFill>
        <p:spPr bwMode="auto">
          <a:xfrm>
            <a:off x="4286250" y="3571875"/>
            <a:ext cx="3071813" cy="1428750"/>
          </a:xfrm>
          <a:prstGeom prst="rect">
            <a:avLst/>
          </a:prstGeom>
          <a:noFill/>
          <a:ln w="9525">
            <a:noFill/>
            <a:miter lim="800000"/>
            <a:headEnd/>
            <a:tailEnd/>
          </a:ln>
        </p:spPr>
      </p:pic>
      <p:pic>
        <p:nvPicPr>
          <p:cNvPr id="168990" name="Содержимое 8" descr="Кафе «Колибри», Губаха"/>
          <p:cNvPicPr>
            <a:picLocks/>
          </p:cNvPicPr>
          <p:nvPr/>
        </p:nvPicPr>
        <p:blipFill>
          <a:blip r:embed="rId5"/>
          <a:srcRect/>
          <a:stretch>
            <a:fillRect/>
          </a:stretch>
        </p:blipFill>
        <p:spPr bwMode="auto">
          <a:xfrm>
            <a:off x="5286375" y="5072063"/>
            <a:ext cx="3286125"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4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400" dirty="0" smtClean="0">
                <a:solidFill>
                  <a:schemeClr val="accent1">
                    <a:lumMod val="75000"/>
                  </a:schemeClr>
                </a:solidFill>
                <a:effectLst/>
                <a:latin typeface="Times New Roman" pitchFamily="18" charset="0"/>
                <a:cs typeface="Times New Roman" pitchFamily="18" charset="0"/>
              </a:rPr>
            </a:br>
            <a:r>
              <a:rPr lang="ru-RU" sz="2400" dirty="0" smtClean="0">
                <a:solidFill>
                  <a:schemeClr val="accent1">
                    <a:lumMod val="75000"/>
                  </a:schemeClr>
                </a:solidFill>
                <a:effectLst/>
                <a:latin typeface="Times New Roman" pitchFamily="18" charset="0"/>
                <a:cs typeface="Times New Roman" pitchFamily="18" charset="0"/>
              </a:rPr>
              <a:t>«</a:t>
            </a:r>
            <a:r>
              <a:rPr lang="ru-RU" sz="2400" dirty="0" smtClean="0">
                <a:solidFill>
                  <a:schemeClr val="accent1">
                    <a:lumMod val="75000"/>
                  </a:schemeClr>
                </a:solidFill>
                <a:effectLst/>
              </a:rPr>
              <a:t>Обеспечение качественным жильем и услугами ЖКХ населения </a:t>
            </a:r>
            <a:r>
              <a:rPr lang="ru-RU" sz="2400" dirty="0" err="1" smtClean="0">
                <a:solidFill>
                  <a:schemeClr val="accent1">
                    <a:lumMod val="75000"/>
                  </a:schemeClr>
                </a:solidFill>
                <a:effectLst/>
              </a:rPr>
              <a:t>Губахинского</a:t>
            </a:r>
            <a:r>
              <a:rPr lang="ru-RU" sz="2400" dirty="0" smtClean="0">
                <a:solidFill>
                  <a:schemeClr val="accent1">
                    <a:lumMod val="75000"/>
                  </a:schemeClr>
                </a:solidFill>
                <a:effectLst/>
              </a:rPr>
              <a:t> городского округа </a:t>
            </a:r>
            <a:br>
              <a:rPr lang="ru-RU" sz="2400" dirty="0" smtClean="0">
                <a:solidFill>
                  <a:schemeClr val="accent1">
                    <a:lumMod val="75000"/>
                  </a:schemeClr>
                </a:solidFill>
                <a:effectLst/>
              </a:rPr>
            </a:br>
            <a:r>
              <a:rPr lang="ru-RU" sz="2400" dirty="0" smtClean="0">
                <a:solidFill>
                  <a:schemeClr val="accent1">
                    <a:lumMod val="75000"/>
                  </a:schemeClr>
                </a:solidFill>
                <a:effectLst/>
              </a:rPr>
              <a:t>на 2014-2016 годы»</a:t>
            </a:r>
            <a:endParaRPr lang="ru-RU" sz="2400" dirty="0">
              <a:solidFill>
                <a:schemeClr val="accent1">
                  <a:lumMod val="75000"/>
                </a:schemeClr>
              </a:solidFill>
              <a:effectLst/>
            </a:endParaRPr>
          </a:p>
        </p:txBody>
      </p:sp>
      <p:sp>
        <p:nvSpPr>
          <p:cNvPr id="6" name="Текст 5"/>
          <p:cNvSpPr>
            <a:spLocks noGrp="1"/>
          </p:cNvSpPr>
          <p:nvPr>
            <p:ph type="body" idx="1"/>
          </p:nvPr>
        </p:nvSpPr>
        <p:spPr>
          <a:xfrm>
            <a:off x="530225" y="1752600"/>
            <a:ext cx="7772400" cy="4876800"/>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от 15.10.2013 № 1596 «Об утверждении муниципальной программы «Обеспечение качественным жильем и услугами ЖКХ населения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на 2014-2016 годы»</a:t>
            </a: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fontAlgn="auto">
              <a:spcAft>
                <a:spcPts val="0"/>
              </a:spcAft>
              <a:defRPr/>
            </a:pPr>
            <a:r>
              <a:rPr lang="ru-RU" sz="2400" b="1" dirty="0" smtClean="0">
                <a:solidFill>
                  <a:schemeClr val="accent1">
                    <a:lumMod val="75000"/>
                  </a:schemeClr>
                </a:solidFill>
                <a:latin typeface="Times New Roman" pitchFamily="18" charset="0"/>
                <a:cs typeface="Times New Roman" pitchFamily="18" charset="0"/>
              </a:rPr>
              <a:t/>
            </a:r>
            <a:br>
              <a:rPr lang="ru-RU" sz="2400" b="1" dirty="0" smtClean="0">
                <a:solidFill>
                  <a:schemeClr val="accent1">
                    <a:lumMod val="75000"/>
                  </a:schemeClr>
                </a:solidFill>
                <a:latin typeface="Times New Roman" pitchFamily="18" charset="0"/>
                <a:cs typeface="Times New Roman" pitchFamily="18" charset="0"/>
              </a:rPr>
            </a:br>
            <a:r>
              <a:rPr lang="ru-RU" sz="2400" b="1" dirty="0" smtClean="0">
                <a:solidFill>
                  <a:schemeClr val="accent1">
                    <a:lumMod val="75000"/>
                  </a:schemeClr>
                </a:solidFill>
                <a:latin typeface="Times New Roman" pitchFamily="18" charset="0"/>
                <a:cs typeface="Times New Roman" pitchFamily="18" charset="0"/>
              </a:rPr>
              <a:t/>
            </a:r>
            <a:br>
              <a:rPr lang="ru-RU" sz="24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«Обеспечение качественным жильем и услугами ЖКХ населения»</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1"/>
          </p:nvPr>
        </p:nvGraphicFramePr>
        <p:xfrm>
          <a:off x="285750" y="1935163"/>
          <a:ext cx="8401077" cy="2174240"/>
        </p:xfrm>
        <a:graphic>
          <a:graphicData uri="http://schemas.openxmlformats.org/drawingml/2006/table">
            <a:tbl>
              <a:tblPr firstRow="1" bandRow="1">
                <a:tableStyleId>{5C22544A-7EE6-4342-B048-85BDC9FD1C3A}</a:tableStyleId>
              </a:tblPr>
              <a:tblGrid>
                <a:gridCol w="1071567"/>
                <a:gridCol w="795339"/>
                <a:gridCol w="933453"/>
                <a:gridCol w="933453"/>
                <a:gridCol w="933453"/>
                <a:gridCol w="933453"/>
                <a:gridCol w="933453"/>
                <a:gridCol w="933453"/>
                <a:gridCol w="933453"/>
              </a:tblGrid>
              <a:tr h="370840">
                <a:tc rowSpan="3">
                  <a:txBody>
                    <a:bodyPr/>
                    <a:lstStyle/>
                    <a:p>
                      <a:r>
                        <a:rPr lang="ru-RU" sz="1200" dirty="0" err="1" smtClean="0">
                          <a:latin typeface="Times New Roman" pitchFamily="18" charset="0"/>
                          <a:cs typeface="Times New Roman" pitchFamily="18" charset="0"/>
                        </a:rPr>
                        <a:t>Наимено-вание</a:t>
                      </a:r>
                      <a:endParaRPr lang="ru-RU" sz="1200" dirty="0">
                        <a:latin typeface="Times New Roman" pitchFamily="18" charset="0"/>
                        <a:cs typeface="Times New Roman" pitchFamily="18" charset="0"/>
                      </a:endParaRPr>
                    </a:p>
                  </a:txBody>
                  <a:tcPr/>
                </a:tc>
                <a:tc gridSpan="4">
                  <a:txBody>
                    <a:bodyPr/>
                    <a:lstStyle/>
                    <a:p>
                      <a:pPr algn="ctr"/>
                      <a:r>
                        <a:rPr lang="ru-RU" sz="1200" smtClean="0">
                          <a:latin typeface="Times New Roman" pitchFamily="18" charset="0"/>
                          <a:cs typeface="Times New Roman" pitchFamily="18" charset="0"/>
                        </a:rPr>
                        <a:t>Выкуп у собственников</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gridSpan="4">
                  <a:txBody>
                    <a:bodyPr/>
                    <a:lstStyle/>
                    <a:p>
                      <a:pPr algn="ctr"/>
                      <a:r>
                        <a:rPr lang="ru-RU" sz="1200" smtClean="0">
                          <a:latin typeface="Times New Roman" pitchFamily="18" charset="0"/>
                          <a:cs typeface="Times New Roman" pitchFamily="18" charset="0"/>
                        </a:rPr>
                        <a:t>Приобретение в муниципальную собственность</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r>
              <a:tr h="370840">
                <a:tc vMerge="1">
                  <a:txBody>
                    <a:bodyPr/>
                    <a:lstStyle/>
                    <a:p>
                      <a:endParaRPr lang="ru-RU" sz="1200" dirty="0">
                        <a:latin typeface="Times New Roman" pitchFamily="18" charset="0"/>
                        <a:cs typeface="Times New Roman" pitchFamily="18" charset="0"/>
                      </a:endParaRPr>
                    </a:p>
                  </a:txBody>
                  <a:tcPr/>
                </a:tc>
                <a:tc gridSpan="2">
                  <a:txBody>
                    <a:bodyPr/>
                    <a:lstStyle/>
                    <a:p>
                      <a:pPr algn="ctr"/>
                      <a:r>
                        <a:rPr lang="ru-RU" sz="1200" dirty="0" smtClean="0">
                          <a:latin typeface="Times New Roman" pitchFamily="18" charset="0"/>
                          <a:cs typeface="Times New Roman" pitchFamily="18" charset="0"/>
                        </a:rPr>
                        <a:t>план</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gridSpan="2">
                  <a:txBody>
                    <a:bodyPr/>
                    <a:lstStyle/>
                    <a:p>
                      <a:pPr algn="ctr"/>
                      <a:r>
                        <a:rPr lang="ru-RU" sz="1200" dirty="0" smtClean="0">
                          <a:latin typeface="Times New Roman" pitchFamily="18" charset="0"/>
                          <a:cs typeface="Times New Roman" pitchFamily="18" charset="0"/>
                        </a:rPr>
                        <a:t>факт</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gridSpan="2">
                  <a:txBody>
                    <a:bodyPr/>
                    <a:lstStyle/>
                    <a:p>
                      <a:pPr algn="ctr"/>
                      <a:r>
                        <a:rPr lang="ru-RU" sz="1200" dirty="0" smtClean="0">
                          <a:latin typeface="Times New Roman" pitchFamily="18" charset="0"/>
                          <a:cs typeface="Times New Roman" pitchFamily="18" charset="0"/>
                        </a:rPr>
                        <a:t>план</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gridSpan="2">
                  <a:txBody>
                    <a:bodyPr/>
                    <a:lstStyle/>
                    <a:p>
                      <a:pPr algn="ctr"/>
                      <a:r>
                        <a:rPr lang="ru-RU" sz="1200" dirty="0" smtClean="0">
                          <a:latin typeface="Times New Roman" pitchFamily="18" charset="0"/>
                          <a:cs typeface="Times New Roman" pitchFamily="18" charset="0"/>
                        </a:rPr>
                        <a:t>факт</a:t>
                      </a: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r>
              <a:tr h="370840">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Количество семей</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Сумма, </a:t>
                      </a:r>
                      <a:r>
                        <a:rPr lang="ru-RU" sz="1100" baseline="0" dirty="0" smtClean="0">
                          <a:latin typeface="Times New Roman" pitchFamily="18" charset="0"/>
                          <a:cs typeface="Times New Roman" pitchFamily="18" charset="0"/>
                        </a:rPr>
                        <a:t> млн.руб.</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Количество семей</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Сумма, </a:t>
                      </a:r>
                      <a:r>
                        <a:rPr lang="ru-RU" sz="1100" baseline="0" dirty="0" smtClean="0">
                          <a:latin typeface="Times New Roman" pitchFamily="18" charset="0"/>
                          <a:cs typeface="Times New Roman" pitchFamily="18" charset="0"/>
                        </a:rPr>
                        <a:t> млн.руб.</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Количество семей</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Сумма, </a:t>
                      </a:r>
                      <a:r>
                        <a:rPr lang="ru-RU" sz="1100" baseline="0" dirty="0" smtClean="0">
                          <a:latin typeface="Times New Roman" pitchFamily="18" charset="0"/>
                          <a:cs typeface="Times New Roman" pitchFamily="18" charset="0"/>
                        </a:rPr>
                        <a:t> млн.руб.</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Количество семей</a:t>
                      </a:r>
                      <a:endParaRPr lang="ru-RU" sz="1100" dirty="0">
                        <a:latin typeface="Times New Roman" pitchFamily="18" charset="0"/>
                        <a:cs typeface="Times New Roman" pitchFamily="18" charset="0"/>
                      </a:endParaRPr>
                    </a:p>
                  </a:txBody>
                  <a:tcPr/>
                </a:tc>
                <a:tc>
                  <a:txBody>
                    <a:bodyPr/>
                    <a:lstStyle/>
                    <a:p>
                      <a:pPr algn="ctr"/>
                      <a:r>
                        <a:rPr lang="ru-RU" sz="1100" dirty="0" smtClean="0">
                          <a:latin typeface="Times New Roman" pitchFamily="18" charset="0"/>
                          <a:cs typeface="Times New Roman" pitchFamily="18" charset="0"/>
                        </a:rPr>
                        <a:t>Сумма, </a:t>
                      </a:r>
                      <a:r>
                        <a:rPr lang="ru-RU" sz="1100" baseline="0" dirty="0" smtClean="0">
                          <a:latin typeface="Times New Roman" pitchFamily="18" charset="0"/>
                          <a:cs typeface="Times New Roman" pitchFamily="18" charset="0"/>
                        </a:rPr>
                        <a:t> млн.руб.</a:t>
                      </a:r>
                      <a:endParaRPr lang="ru-RU" sz="1100" dirty="0">
                        <a:latin typeface="Times New Roman" pitchFamily="18" charset="0"/>
                        <a:cs typeface="Times New Roman" pitchFamily="18" charset="0"/>
                      </a:endParaRPr>
                    </a:p>
                  </a:txBody>
                  <a:tcPr/>
                </a:tc>
              </a:tr>
              <a:tr h="370840">
                <a:tc>
                  <a:txBody>
                    <a:bodyPr/>
                    <a:lstStyle/>
                    <a:p>
                      <a:r>
                        <a:rPr lang="ru-RU" sz="1200" dirty="0" smtClean="0">
                          <a:latin typeface="Times New Roman" pitchFamily="18" charset="0"/>
                          <a:cs typeface="Times New Roman" pitchFamily="18" charset="0"/>
                        </a:rPr>
                        <a:t>Переселение граждан из аварийного жилищного фонда</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33</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19,4</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29</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12,9</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70</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58,3</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51</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38,6</a:t>
                      </a:r>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09600"/>
            <a:ext cx="8229600" cy="676275"/>
          </a:xfrm>
        </p:spPr>
        <p:txBody>
          <a:bodyPr>
            <a:normAutofit fontScale="90000"/>
          </a:bodyPr>
          <a:lstStyle/>
          <a:p>
            <a:pPr algn="ctr" fontAlgn="auto">
              <a:spcAft>
                <a:spcPts val="0"/>
              </a:spcAft>
              <a:defRPr/>
            </a:pPr>
            <a:r>
              <a:rPr lang="ru-RU" sz="3600" b="1" dirty="0" smtClean="0">
                <a:solidFill>
                  <a:schemeClr val="accent1">
                    <a:lumMod val="75000"/>
                  </a:schemeClr>
                </a:solidFill>
                <a:latin typeface="Times New Roman" pitchFamily="18" charset="0"/>
                <a:cs typeface="Times New Roman" pitchFamily="18" charset="0"/>
              </a:rPr>
              <a:t/>
            </a:r>
            <a:br>
              <a:rPr lang="ru-RU" sz="3600" b="1" dirty="0" smtClean="0">
                <a:solidFill>
                  <a:schemeClr val="accent1">
                    <a:lumMod val="75000"/>
                  </a:schemeClr>
                </a:solidFill>
                <a:latin typeface="Times New Roman" pitchFamily="18" charset="0"/>
                <a:cs typeface="Times New Roman" pitchFamily="18" charset="0"/>
              </a:rPr>
            </a:br>
            <a:r>
              <a:rPr lang="ru-RU" sz="3600" b="1" dirty="0" smtClean="0">
                <a:solidFill>
                  <a:schemeClr val="accent1">
                    <a:lumMod val="75000"/>
                  </a:schemeClr>
                </a:solidFill>
                <a:latin typeface="Times New Roman" pitchFamily="18" charset="0"/>
                <a:cs typeface="Times New Roman" pitchFamily="18" charset="0"/>
              </a:rPr>
              <a:t> </a:t>
            </a:r>
            <a:r>
              <a:rPr lang="ru-RU" sz="2700" b="1" dirty="0" smtClean="0">
                <a:solidFill>
                  <a:schemeClr val="accent1">
                    <a:lumMod val="75000"/>
                  </a:schemeClr>
                </a:solidFill>
                <a:latin typeface="Times New Roman" pitchFamily="18" charset="0"/>
                <a:cs typeface="Times New Roman" pitchFamily="18" charset="0"/>
              </a:rPr>
              <a:t/>
            </a:r>
            <a:br>
              <a:rPr lang="ru-RU" sz="2700" b="1" dirty="0" smtClean="0">
                <a:solidFill>
                  <a:schemeClr val="accent1">
                    <a:lumMod val="75000"/>
                  </a:schemeClr>
                </a:solidFill>
                <a:latin typeface="Times New Roman" pitchFamily="18" charset="0"/>
                <a:cs typeface="Times New Roman" pitchFamily="18" charset="0"/>
              </a:rPr>
            </a:br>
            <a:r>
              <a:rPr lang="ru-RU" sz="3000" b="1" dirty="0" smtClean="0">
                <a:solidFill>
                  <a:schemeClr val="accent1">
                    <a:lumMod val="75000"/>
                  </a:schemeClr>
                </a:solidFill>
                <a:latin typeface="Times New Roman" pitchFamily="18" charset="0"/>
                <a:cs typeface="Times New Roman" pitchFamily="18" charset="0"/>
              </a:rPr>
              <a:t>Производство товаров, работ, услуг, млрд.руб.</a:t>
            </a:r>
            <a:endParaRPr lang="ru-RU" sz="3000" b="1" dirty="0">
              <a:solidFill>
                <a:schemeClr val="accent1">
                  <a:lumMod val="75000"/>
                </a:schemeClr>
              </a:solidFill>
              <a:latin typeface="Times New Roman" pitchFamily="18" charset="0"/>
              <a:cs typeface="Times New Roman" pitchFamily="18" charset="0"/>
            </a:endParaRPr>
          </a:p>
        </p:txBody>
      </p:sp>
      <p:graphicFrame>
        <p:nvGraphicFramePr>
          <p:cNvPr id="31746" name="Содержимое 4"/>
          <p:cNvGraphicFramePr>
            <a:graphicFrameLocks noGrp="1"/>
          </p:cNvGraphicFramePr>
          <p:nvPr>
            <p:ph idx="1"/>
          </p:nvPr>
        </p:nvGraphicFramePr>
        <p:xfrm>
          <a:off x="406400" y="1884363"/>
          <a:ext cx="8331200" cy="4491037"/>
        </p:xfrm>
        <a:graphic>
          <a:graphicData uri="http://schemas.openxmlformats.org/presentationml/2006/ole">
            <p:oleObj spid="_x0000_s31746" r:id="rId4" imgW="8327858" imgH="4493141" progId="Excel.Sheet.8">
              <p:embed/>
            </p:oleObj>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7239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«Обеспечение качественным жильем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и услугами ЖКХ населения»</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28625" y="1447800"/>
          <a:ext cx="8258204" cy="4783145"/>
        </p:xfrm>
        <a:graphic>
          <a:graphicData uri="http://schemas.openxmlformats.org/drawingml/2006/table">
            <a:tbl>
              <a:tblPr firstRow="1" bandRow="1">
                <a:tableStyleId>{5C22544A-7EE6-4342-B048-85BDC9FD1C3A}</a:tableStyleId>
              </a:tblPr>
              <a:tblGrid>
                <a:gridCol w="458789"/>
                <a:gridCol w="2164901"/>
                <a:gridCol w="1146981"/>
                <a:gridCol w="1146981"/>
                <a:gridCol w="1218667"/>
                <a:gridCol w="1013145"/>
                <a:gridCol w="1108740"/>
              </a:tblGrid>
              <a:tr h="716613">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a:t>
                      </a:r>
                      <a:r>
                        <a:rPr lang="ru-RU" sz="1200" baseline="0" dirty="0" smtClean="0">
                          <a:latin typeface="Times New Roman" pitchFamily="18" charset="0"/>
                          <a:cs typeface="Times New Roman" pitchFamily="18" charset="0"/>
                        </a:rPr>
                        <a:t>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406563">
                <a:tc rowSpan="2">
                  <a:txBody>
                    <a:bodyPr/>
                    <a:lstStyle/>
                    <a:p>
                      <a:pPr algn="ctr"/>
                      <a:endParaRPr lang="ru-RU" sz="1200" dirty="0">
                        <a:latin typeface="Times New Roman" pitchFamily="18" charset="0"/>
                        <a:cs typeface="Times New Roman" pitchFamily="18" charset="0"/>
                      </a:endParaRPr>
                    </a:p>
                  </a:txBody>
                  <a:tcPr/>
                </a:tc>
                <a:tc rowSpan="5">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1" u="none" kern="1200" dirty="0" smtClean="0">
                          <a:solidFill>
                            <a:schemeClr val="dk1"/>
                          </a:solidFill>
                          <a:latin typeface="Times New Roman" pitchFamily="18" charset="0"/>
                          <a:ea typeface="+mn-ea"/>
                          <a:cs typeface="Times New Roman" pitchFamily="18" charset="0"/>
                        </a:rPr>
                        <a:t>Муниципальная программа Обеспечение качественным жильем и услугами ЖКХ населения </a:t>
                      </a:r>
                      <a:r>
                        <a:rPr kumimoji="0" lang="ru-RU" sz="1200" b="1" u="none" kern="1200" dirty="0" err="1" smtClean="0">
                          <a:solidFill>
                            <a:schemeClr val="dk1"/>
                          </a:solidFill>
                          <a:latin typeface="Times New Roman" pitchFamily="18" charset="0"/>
                          <a:ea typeface="+mn-ea"/>
                          <a:cs typeface="Times New Roman" pitchFamily="18" charset="0"/>
                        </a:rPr>
                        <a:t>Губахинского</a:t>
                      </a:r>
                      <a:r>
                        <a:rPr kumimoji="0" lang="ru-RU" sz="1200" b="1" u="none" kern="1200" dirty="0" smtClean="0">
                          <a:solidFill>
                            <a:schemeClr val="dk1"/>
                          </a:solidFill>
                          <a:latin typeface="Times New Roman" pitchFamily="18" charset="0"/>
                          <a:ea typeface="+mn-ea"/>
                          <a:cs typeface="Times New Roman" pitchFamily="18" charset="0"/>
                        </a:rPr>
                        <a:t> городского округа на 2014-2016 годы»</a:t>
                      </a:r>
                    </a:p>
                  </a:txBody>
                  <a:tcPr/>
                </a:tc>
                <a:tc>
                  <a:txBody>
                    <a:bodyPr/>
                    <a:lstStyle/>
                    <a:p>
                      <a:pPr algn="ctr"/>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pitchFamily="18" charset="0"/>
                          <a:ea typeface="Times New Roman"/>
                          <a:cs typeface="Times New Roman" pitchFamily="18" charset="0"/>
                        </a:rPr>
                        <a:t>24 </a:t>
                      </a:r>
                      <a:r>
                        <a:rPr lang="ru-RU" sz="1200" dirty="0" smtClean="0">
                          <a:latin typeface="Times New Roman" pitchFamily="18" charset="0"/>
                          <a:ea typeface="Times New Roman"/>
                          <a:cs typeface="Times New Roman" pitchFamily="18" charset="0"/>
                        </a:rPr>
                        <a:t>543,7</a:t>
                      </a:r>
                      <a:endParaRPr lang="ru-RU" sz="11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dirty="0">
                          <a:latin typeface="Times New Roman" pitchFamily="18" charset="0"/>
                          <a:ea typeface="Times New Roman"/>
                          <a:cs typeface="Times New Roman" pitchFamily="18" charset="0"/>
                        </a:rPr>
                        <a:t>22 </a:t>
                      </a:r>
                      <a:r>
                        <a:rPr lang="ru-RU" sz="1200" dirty="0" smtClean="0">
                          <a:latin typeface="Times New Roman" pitchFamily="18" charset="0"/>
                          <a:ea typeface="Times New Roman"/>
                          <a:cs typeface="Times New Roman" pitchFamily="18" charset="0"/>
                        </a:rPr>
                        <a:t>659, 6</a:t>
                      </a:r>
                      <a:endParaRPr lang="ru-RU" sz="11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92,3%</a:t>
                      </a:r>
                      <a:endParaRPr lang="ru-RU" sz="11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endParaRPr lang="ru-RU" sz="1200" dirty="0">
                        <a:latin typeface="Times New Roman" pitchFamily="18" charset="0"/>
                        <a:ea typeface="Times New Roman"/>
                        <a:cs typeface="Times New Roman" pitchFamily="18" charset="0"/>
                      </a:endParaRPr>
                    </a:p>
                  </a:txBody>
                  <a:tcPr marL="39370" marR="39370" marT="64770" marB="64770"/>
                </a:tc>
              </a:tr>
              <a:tr h="209383">
                <a:tc vMerge="1">
                  <a:txBody>
                    <a:bodyPr/>
                    <a:lstStyle/>
                    <a:p>
                      <a:endParaRPr lang="ru-RU"/>
                    </a:p>
                  </a:txBody>
                  <a:tcPr/>
                </a:tc>
                <a:tc vMerge="1">
                  <a:txBody>
                    <a:bodyPr/>
                    <a:lstStyle/>
                    <a:p>
                      <a:endParaRPr lang="ru-RU"/>
                    </a:p>
                  </a:txBody>
                  <a:tcPr/>
                </a:tc>
                <a:tc rowSpan="2">
                  <a:txBody>
                    <a:bodyPr/>
                    <a:lstStyle/>
                    <a:p>
                      <a:pPr algn="ctr"/>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rowSpan="2">
                  <a:txBody>
                    <a:bodyPr/>
                    <a:lstStyle/>
                    <a:p>
                      <a:pPr algn="ctr">
                        <a:lnSpc>
                          <a:spcPct val="115000"/>
                        </a:lnSpc>
                        <a:spcAft>
                          <a:spcPts val="0"/>
                        </a:spcAft>
                      </a:pPr>
                      <a:r>
                        <a:rPr lang="ru-RU" sz="1200" dirty="0">
                          <a:latin typeface="Times New Roman" pitchFamily="18" charset="0"/>
                          <a:ea typeface="Times New Roman"/>
                          <a:cs typeface="Times New Roman" pitchFamily="18" charset="0"/>
                        </a:rPr>
                        <a:t>65 740 </a:t>
                      </a:r>
                      <a:r>
                        <a:rPr lang="ru-RU" sz="1200" dirty="0" smtClean="0">
                          <a:latin typeface="Times New Roman" pitchFamily="18" charset="0"/>
                          <a:ea typeface="Times New Roman"/>
                          <a:cs typeface="Times New Roman" pitchFamily="18" charset="0"/>
                        </a:rPr>
                        <a:t>,9</a:t>
                      </a:r>
                      <a:endParaRPr lang="ru-RU" sz="1100" dirty="0">
                        <a:latin typeface="Times New Roman" pitchFamily="18" charset="0"/>
                        <a:ea typeface="Times New Roman"/>
                        <a:cs typeface="Times New Roman" pitchFamily="18" charset="0"/>
                      </a:endParaRPr>
                    </a:p>
                  </a:txBody>
                  <a:tcPr marL="39370" marR="39370" marT="64770" marB="64770"/>
                </a:tc>
                <a:tc rowSpan="2">
                  <a:txBody>
                    <a:bodyPr/>
                    <a:lstStyle/>
                    <a:p>
                      <a:pPr algn="ctr">
                        <a:lnSpc>
                          <a:spcPct val="115000"/>
                        </a:lnSpc>
                        <a:spcAft>
                          <a:spcPts val="0"/>
                        </a:spcAft>
                      </a:pPr>
                      <a:r>
                        <a:rPr lang="ru-RU" sz="1200" dirty="0">
                          <a:latin typeface="Times New Roman" pitchFamily="18" charset="0"/>
                          <a:ea typeface="Times New Roman"/>
                          <a:cs typeface="Times New Roman" pitchFamily="18" charset="0"/>
                        </a:rPr>
                        <a:t>37 </a:t>
                      </a:r>
                      <a:r>
                        <a:rPr lang="ru-RU" sz="1200" dirty="0" smtClean="0">
                          <a:latin typeface="Times New Roman" pitchFamily="18" charset="0"/>
                          <a:ea typeface="Times New Roman"/>
                          <a:cs typeface="Times New Roman" pitchFamily="18" charset="0"/>
                        </a:rPr>
                        <a:t>429,5</a:t>
                      </a:r>
                      <a:endParaRPr lang="ru-RU" sz="1100" dirty="0">
                        <a:latin typeface="Times New Roman" pitchFamily="18" charset="0"/>
                        <a:ea typeface="Times New Roman"/>
                        <a:cs typeface="Times New Roman" pitchFamily="18" charset="0"/>
                      </a:endParaRPr>
                    </a:p>
                  </a:txBody>
                  <a:tcPr marL="39370" marR="39370" marT="64770" marB="64770"/>
                </a:tc>
                <a:tc rowSpan="2">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56,9%</a:t>
                      </a:r>
                      <a:endParaRPr lang="ru-RU" sz="1100" dirty="0">
                        <a:latin typeface="Times New Roman" pitchFamily="18" charset="0"/>
                        <a:ea typeface="Times New Roman"/>
                        <a:cs typeface="Times New Roman" pitchFamily="18" charset="0"/>
                      </a:endParaRPr>
                    </a:p>
                  </a:txBody>
                  <a:tcPr marL="39370" marR="39370" marT="64770" marB="64770"/>
                </a:tc>
                <a:tc rowSpan="2">
                  <a:txBody>
                    <a:bodyPr/>
                    <a:lstStyle/>
                    <a:p>
                      <a:endParaRPr lang="ru-RU"/>
                    </a:p>
                  </a:txBody>
                  <a:tcPr marL="39370" marR="39370" marT="64770" marB="64770"/>
                </a:tc>
              </a:tr>
              <a:tr h="219245">
                <a:tc rowSpan="2">
                  <a:txBody>
                    <a:bodyPr/>
                    <a:lstStyle/>
                    <a:p>
                      <a:pPr algn="ctr"/>
                      <a:endParaRPr lang="ru-RU" sz="1200" dirty="0">
                        <a:latin typeface="Times New Roman" pitchFamily="18" charset="0"/>
                        <a:cs typeface="Times New Roman" pitchFamily="18" charset="0"/>
                      </a:endParaRPr>
                    </a:p>
                  </a:txBody>
                  <a:tcPr/>
                </a:tc>
                <a:tc vMerge="1">
                  <a:txBody>
                    <a:bodyPr/>
                    <a:lstStyle/>
                    <a:p>
                      <a:pPr algn="just"/>
                      <a:endParaRPr kumimoji="0" lang="ru-RU" sz="1200" b="0" u="none" kern="1200" dirty="0" smtClean="0">
                        <a:solidFill>
                          <a:schemeClr val="dk1"/>
                        </a:solidFill>
                        <a:latin typeface="Times New Roman" pitchFamily="18" charset="0"/>
                        <a:ea typeface="+mn-ea"/>
                        <a:cs typeface="Times New Roman" pitchFamily="18" charset="0"/>
                      </a:endParaRPr>
                    </a:p>
                  </a:txBody>
                  <a:tcPr/>
                </a:tc>
                <a:tc vMerge="1">
                  <a:txBody>
                    <a:bodyPr/>
                    <a:lstStyle/>
                    <a:p>
                      <a:pPr algn="ctr"/>
                      <a:endParaRPr lang="ru-RU" sz="1200" dirty="0">
                        <a:latin typeface="Times New Roman" pitchFamily="18" charset="0"/>
                        <a:cs typeface="Times New Roman" pitchFamily="18" charset="0"/>
                      </a:endParaRPr>
                    </a:p>
                  </a:txBody>
                  <a:tcPr/>
                </a:tc>
                <a:tc vMerge="1">
                  <a:txBody>
                    <a:bodyPr/>
                    <a:lstStyle/>
                    <a:p>
                      <a:pPr algn="ctr">
                        <a:lnSpc>
                          <a:spcPct val="115000"/>
                        </a:lnSpc>
                        <a:spcAft>
                          <a:spcPts val="0"/>
                        </a:spcAft>
                      </a:pPr>
                      <a:endParaRPr lang="ru-RU" sz="1100" dirty="0">
                        <a:latin typeface="Times New Roman" pitchFamily="18" charset="0"/>
                        <a:ea typeface="Times New Roman"/>
                        <a:cs typeface="Times New Roman" pitchFamily="18" charset="0"/>
                      </a:endParaRPr>
                    </a:p>
                  </a:txBody>
                  <a:tcPr marL="39370" marR="39370" marT="64770" marB="64770"/>
                </a:tc>
                <a:tc vMerge="1">
                  <a:txBody>
                    <a:bodyPr/>
                    <a:lstStyle/>
                    <a:p>
                      <a:pPr algn="ctr">
                        <a:lnSpc>
                          <a:spcPct val="115000"/>
                        </a:lnSpc>
                        <a:spcAft>
                          <a:spcPts val="0"/>
                        </a:spcAft>
                      </a:pPr>
                      <a:endParaRPr lang="ru-RU" sz="1100" dirty="0">
                        <a:latin typeface="Times New Roman" pitchFamily="18" charset="0"/>
                        <a:ea typeface="Times New Roman"/>
                        <a:cs typeface="Times New Roman" pitchFamily="18" charset="0"/>
                      </a:endParaRPr>
                    </a:p>
                  </a:txBody>
                  <a:tcPr marL="39370" marR="39370" marT="64770" marB="64770"/>
                </a:tc>
                <a:tc vMerge="1">
                  <a:txBody>
                    <a:bodyPr/>
                    <a:lstStyle/>
                    <a:p>
                      <a:pPr algn="ctr">
                        <a:lnSpc>
                          <a:spcPct val="115000"/>
                        </a:lnSpc>
                        <a:spcAft>
                          <a:spcPts val="0"/>
                        </a:spcAft>
                      </a:pPr>
                      <a:endParaRPr lang="ru-RU" sz="1100" dirty="0">
                        <a:latin typeface="Times New Roman" pitchFamily="18" charset="0"/>
                        <a:ea typeface="Times New Roman"/>
                        <a:cs typeface="Times New Roman" pitchFamily="18" charset="0"/>
                      </a:endParaRPr>
                    </a:p>
                  </a:txBody>
                  <a:tcPr marL="39370" marR="39370" marT="64770" marB="64770"/>
                </a:tc>
                <a:tc vMerge="1">
                  <a:txBody>
                    <a:bodyPr/>
                    <a:lstStyle/>
                    <a:p>
                      <a:pPr algn="ctr">
                        <a:lnSpc>
                          <a:spcPct val="115000"/>
                        </a:lnSpc>
                        <a:spcAft>
                          <a:spcPts val="0"/>
                        </a:spcAft>
                      </a:pPr>
                      <a:endParaRPr lang="ru-RU" sz="1200" dirty="0">
                        <a:latin typeface="Times New Roman" pitchFamily="18" charset="0"/>
                        <a:ea typeface="Times New Roman"/>
                        <a:cs typeface="Times New Roman" pitchFamily="18" charset="0"/>
                      </a:endParaRPr>
                    </a:p>
                  </a:txBody>
                  <a:tcPr marL="39370" marR="39370" marT="64770" marB="64770"/>
                </a:tc>
              </a:tr>
              <a:tr h="396701">
                <a:tc vMerge="1">
                  <a:txBody>
                    <a:bodyPr/>
                    <a:lstStyle/>
                    <a:p>
                      <a:endParaRPr lang="ru-RU"/>
                    </a:p>
                  </a:txBody>
                  <a:tcPr/>
                </a:tc>
                <a:tc vMerge="1">
                  <a:txBody>
                    <a:bodyPr/>
                    <a:lstStyle/>
                    <a:p>
                      <a:endParaRPr lang="ru-RU"/>
                    </a:p>
                  </a:txBody>
                  <a:tcPr/>
                </a:tc>
                <a:tc rowSpan="2">
                  <a:txBody>
                    <a:bodyPr/>
                    <a:lstStyle/>
                    <a:p>
                      <a:pPr algn="ctr"/>
                      <a:endParaRPr lang="ru-RU" sz="1200" b="1" dirty="0" smtClean="0">
                        <a:latin typeface="Times New Roman" pitchFamily="18" charset="0"/>
                        <a:cs typeface="Times New Roman" pitchFamily="18" charset="0"/>
                      </a:endParaRPr>
                    </a:p>
                    <a:p>
                      <a:pPr algn="ctr"/>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rowSpan="2">
                  <a:txBody>
                    <a:bodyPr/>
                    <a:lstStyle/>
                    <a:p>
                      <a:pPr algn="ctr">
                        <a:lnSpc>
                          <a:spcPct val="115000"/>
                        </a:lnSpc>
                        <a:spcAft>
                          <a:spcPts val="0"/>
                        </a:spcAft>
                      </a:pPr>
                      <a:r>
                        <a:rPr lang="ru-RU" sz="1200" b="1" dirty="0">
                          <a:latin typeface="Times New Roman" pitchFamily="18" charset="0"/>
                          <a:ea typeface="Times New Roman"/>
                          <a:cs typeface="Times New Roman" pitchFamily="18" charset="0"/>
                        </a:rPr>
                        <a:t>90 </a:t>
                      </a:r>
                      <a:r>
                        <a:rPr lang="ru-RU" sz="1200" b="1" dirty="0" smtClean="0">
                          <a:latin typeface="Times New Roman" pitchFamily="18" charset="0"/>
                          <a:ea typeface="Times New Roman"/>
                          <a:cs typeface="Times New Roman" pitchFamily="18" charset="0"/>
                        </a:rPr>
                        <a:t>284,7</a:t>
                      </a:r>
                      <a:endParaRPr lang="ru-RU" sz="1200" b="1" dirty="0">
                        <a:latin typeface="Times New Roman" pitchFamily="18" charset="0"/>
                        <a:ea typeface="Times New Roman"/>
                        <a:cs typeface="Times New Roman" pitchFamily="18" charset="0"/>
                      </a:endParaRPr>
                    </a:p>
                  </a:txBody>
                  <a:tcPr marL="39370" marR="39370" marT="64770" marB="64770" anchor="ctr"/>
                </a:tc>
                <a:tc rowSpan="2">
                  <a:txBody>
                    <a:bodyPr/>
                    <a:lstStyle/>
                    <a:p>
                      <a:pPr algn="ctr">
                        <a:lnSpc>
                          <a:spcPct val="115000"/>
                        </a:lnSpc>
                        <a:spcAft>
                          <a:spcPts val="0"/>
                        </a:spcAft>
                      </a:pPr>
                      <a:r>
                        <a:rPr lang="ru-RU" sz="1200" b="1" dirty="0" smtClean="0">
                          <a:latin typeface="Times New Roman" pitchFamily="18" charset="0"/>
                          <a:ea typeface="Times New Roman"/>
                          <a:cs typeface="Times New Roman" pitchFamily="18" charset="0"/>
                        </a:rPr>
                        <a:t>60 089,1</a:t>
                      </a:r>
                      <a:endParaRPr lang="ru-RU" sz="1200" b="1" dirty="0">
                        <a:latin typeface="Times New Roman" pitchFamily="18" charset="0"/>
                        <a:ea typeface="Times New Roman"/>
                        <a:cs typeface="Times New Roman" pitchFamily="18" charset="0"/>
                      </a:endParaRPr>
                    </a:p>
                  </a:txBody>
                  <a:tcPr marL="39370" marR="39370" marT="64770" marB="64770" anchor="ctr"/>
                </a:tc>
                <a:tc rowSpan="2">
                  <a:txBody>
                    <a:bodyPr/>
                    <a:lstStyle/>
                    <a:p>
                      <a:pPr algn="ctr">
                        <a:lnSpc>
                          <a:spcPct val="115000"/>
                        </a:lnSpc>
                        <a:spcAft>
                          <a:spcPts val="0"/>
                        </a:spcAft>
                      </a:pPr>
                      <a:r>
                        <a:rPr lang="ru-RU" sz="1200" b="1" dirty="0" smtClean="0">
                          <a:latin typeface="Times New Roman" pitchFamily="18" charset="0"/>
                          <a:ea typeface="Times New Roman"/>
                          <a:cs typeface="Times New Roman" pitchFamily="18" charset="0"/>
                        </a:rPr>
                        <a:t>66,7%</a:t>
                      </a:r>
                      <a:endParaRPr lang="ru-RU" sz="1200" b="1" dirty="0">
                        <a:latin typeface="Times New Roman" pitchFamily="18" charset="0"/>
                        <a:ea typeface="Times New Roman"/>
                        <a:cs typeface="Times New Roman" pitchFamily="18" charset="0"/>
                      </a:endParaRPr>
                    </a:p>
                  </a:txBody>
                  <a:tcPr marL="39370" marR="39370" marT="64770" marB="64770" anchor="ctr"/>
                </a:tc>
                <a:tc rowSpan="2">
                  <a:txBody>
                    <a:bodyPr/>
                    <a:lstStyle/>
                    <a:p>
                      <a:endParaRPr lang="ru-RU"/>
                    </a:p>
                  </a:txBody>
                  <a:tcPr marL="39370" marR="39370" marT="64770" marB="64770"/>
                </a:tc>
              </a:tr>
              <a:tr h="0">
                <a:tc>
                  <a:txBody>
                    <a:bodyPr/>
                    <a:lstStyle/>
                    <a:p>
                      <a:pPr algn="ctr"/>
                      <a:endParaRPr lang="ru-RU" sz="1200" dirty="0">
                        <a:latin typeface="Times New Roman" pitchFamily="18" charset="0"/>
                        <a:cs typeface="Times New Roman" pitchFamily="18" charset="0"/>
                      </a:endParaRPr>
                    </a:p>
                  </a:txBody>
                  <a:tcPr/>
                </a:tc>
                <a:tc vMerge="1">
                  <a:txBody>
                    <a:bodyPr/>
                    <a:lstStyle/>
                    <a:p>
                      <a:pPr algn="just"/>
                      <a:endParaRPr kumimoji="0" lang="ru-RU" sz="1200" b="0" u="none" kern="1200" dirty="0" smtClean="0">
                        <a:solidFill>
                          <a:schemeClr val="dk1"/>
                        </a:solidFill>
                        <a:latin typeface="Times New Roman" pitchFamily="18" charset="0"/>
                        <a:ea typeface="+mn-ea"/>
                        <a:cs typeface="Times New Roman" pitchFamily="18" charset="0"/>
                      </a:endParaRPr>
                    </a:p>
                  </a:txBody>
                  <a:tcPr/>
                </a:tc>
                <a:tc vMerge="1">
                  <a:txBody>
                    <a:bodyPr/>
                    <a:lstStyle/>
                    <a:p>
                      <a:pPr algn="ctr"/>
                      <a:endParaRPr lang="ru-RU" sz="1200" b="1" dirty="0">
                        <a:latin typeface="Times New Roman" pitchFamily="18" charset="0"/>
                        <a:cs typeface="Times New Roman" pitchFamily="18" charset="0"/>
                      </a:endParaRPr>
                    </a:p>
                  </a:txBody>
                  <a:tcPr/>
                </a:tc>
                <a:tc vMerge="1">
                  <a:txBody>
                    <a:bodyPr/>
                    <a:lstStyle/>
                    <a:p>
                      <a:pPr algn="ctr">
                        <a:lnSpc>
                          <a:spcPct val="115000"/>
                        </a:lnSpc>
                        <a:spcAft>
                          <a:spcPts val="0"/>
                        </a:spcAft>
                      </a:pPr>
                      <a:endParaRPr lang="ru-RU" sz="1200" b="1" dirty="0">
                        <a:latin typeface="Times New Roman" pitchFamily="18" charset="0"/>
                        <a:ea typeface="Times New Roman"/>
                        <a:cs typeface="Times New Roman" pitchFamily="18" charset="0"/>
                      </a:endParaRPr>
                    </a:p>
                  </a:txBody>
                  <a:tcPr marL="39370" marR="39370" marT="64770" marB="64770" anchor="ctr"/>
                </a:tc>
                <a:tc vMerge="1">
                  <a:txBody>
                    <a:bodyPr/>
                    <a:lstStyle/>
                    <a:p>
                      <a:pPr algn="ctr">
                        <a:lnSpc>
                          <a:spcPct val="115000"/>
                        </a:lnSpc>
                        <a:spcAft>
                          <a:spcPts val="0"/>
                        </a:spcAft>
                      </a:pPr>
                      <a:endParaRPr lang="ru-RU" sz="1200" b="1" dirty="0">
                        <a:latin typeface="Times New Roman" pitchFamily="18" charset="0"/>
                        <a:ea typeface="Times New Roman"/>
                        <a:cs typeface="Times New Roman" pitchFamily="18" charset="0"/>
                      </a:endParaRPr>
                    </a:p>
                  </a:txBody>
                  <a:tcPr marL="39370" marR="39370" marT="64770" marB="64770" anchor="ctr"/>
                </a:tc>
                <a:tc vMerge="1">
                  <a:txBody>
                    <a:bodyPr/>
                    <a:lstStyle/>
                    <a:p>
                      <a:pPr algn="ctr">
                        <a:lnSpc>
                          <a:spcPct val="115000"/>
                        </a:lnSpc>
                        <a:spcAft>
                          <a:spcPts val="0"/>
                        </a:spcAft>
                      </a:pPr>
                      <a:endParaRPr lang="ru-RU" sz="1200" b="1" dirty="0">
                        <a:latin typeface="Times New Roman" pitchFamily="18" charset="0"/>
                        <a:ea typeface="Times New Roman"/>
                        <a:cs typeface="Times New Roman" pitchFamily="18" charset="0"/>
                      </a:endParaRPr>
                    </a:p>
                  </a:txBody>
                  <a:tcPr marL="39370" marR="39370" marT="64770" marB="64770" anchor="ctr"/>
                </a:tc>
                <a:tc vMerge="1">
                  <a:txBody>
                    <a:bodyPr/>
                    <a:lstStyle/>
                    <a:p>
                      <a:pPr algn="ctr">
                        <a:lnSpc>
                          <a:spcPct val="115000"/>
                        </a:lnSpc>
                        <a:spcAft>
                          <a:spcPts val="0"/>
                        </a:spcAft>
                      </a:pPr>
                      <a:endParaRPr lang="ru-RU" sz="1200" dirty="0">
                        <a:latin typeface="Times New Roman" pitchFamily="18" charset="0"/>
                        <a:ea typeface="Times New Roman"/>
                        <a:cs typeface="Times New Roman" pitchFamily="18" charset="0"/>
                      </a:endParaRPr>
                    </a:p>
                  </a:txBody>
                  <a:tcPr marL="39370" marR="39370" marT="64770" marB="64770"/>
                </a:tc>
              </a:tr>
              <a:tr h="615946">
                <a:tc rowSpan="2">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pPr algn="just"/>
                      <a:r>
                        <a:rPr kumimoji="0" lang="ru-RU" sz="1200" b="0" u="sng" kern="1200" dirty="0" smtClean="0">
                          <a:solidFill>
                            <a:schemeClr val="dk1"/>
                          </a:solidFill>
                          <a:latin typeface="Times New Roman" pitchFamily="18" charset="0"/>
                          <a:ea typeface="+mn-ea"/>
                          <a:cs typeface="Times New Roman" pitchFamily="18" charset="0"/>
                        </a:rPr>
                        <a:t>Подпрограмма</a:t>
                      </a:r>
                    </a:p>
                    <a:p>
                      <a:pPr algn="just"/>
                      <a:r>
                        <a:rPr kumimoji="0" lang="ru-RU" sz="1200" b="0" u="none" kern="1200" dirty="0" smtClean="0">
                          <a:solidFill>
                            <a:schemeClr val="dk1"/>
                          </a:solidFill>
                          <a:latin typeface="Times New Roman" pitchFamily="18" charset="0"/>
                          <a:ea typeface="+mn-ea"/>
                          <a:cs typeface="Times New Roman" pitchFamily="18" charset="0"/>
                        </a:rPr>
                        <a:t> Создание условий для обеспечения качественными услугами</a:t>
                      </a:r>
                    </a:p>
                    <a:p>
                      <a:pPr algn="just"/>
                      <a:r>
                        <a:rPr kumimoji="0" lang="ru-RU" sz="1200" b="0" u="none" kern="1200" dirty="0" smtClean="0">
                          <a:solidFill>
                            <a:schemeClr val="dk1"/>
                          </a:solidFill>
                          <a:latin typeface="Times New Roman" pitchFamily="18" charset="0"/>
                          <a:ea typeface="+mn-ea"/>
                          <a:cs typeface="Times New Roman" pitchFamily="18" charset="0"/>
                        </a:rPr>
                        <a:t>ЖКХ граждан </a:t>
                      </a:r>
                      <a:r>
                        <a:rPr kumimoji="0" lang="ru-RU" sz="1200" b="0" u="none" kern="1200" dirty="0" err="1" smtClean="0">
                          <a:solidFill>
                            <a:schemeClr val="dk1"/>
                          </a:solidFill>
                          <a:latin typeface="Times New Roman" pitchFamily="18" charset="0"/>
                          <a:ea typeface="+mn-ea"/>
                          <a:cs typeface="Times New Roman" pitchFamily="18" charset="0"/>
                        </a:rPr>
                        <a:t>Губахинского</a:t>
                      </a:r>
                      <a:r>
                        <a:rPr kumimoji="0" lang="ru-RU" sz="1200" b="0" u="none" kern="1200" dirty="0" smtClean="0">
                          <a:solidFill>
                            <a:schemeClr val="dk1"/>
                          </a:solidFill>
                          <a:latin typeface="Times New Roman" pitchFamily="18" charset="0"/>
                          <a:ea typeface="+mn-ea"/>
                          <a:cs typeface="Times New Roman" pitchFamily="18" charset="0"/>
                        </a:rPr>
                        <a:t> городского округа на 2014-2016 годы»</a:t>
                      </a:r>
                    </a:p>
                  </a:txBody>
                  <a:tcPr/>
                </a:tc>
                <a:tc>
                  <a:txBody>
                    <a:bodyPr/>
                    <a:lstStyle/>
                    <a:p>
                      <a:pPr algn="l"/>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2 </a:t>
                      </a:r>
                      <a:r>
                        <a:rPr lang="ru-RU" sz="1200" dirty="0">
                          <a:latin typeface="Times New Roman" pitchFamily="18" charset="0"/>
                          <a:ea typeface="Times New Roman"/>
                          <a:cs typeface="Times New Roman" pitchFamily="18" charset="0"/>
                        </a:rPr>
                        <a:t> </a:t>
                      </a:r>
                      <a:r>
                        <a:rPr lang="ru-RU" sz="1200" dirty="0" smtClean="0">
                          <a:latin typeface="Times New Roman" pitchFamily="18" charset="0"/>
                          <a:ea typeface="Times New Roman"/>
                          <a:cs typeface="Times New Roman" pitchFamily="18" charset="0"/>
                        </a:rPr>
                        <a:t>270,8</a:t>
                      </a:r>
                      <a:r>
                        <a:rPr lang="ru-RU" sz="1200" dirty="0">
                          <a:latin typeface="Times New Roman" pitchFamily="18" charset="0"/>
                          <a:ea typeface="Times New Roman"/>
                          <a:cs typeface="Times New Roman" pitchFamily="18" charset="0"/>
                        </a:rPr>
                        <a:t> </a:t>
                      </a: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2 </a:t>
                      </a:r>
                      <a:r>
                        <a:rPr lang="ru-RU" sz="1200" dirty="0">
                          <a:latin typeface="Times New Roman" pitchFamily="18" charset="0"/>
                          <a:ea typeface="Times New Roman"/>
                          <a:cs typeface="Times New Roman" pitchFamily="18" charset="0"/>
                        </a:rPr>
                        <a:t> </a:t>
                      </a:r>
                      <a:r>
                        <a:rPr lang="ru-RU" sz="1200" dirty="0" smtClean="0">
                          <a:latin typeface="Times New Roman" pitchFamily="18" charset="0"/>
                          <a:ea typeface="Times New Roman"/>
                          <a:cs typeface="Times New Roman" pitchFamily="18" charset="0"/>
                        </a:rPr>
                        <a:t>199,2</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96,8%</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endParaRPr lang="ru-RU" sz="1200" dirty="0">
                        <a:latin typeface="Times New Roman" pitchFamily="18" charset="0"/>
                        <a:ea typeface="Times New Roman"/>
                        <a:cs typeface="Times New Roman" pitchFamily="18" charset="0"/>
                      </a:endParaRPr>
                    </a:p>
                  </a:txBody>
                  <a:tcPr marL="39370" marR="39370" marT="64770" marB="64770"/>
                </a:tc>
              </a:tr>
              <a:tr h="615946">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l"/>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2 </a:t>
                      </a:r>
                      <a:r>
                        <a:rPr lang="ru-RU" sz="1200" dirty="0">
                          <a:latin typeface="Times New Roman" pitchFamily="18" charset="0"/>
                          <a:ea typeface="Times New Roman"/>
                          <a:cs typeface="Times New Roman" pitchFamily="18" charset="0"/>
                        </a:rPr>
                        <a:t> </a:t>
                      </a:r>
                      <a:r>
                        <a:rPr lang="ru-RU" sz="1200" dirty="0" smtClean="0">
                          <a:latin typeface="Times New Roman" pitchFamily="18" charset="0"/>
                          <a:ea typeface="Times New Roman"/>
                          <a:cs typeface="Times New Roman" pitchFamily="18" charset="0"/>
                        </a:rPr>
                        <a:t>270,8</a:t>
                      </a:r>
                      <a:r>
                        <a:rPr lang="ru-RU" sz="1200" dirty="0">
                          <a:latin typeface="Times New Roman" pitchFamily="18" charset="0"/>
                          <a:ea typeface="Times New Roman"/>
                          <a:cs typeface="Times New Roman" pitchFamily="18" charset="0"/>
                        </a:rPr>
                        <a:t> </a:t>
                      </a: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2 </a:t>
                      </a:r>
                      <a:r>
                        <a:rPr lang="ru-RU" sz="1200" dirty="0">
                          <a:latin typeface="Times New Roman" pitchFamily="18" charset="0"/>
                          <a:ea typeface="Times New Roman"/>
                          <a:cs typeface="Times New Roman" pitchFamily="18" charset="0"/>
                        </a:rPr>
                        <a:t> </a:t>
                      </a:r>
                      <a:r>
                        <a:rPr lang="ru-RU" sz="1200" dirty="0" smtClean="0">
                          <a:latin typeface="Times New Roman" pitchFamily="18" charset="0"/>
                          <a:ea typeface="Times New Roman"/>
                          <a:cs typeface="Times New Roman" pitchFamily="18" charset="0"/>
                        </a:rPr>
                        <a:t>199,2</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dirty="0" smtClean="0">
                          <a:latin typeface="Times New Roman" pitchFamily="18" charset="0"/>
                          <a:ea typeface="Times New Roman"/>
                          <a:cs typeface="Times New Roman" pitchFamily="18" charset="0"/>
                        </a:rPr>
                        <a:t>96,8%</a:t>
                      </a:r>
                      <a:endParaRPr lang="ru-RU" sz="120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endParaRPr lang="ru-RU" sz="1200" dirty="0">
                        <a:latin typeface="Times New Roman" pitchFamily="18" charset="0"/>
                        <a:ea typeface="Times New Roman"/>
                        <a:cs typeface="Times New Roman" pitchFamily="18" charset="0"/>
                      </a:endParaRPr>
                    </a:p>
                  </a:txBody>
                  <a:tcPr marL="39370" marR="39370" marT="64770" marB="64770"/>
                </a:tc>
              </a:tr>
              <a:tr h="380487">
                <a:tc rowSpan="3">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3">
                  <a:txBody>
                    <a:bodyPr/>
                    <a:lstStyle/>
                    <a:p>
                      <a:pPr algn="just"/>
                      <a:r>
                        <a:rPr kumimoji="0" lang="ru-RU" sz="1200" b="0" u="sng" kern="1200" dirty="0" smtClean="0">
                          <a:solidFill>
                            <a:schemeClr val="dk1"/>
                          </a:solidFill>
                          <a:latin typeface="Times New Roman" pitchFamily="18" charset="0"/>
                          <a:ea typeface="+mn-ea"/>
                          <a:cs typeface="Times New Roman" pitchFamily="18" charset="0"/>
                        </a:rPr>
                        <a:t>Подпрограмма</a:t>
                      </a:r>
                      <a:endParaRPr kumimoji="0" lang="ru-RU" sz="1200" b="0" kern="1200" dirty="0" smtClean="0">
                        <a:solidFill>
                          <a:schemeClr val="dk1"/>
                        </a:solidFill>
                        <a:latin typeface="Times New Roman" pitchFamily="18" charset="0"/>
                        <a:ea typeface="+mn-ea"/>
                        <a:cs typeface="Times New Roman" pitchFamily="18" charset="0"/>
                      </a:endParaRPr>
                    </a:p>
                    <a:p>
                      <a:pPr algn="just"/>
                      <a:r>
                        <a:rPr kumimoji="0" lang="ru-RU" sz="1200" b="0" kern="1200" dirty="0" smtClean="0">
                          <a:solidFill>
                            <a:schemeClr val="dk1"/>
                          </a:solidFill>
                          <a:latin typeface="Times New Roman" pitchFamily="18" charset="0"/>
                          <a:ea typeface="+mn-ea"/>
                          <a:cs typeface="Times New Roman" pitchFamily="18" charset="0"/>
                        </a:rPr>
                        <a:t>"«Создание условий для обеспечения доступным и комфортным жильем граждан </a:t>
                      </a:r>
                      <a:r>
                        <a:rPr kumimoji="0" lang="ru-RU" sz="1200" b="0" kern="1200" dirty="0" err="1" smtClean="0">
                          <a:solidFill>
                            <a:schemeClr val="dk1"/>
                          </a:solidFill>
                          <a:latin typeface="Times New Roman" pitchFamily="18" charset="0"/>
                          <a:ea typeface="+mn-ea"/>
                          <a:cs typeface="Times New Roman" pitchFamily="18" charset="0"/>
                        </a:rPr>
                        <a:t>Губахинского</a:t>
                      </a:r>
                      <a:r>
                        <a:rPr kumimoji="0" lang="ru-RU" sz="1200" b="0" kern="1200" dirty="0" smtClean="0">
                          <a:solidFill>
                            <a:schemeClr val="dk1"/>
                          </a:solidFill>
                          <a:latin typeface="Times New Roman" pitchFamily="18" charset="0"/>
                          <a:ea typeface="+mn-ea"/>
                          <a:cs typeface="Times New Roman" pitchFamily="18" charset="0"/>
                        </a:rPr>
                        <a:t> городского округа на 2014-2016 годы "</a:t>
                      </a:r>
                    </a:p>
                  </a:txBody>
                  <a:tcPr/>
                </a:tc>
                <a:tc>
                  <a:txBody>
                    <a:bodyPr/>
                    <a:lstStyle/>
                    <a:p>
                      <a:pPr algn="l"/>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22 </a:t>
                      </a:r>
                      <a:r>
                        <a:rPr lang="ru-RU" sz="1200" b="0" dirty="0" smtClean="0">
                          <a:latin typeface="Times New Roman" pitchFamily="18" charset="0"/>
                          <a:ea typeface="Times New Roman"/>
                          <a:cs typeface="Times New Roman" pitchFamily="18" charset="0"/>
                        </a:rPr>
                        <a:t>273,0</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20 </a:t>
                      </a:r>
                      <a:r>
                        <a:rPr lang="ru-RU" sz="1200" b="0" dirty="0" smtClean="0">
                          <a:latin typeface="Times New Roman" pitchFamily="18" charset="0"/>
                          <a:ea typeface="Times New Roman"/>
                          <a:cs typeface="Times New Roman" pitchFamily="18" charset="0"/>
                        </a:rPr>
                        <a:t>460,3</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200" b="0" dirty="0" smtClean="0">
                          <a:latin typeface="Times New Roman" pitchFamily="18" charset="0"/>
                          <a:ea typeface="Times New Roman"/>
                          <a:cs typeface="Times New Roman" pitchFamily="18" charset="0"/>
                        </a:rPr>
                        <a:t>91,9%</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nSpc>
                          <a:spcPct val="115000"/>
                        </a:lnSpc>
                        <a:spcAft>
                          <a:spcPts val="0"/>
                        </a:spcAft>
                      </a:pPr>
                      <a:endParaRPr lang="ru-RU" sz="1200" b="0" dirty="0">
                        <a:latin typeface="Times New Roman" pitchFamily="18" charset="0"/>
                        <a:ea typeface="Times New Roman"/>
                        <a:cs typeface="Times New Roman" pitchFamily="18" charset="0"/>
                      </a:endParaRPr>
                    </a:p>
                  </a:txBody>
                  <a:tcPr marL="39370" marR="39370" marT="64770" marB="64770" anchor="ctr"/>
                </a:tc>
              </a:tr>
              <a:tr h="30712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l"/>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65 </a:t>
                      </a:r>
                      <a:r>
                        <a:rPr lang="ru-RU" sz="1200" b="0" dirty="0" smtClean="0">
                          <a:latin typeface="Times New Roman" pitchFamily="18" charset="0"/>
                          <a:ea typeface="Times New Roman"/>
                          <a:cs typeface="Times New Roman" pitchFamily="18" charset="0"/>
                        </a:rPr>
                        <a:t>740,9</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37 </a:t>
                      </a:r>
                      <a:r>
                        <a:rPr lang="ru-RU" sz="1200" b="0" dirty="0" smtClean="0">
                          <a:latin typeface="Times New Roman" pitchFamily="18" charset="0"/>
                          <a:ea typeface="Times New Roman"/>
                          <a:cs typeface="Times New Roman" pitchFamily="18" charset="0"/>
                        </a:rPr>
                        <a:t>429,5</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200" b="0" dirty="0" smtClean="0">
                          <a:latin typeface="Times New Roman" pitchFamily="18" charset="0"/>
                          <a:ea typeface="Times New Roman"/>
                          <a:cs typeface="Times New Roman" pitchFamily="18" charset="0"/>
                        </a:rPr>
                        <a:t>56,9%</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nSpc>
                          <a:spcPct val="115000"/>
                        </a:lnSpc>
                        <a:spcAft>
                          <a:spcPts val="0"/>
                        </a:spcAft>
                      </a:pPr>
                      <a:endParaRPr lang="ru-RU" sz="1200" b="0" dirty="0">
                        <a:latin typeface="Times New Roman" pitchFamily="18" charset="0"/>
                        <a:ea typeface="Times New Roman"/>
                        <a:cs typeface="Times New Roman" pitchFamily="18" charset="0"/>
                      </a:endParaRPr>
                    </a:p>
                  </a:txBody>
                  <a:tcPr marL="39370" marR="39370" marT="64770" marB="64770" anchor="ctr"/>
                </a:tc>
              </a:tr>
              <a:tr h="380487">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l"/>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88 </a:t>
                      </a:r>
                      <a:r>
                        <a:rPr lang="ru-RU" sz="1200" b="0" dirty="0" smtClean="0">
                          <a:latin typeface="Times New Roman" pitchFamily="18" charset="0"/>
                          <a:ea typeface="Times New Roman"/>
                          <a:cs typeface="Times New Roman" pitchFamily="18" charset="0"/>
                        </a:rPr>
                        <a:t>013,9</a:t>
                      </a:r>
                      <a:endParaRPr lang="ru-RU" sz="1200" b="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57 </a:t>
                      </a:r>
                      <a:r>
                        <a:rPr lang="ru-RU" sz="1200" b="0" dirty="0" smtClean="0">
                          <a:latin typeface="Times New Roman" pitchFamily="18" charset="0"/>
                          <a:ea typeface="Times New Roman"/>
                          <a:cs typeface="Times New Roman" pitchFamily="18" charset="0"/>
                        </a:rPr>
                        <a:t>889,9</a:t>
                      </a:r>
                      <a:endParaRPr lang="ru-RU" sz="1200" b="0" dirty="0">
                        <a:latin typeface="Times New Roman" pitchFamily="18" charset="0"/>
                        <a:ea typeface="Times New Roman"/>
                        <a:cs typeface="Times New Roman" pitchFamily="18" charset="0"/>
                      </a:endParaRPr>
                    </a:p>
                  </a:txBody>
                  <a:tcPr marL="39370" marR="39370" marT="64770" marB="64770"/>
                </a:tc>
                <a:tc>
                  <a:txBody>
                    <a:bodyPr/>
                    <a:lstStyle/>
                    <a:p>
                      <a:pPr algn="ctr">
                        <a:lnSpc>
                          <a:spcPct val="115000"/>
                        </a:lnSpc>
                        <a:spcAft>
                          <a:spcPts val="0"/>
                        </a:spcAft>
                      </a:pPr>
                      <a:r>
                        <a:rPr lang="ru-RU" sz="1200" b="0" dirty="0" smtClean="0">
                          <a:latin typeface="Times New Roman" pitchFamily="18" charset="0"/>
                          <a:ea typeface="Times New Roman"/>
                          <a:cs typeface="Times New Roman" pitchFamily="18" charset="0"/>
                        </a:rPr>
                        <a:t>65,8%</a:t>
                      </a:r>
                      <a:endParaRPr lang="ru-RU" sz="1200" b="0" dirty="0">
                        <a:latin typeface="Times New Roman" pitchFamily="18" charset="0"/>
                        <a:ea typeface="Times New Roman"/>
                        <a:cs typeface="Times New Roman" pitchFamily="18" charset="0"/>
                      </a:endParaRPr>
                    </a:p>
                  </a:txBody>
                  <a:tcPr marL="39370" marR="39370" marT="64770" marB="64770"/>
                </a:tc>
                <a:tc>
                  <a:txBody>
                    <a:bodyPr/>
                    <a:lstStyle/>
                    <a:p>
                      <a:pPr>
                        <a:lnSpc>
                          <a:spcPct val="115000"/>
                        </a:lnSpc>
                        <a:spcAft>
                          <a:spcPts val="0"/>
                        </a:spcAft>
                      </a:pPr>
                      <a:endParaRPr lang="ru-RU" sz="1200" b="0" dirty="0">
                        <a:latin typeface="Times New Roman" pitchFamily="18" charset="0"/>
                        <a:ea typeface="Times New Roman"/>
                        <a:cs typeface="Times New Roman" pitchFamily="18" charset="0"/>
                      </a:endParaRP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«Обеспечение качественным жильем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и услугами ЖКХ населения»</a:t>
            </a:r>
            <a:endParaRPr lang="ru-RU" sz="2700" b="1" dirty="0">
              <a:solidFill>
                <a:schemeClr val="accent1">
                  <a:lumMod val="75000"/>
                </a:schemeClr>
              </a:solidFill>
              <a:latin typeface="Times New Roman" pitchFamily="18" charset="0"/>
              <a:cs typeface="Times New Roman" pitchFamily="18" charset="0"/>
            </a:endParaRPr>
          </a:p>
        </p:txBody>
      </p:sp>
      <p:pic>
        <p:nvPicPr>
          <p:cNvPr id="177154" name="Содержимое 10" descr="SAM_1153.JPG"/>
          <p:cNvPicPr>
            <a:picLocks noGrp="1" noChangeAspect="1"/>
          </p:cNvPicPr>
          <p:nvPr>
            <p:ph sz="half" idx="1"/>
          </p:nvPr>
        </p:nvPicPr>
        <p:blipFill>
          <a:blip r:embed="rId3"/>
          <a:srcRect/>
          <a:stretch>
            <a:fillRect/>
          </a:stretch>
        </p:blipFill>
        <p:spPr>
          <a:xfrm>
            <a:off x="4857750" y="2214563"/>
            <a:ext cx="4038600" cy="3028950"/>
          </a:xfrm>
        </p:spPr>
      </p:pic>
      <p:pic>
        <p:nvPicPr>
          <p:cNvPr id="177155" name="Содержимое 11" descr="SAM_1168.JPG"/>
          <p:cNvPicPr>
            <a:picLocks noGrp="1" noChangeAspect="1"/>
          </p:cNvPicPr>
          <p:nvPr>
            <p:ph sz="half" idx="2"/>
          </p:nvPr>
        </p:nvPicPr>
        <p:blipFill>
          <a:blip r:embed="rId4"/>
          <a:srcRect/>
          <a:stretch>
            <a:fillRect/>
          </a:stretch>
        </p:blipFill>
        <p:spPr>
          <a:xfrm>
            <a:off x="857250" y="2000250"/>
            <a:ext cx="3325813" cy="4433888"/>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7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dirty="0" smtClean="0">
                <a:solidFill>
                  <a:schemeClr val="accent1">
                    <a:lumMod val="75000"/>
                  </a:schemeClr>
                </a:solidFill>
                <a:effectLst/>
                <a:latin typeface="Times New Roman" pitchFamily="18" charset="0"/>
                <a:cs typeface="Times New Roman" pitchFamily="18" charset="0"/>
              </a:rPr>
            </a:br>
            <a:r>
              <a:rPr lang="ru-RU" sz="2700" dirty="0" smtClean="0">
                <a:solidFill>
                  <a:schemeClr val="accent1">
                    <a:lumMod val="75000"/>
                  </a:schemeClr>
                </a:solidFill>
                <a:effectLst/>
                <a:latin typeface="Times New Roman" pitchFamily="18" charset="0"/>
                <a:cs typeface="Times New Roman" pitchFamily="18" charset="0"/>
              </a:rPr>
              <a:t>«Развитие транспортной системы </a:t>
            </a:r>
            <a:r>
              <a:rPr lang="ru-RU" sz="2700" dirty="0" err="1" smtClean="0">
                <a:solidFill>
                  <a:schemeClr val="accent1">
                    <a:lumMod val="75000"/>
                  </a:schemeClr>
                </a:solidFill>
                <a:effectLst/>
                <a:latin typeface="Times New Roman" pitchFamily="18" charset="0"/>
                <a:cs typeface="Times New Roman" pitchFamily="18" charset="0"/>
              </a:rPr>
              <a:t>Губахинского</a:t>
            </a:r>
            <a:r>
              <a:rPr lang="ru-RU" sz="2700" dirty="0" smtClean="0">
                <a:solidFill>
                  <a:schemeClr val="accent1">
                    <a:lumMod val="75000"/>
                  </a:schemeClr>
                </a:solidFill>
                <a:effectLst/>
                <a:latin typeface="Times New Roman" pitchFamily="18" charset="0"/>
                <a:cs typeface="Times New Roman" pitchFamily="18" charset="0"/>
              </a:rPr>
              <a:t> городского округа  на 2014-2016 годы»</a:t>
            </a:r>
            <a:endParaRPr lang="ru-RU" sz="2700" dirty="0">
              <a:solidFill>
                <a:schemeClr val="accent1">
                  <a:lumMod val="75000"/>
                </a:schemeClr>
              </a:solidFill>
              <a:effectLst/>
              <a:latin typeface="Times New Roman" pitchFamily="18" charset="0"/>
              <a:cs typeface="Times New Roman" pitchFamily="18" charset="0"/>
            </a:endParaRPr>
          </a:p>
        </p:txBody>
      </p:sp>
      <p:sp>
        <p:nvSpPr>
          <p:cNvPr id="6" name="Текст 5"/>
          <p:cNvSpPr>
            <a:spLocks noGrp="1"/>
          </p:cNvSpPr>
          <p:nvPr>
            <p:ph type="body" idx="1"/>
          </p:nvPr>
        </p:nvSpPr>
        <p:spPr>
          <a:xfrm>
            <a:off x="530225" y="1752600"/>
            <a:ext cx="7772400" cy="4876800"/>
          </a:xfrm>
        </p:spPr>
        <p:txBody>
          <a:bodyPr>
            <a:normAutofit/>
          </a:bodyPr>
          <a:lstStyle/>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algn="ctr" fontAlgn="auto">
              <a:spcAft>
                <a:spcPts val="0"/>
              </a:spcAft>
              <a:buClr>
                <a:schemeClr val="accent3"/>
              </a:buClr>
              <a:buFont typeface="Wingdings 2"/>
              <a:buNone/>
              <a:defRPr/>
            </a:pPr>
            <a:r>
              <a:rPr lang="ru-RU" sz="1400" dirty="0" smtClean="0">
                <a:solidFill>
                  <a:schemeClr val="bg1"/>
                </a:solidFill>
                <a:latin typeface="Times New Roman" pitchFamily="18" charset="0"/>
                <a:cs typeface="Times New Roman" pitchFamily="18" charset="0"/>
              </a:rPr>
              <a:t>	</a:t>
            </a:r>
            <a:r>
              <a:rPr lang="ru-RU" sz="17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700" dirty="0" err="1" smtClean="0">
                <a:solidFill>
                  <a:schemeClr val="bg1"/>
                </a:solidFill>
                <a:latin typeface="Times New Roman" pitchFamily="18" charset="0"/>
                <a:cs typeface="Times New Roman" pitchFamily="18" charset="0"/>
              </a:rPr>
              <a:t>Губаха</a:t>
            </a:r>
            <a:r>
              <a:rPr lang="ru-RU" sz="1700" dirty="0" smtClean="0">
                <a:solidFill>
                  <a:schemeClr val="bg1"/>
                </a:solidFill>
                <a:latin typeface="Times New Roman" pitchFamily="18" charset="0"/>
                <a:cs typeface="Times New Roman" pitchFamily="18" charset="0"/>
              </a:rPr>
              <a:t>» от 09.10.2013 года № 1561 «Об утверждении муниципальной программы «Развитие транспортной системы </a:t>
            </a:r>
            <a:r>
              <a:rPr lang="ru-RU" sz="1700" dirty="0" err="1" smtClean="0">
                <a:solidFill>
                  <a:schemeClr val="bg1"/>
                </a:solidFill>
                <a:latin typeface="Times New Roman" pitchFamily="18" charset="0"/>
                <a:cs typeface="Times New Roman" pitchFamily="18" charset="0"/>
              </a:rPr>
              <a:t>Губахинского</a:t>
            </a:r>
            <a:r>
              <a:rPr lang="ru-RU" sz="1700" dirty="0" smtClean="0">
                <a:solidFill>
                  <a:schemeClr val="bg1"/>
                </a:solidFill>
                <a:latin typeface="Times New Roman" pitchFamily="18" charset="0"/>
                <a:cs typeface="Times New Roman" pitchFamily="18" charset="0"/>
              </a:rPr>
              <a:t> городского округа на 2014-2016 годы»</a:t>
            </a:r>
            <a:endParaRPr lang="ru-RU" sz="17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«Развитие транспортной системы»</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58175" cy="5149596"/>
        </p:xfrm>
        <a:graphic>
          <a:graphicData uri="http://schemas.openxmlformats.org/drawingml/2006/table">
            <a:tbl>
              <a:tblPr/>
              <a:tblGrid>
                <a:gridCol w="533400"/>
                <a:gridCol w="2513013"/>
                <a:gridCol w="1331912"/>
                <a:gridCol w="1416050"/>
                <a:gridCol w="1176338"/>
                <a:gridCol w="1287462"/>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Пассажирооборот, пасс-км в т.ч. </a:t>
                      </a:r>
                      <a:endParaRPr kumimoji="0" lang="ru-RU" sz="1000" b="0" i="0" u="none" strike="noStrike" cap="none" normalizeH="0" baseline="0" smtClean="0">
                        <a:ln>
                          <a:noFill/>
                        </a:ln>
                        <a:solidFill>
                          <a:srgbClr val="000000"/>
                        </a:solidFill>
                        <a:effectLst/>
                        <a:latin typeface="Arial"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23113,0</a:t>
                      </a:r>
                      <a:endParaRPr kumimoji="0" lang="ru-RU" sz="1000" b="0" i="0" u="none" strike="noStrike" cap="none" normalizeH="0" baseline="0" smtClean="0">
                        <a:ln>
                          <a:noFill/>
                        </a:ln>
                        <a:solidFill>
                          <a:srgbClr val="000000"/>
                        </a:solidFill>
                        <a:effectLst/>
                        <a:latin typeface="Arial"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23113,0</a:t>
                      </a:r>
                      <a:endParaRPr kumimoji="0" lang="ru-RU" sz="1000" b="0" i="0" u="none" strike="noStrike" cap="none" normalizeH="0" baseline="0" smtClean="0">
                        <a:ln>
                          <a:noFill/>
                        </a:ln>
                        <a:solidFill>
                          <a:srgbClr val="000000"/>
                        </a:solidFill>
                        <a:effectLst/>
                        <a:latin typeface="Arial"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городские перевозки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6528,7</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6528,7</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пригородные перевозки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6865,8</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6865,8</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междугородние перевозки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9718,5</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9718,5</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Приобретение подвижного состава для осуществления перевозок пассажиров, ед., в т.ч. - автобусов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Протяженность  автомобильных дорог городского округа «Город Губаха», находящихся на содержании, км</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Times New Roman" pitchFamily="18" charset="0"/>
                        </a:rPr>
                        <a:t>133,9</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133,9</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автомобильных дорог городского округа «Город Губаха», соответствующих нормативным и допустимым требованиям к транспортно-эксплуатационным показателям по сети автомобильных дорог </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38,7</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38,7</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938213"/>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«Развитие транспортной системы»</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28625" y="1928813"/>
          <a:ext cx="8229600" cy="4313970"/>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171612"/>
                <a:gridCol w="942924"/>
              </a:tblGrid>
              <a:tr h="74664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96434">
                <a:tc rowSpan="3">
                  <a:txBody>
                    <a:bodyPr/>
                    <a:lstStyle/>
                    <a:p>
                      <a:pPr algn="ctr"/>
                      <a:endParaRPr lang="ru-RU" sz="1200" dirty="0">
                        <a:latin typeface="Times New Roman" pitchFamily="18" charset="0"/>
                        <a:cs typeface="Times New Roman" pitchFamily="18" charset="0"/>
                      </a:endParaRPr>
                    </a:p>
                  </a:txBody>
                  <a:tcPr/>
                </a:tc>
                <a:tc rowSpan="3">
                  <a:txBody>
                    <a:bodyPr/>
                    <a:lstStyle/>
                    <a:p>
                      <a:pPr algn="just"/>
                      <a:r>
                        <a:rPr kumimoji="0" lang="ru-RU" sz="1200" b="1" u="none" kern="1200" dirty="0" smtClean="0">
                          <a:solidFill>
                            <a:schemeClr val="dk1"/>
                          </a:solidFill>
                          <a:latin typeface="Times New Roman" pitchFamily="18" charset="0"/>
                          <a:ea typeface="+mn-ea"/>
                          <a:cs typeface="Times New Roman" pitchFamily="18" charset="0"/>
                        </a:rPr>
                        <a:t>Муниципальная программа</a:t>
                      </a:r>
                    </a:p>
                    <a:p>
                      <a:pPr algn="just"/>
                      <a:r>
                        <a:rPr kumimoji="0" lang="ru-RU" sz="1200" b="1" kern="1200" dirty="0" smtClean="0">
                          <a:solidFill>
                            <a:schemeClr val="dk1"/>
                          </a:solidFill>
                          <a:latin typeface="Times New Roman" pitchFamily="18" charset="0"/>
                          <a:ea typeface="+mn-ea"/>
                          <a:cs typeface="Times New Roman" pitchFamily="18" charset="0"/>
                        </a:rPr>
                        <a:t>«Развитие транспортной системы </a:t>
                      </a:r>
                      <a:r>
                        <a:rPr kumimoji="0" lang="ru-RU" sz="1200" b="1" kern="1200" dirty="0" err="1" smtClean="0">
                          <a:solidFill>
                            <a:schemeClr val="dk1"/>
                          </a:solidFill>
                          <a:latin typeface="Times New Roman" pitchFamily="18" charset="0"/>
                          <a:ea typeface="+mn-ea"/>
                          <a:cs typeface="Times New Roman" pitchFamily="18" charset="0"/>
                        </a:rPr>
                        <a:t>Губахинского</a:t>
                      </a:r>
                      <a:r>
                        <a:rPr kumimoji="0" lang="ru-RU" sz="1200" b="1" kern="1200" dirty="0" smtClean="0">
                          <a:solidFill>
                            <a:schemeClr val="dk1"/>
                          </a:solidFill>
                          <a:latin typeface="Times New Roman" pitchFamily="18" charset="0"/>
                          <a:ea typeface="+mn-ea"/>
                          <a:cs typeface="Times New Roman" pitchFamily="18" charset="0"/>
                        </a:rPr>
                        <a:t> городского округа  на 2014-2016 годы»</a:t>
                      </a:r>
                    </a:p>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34 </a:t>
                      </a:r>
                      <a:r>
                        <a:rPr lang="ru-RU" sz="1200" dirty="0" smtClean="0">
                          <a:latin typeface="Times New Roman"/>
                          <a:ea typeface="Times New Roman"/>
                          <a:cs typeface="Times New Roman"/>
                        </a:rPr>
                        <a:t>209,0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a:latin typeface="Times New Roman"/>
                          <a:ea typeface="Times New Roman"/>
                          <a:cs typeface="Times New Roman"/>
                        </a:rPr>
                        <a:t>32 </a:t>
                      </a:r>
                      <a:r>
                        <a:rPr lang="ru-RU" sz="1200" dirty="0" smtClean="0">
                          <a:latin typeface="Times New Roman"/>
                          <a:ea typeface="Times New Roman"/>
                          <a:cs typeface="Times New Roman"/>
                        </a:rPr>
                        <a:t>549,7</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95</a:t>
                      </a:r>
                      <a:r>
                        <a:rPr lang="ru-RU" sz="1200" baseline="0" dirty="0" smtClean="0">
                          <a:latin typeface="Times New Roman"/>
                          <a:ea typeface="Times New Roman"/>
                          <a:cs typeface="Times New Roman"/>
                        </a:rPr>
                        <a:t> %</a:t>
                      </a:r>
                      <a:endParaRPr lang="ru-RU" sz="1100" dirty="0">
                        <a:latin typeface="Calibri"/>
                        <a:ea typeface="Times New Roman"/>
                        <a:cs typeface="Times New Roman"/>
                      </a:endParaRPr>
                    </a:p>
                  </a:txBody>
                  <a:tcPr marL="39370" marR="39370" marT="64770" marB="64770"/>
                </a:tc>
                <a:tc>
                  <a:txBody>
                    <a:bodyPr/>
                    <a:lstStyle/>
                    <a:p>
                      <a:pPr algn="ctr"/>
                      <a:endParaRPr lang="ru-RU" sz="1200" dirty="0">
                        <a:latin typeface="Times New Roman" pitchFamily="18" charset="0"/>
                        <a:cs typeface="Times New Roman" pitchFamily="18" charset="0"/>
                      </a:endParaRPr>
                    </a:p>
                  </a:txBody>
                  <a:tcPr/>
                </a:tc>
              </a:tr>
              <a:tr h="396434">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60 </a:t>
                      </a:r>
                      <a:r>
                        <a:rPr lang="ru-RU" sz="1200" dirty="0" smtClean="0">
                          <a:latin typeface="Times New Roman"/>
                          <a:ea typeface="Times New Roman"/>
                          <a:cs typeface="Times New Roman"/>
                        </a:rPr>
                        <a:t>537,5</a:t>
                      </a:r>
                      <a:r>
                        <a:rPr lang="ru-RU" sz="1200" baseline="0" dirty="0" smtClean="0">
                          <a:latin typeface="Times New Roman"/>
                          <a:ea typeface="Times New Roman"/>
                          <a:cs typeface="Times New Roman"/>
                        </a:rPr>
                        <a:t> </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a:latin typeface="Times New Roman"/>
                          <a:ea typeface="Times New Roman"/>
                          <a:cs typeface="Times New Roman"/>
                        </a:rPr>
                        <a:t>60 </a:t>
                      </a:r>
                      <a:r>
                        <a:rPr lang="ru-RU" sz="1200" dirty="0" smtClean="0">
                          <a:latin typeface="Times New Roman"/>
                          <a:ea typeface="Times New Roman"/>
                          <a:cs typeface="Times New Roman"/>
                        </a:rPr>
                        <a:t>249,0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99,5%</a:t>
                      </a:r>
                      <a:endParaRPr lang="ru-RU" sz="1100" dirty="0">
                        <a:latin typeface="Calibri"/>
                        <a:ea typeface="Times New Roman"/>
                        <a:cs typeface="Times New Roman"/>
                      </a:endParaRPr>
                    </a:p>
                  </a:txBody>
                  <a:tcPr marL="39370" marR="39370" marT="64770" marB="64770"/>
                </a:tc>
                <a:tc>
                  <a:txBody>
                    <a:bodyPr/>
                    <a:lstStyle/>
                    <a:p>
                      <a:pPr algn="ctr"/>
                      <a:endParaRPr lang="ru-RU" sz="1200" dirty="0">
                        <a:latin typeface="Times New Roman" pitchFamily="18" charset="0"/>
                        <a:cs typeface="Times New Roman" pitchFamily="18" charset="0"/>
                      </a:endParaRPr>
                    </a:p>
                  </a:txBody>
                  <a:tcPr/>
                </a:tc>
              </a:tr>
              <a:tr h="396434">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1" dirty="0">
                          <a:latin typeface="Times New Roman"/>
                          <a:ea typeface="Times New Roman"/>
                          <a:cs typeface="Times New Roman"/>
                        </a:rPr>
                        <a:t>94 </a:t>
                      </a:r>
                      <a:r>
                        <a:rPr lang="ru-RU" sz="1200" b="1" dirty="0" smtClean="0">
                          <a:latin typeface="Times New Roman"/>
                          <a:ea typeface="Times New Roman"/>
                          <a:cs typeface="Times New Roman"/>
                        </a:rPr>
                        <a:t>746,5</a:t>
                      </a:r>
                      <a:endParaRPr lang="ru-RU" sz="1100" b="1"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1" dirty="0">
                          <a:latin typeface="Times New Roman"/>
                          <a:ea typeface="Times New Roman"/>
                          <a:cs typeface="Times New Roman"/>
                        </a:rPr>
                        <a:t>92 </a:t>
                      </a:r>
                      <a:r>
                        <a:rPr lang="ru-RU" sz="1200" b="1" dirty="0" smtClean="0">
                          <a:latin typeface="Times New Roman"/>
                          <a:ea typeface="Times New Roman"/>
                          <a:cs typeface="Times New Roman"/>
                        </a:rPr>
                        <a:t>798,7</a:t>
                      </a:r>
                      <a:endParaRPr lang="ru-RU" sz="1100" b="1"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1" dirty="0" smtClean="0">
                          <a:latin typeface="Times New Roman"/>
                          <a:ea typeface="Times New Roman"/>
                          <a:cs typeface="Times New Roman"/>
                        </a:rPr>
                        <a:t>97,8%</a:t>
                      </a:r>
                      <a:endParaRPr lang="ru-RU" sz="1100" b="1" dirty="0">
                        <a:latin typeface="Calibri"/>
                        <a:ea typeface="Times New Roman"/>
                        <a:cs typeface="Times New Roman"/>
                      </a:endParaRPr>
                    </a:p>
                  </a:txBody>
                  <a:tcPr marL="39370" marR="39370" marT="64770" marB="64770"/>
                </a:tc>
                <a:tc>
                  <a:txBody>
                    <a:bodyPr/>
                    <a:lstStyle/>
                    <a:p>
                      <a:endParaRPr lang="ru-RU" sz="1200" dirty="0">
                        <a:latin typeface="Times New Roman" pitchFamily="18" charset="0"/>
                        <a:cs typeface="Times New Roman" pitchFamily="18" charset="0"/>
                      </a:endParaRPr>
                    </a:p>
                  </a:txBody>
                  <a:tcPr/>
                </a:tc>
              </a:tr>
              <a:tr h="396434">
                <a:tc rowSpan="3">
                  <a:txBody>
                    <a:bodyPr/>
                    <a:lstStyle/>
                    <a:p>
                      <a:pPr algn="ctr"/>
                      <a:r>
                        <a:rPr lang="en-US"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3">
                  <a:txBody>
                    <a:bodyPr/>
                    <a:lstStyle/>
                    <a:p>
                      <a:pPr algn="just"/>
                      <a:r>
                        <a:rPr kumimoji="0" lang="ru-RU" sz="1200" u="sng" kern="1200" dirty="0" smtClean="0">
                          <a:solidFill>
                            <a:schemeClr val="dk1"/>
                          </a:solidFill>
                          <a:latin typeface="Times New Roman" pitchFamily="18" charset="0"/>
                          <a:ea typeface="+mn-ea"/>
                          <a:cs typeface="Times New Roman" pitchFamily="18" charset="0"/>
                        </a:rPr>
                        <a:t>Подпрограмма </a:t>
                      </a:r>
                      <a:r>
                        <a:rPr kumimoji="0" lang="ru-RU" sz="1200" b="0" kern="1200" dirty="0" smtClean="0">
                          <a:solidFill>
                            <a:schemeClr val="dk1"/>
                          </a:solidFill>
                          <a:latin typeface="Times New Roman" pitchFamily="18" charset="0"/>
                          <a:ea typeface="+mn-ea"/>
                          <a:cs typeface="Times New Roman" pitchFamily="18" charset="0"/>
                        </a:rPr>
                        <a:t>«Совершенствование и развитие сети</a:t>
                      </a:r>
                    </a:p>
                    <a:p>
                      <a:pPr algn="just"/>
                      <a:r>
                        <a:rPr kumimoji="0" lang="ru-RU" sz="1200" b="0" kern="1200" dirty="0" smtClean="0">
                          <a:solidFill>
                            <a:schemeClr val="dk1"/>
                          </a:solidFill>
                          <a:latin typeface="Times New Roman" pitchFamily="18" charset="0"/>
                          <a:ea typeface="+mn-ea"/>
                          <a:cs typeface="Times New Roman" pitchFamily="18" charset="0"/>
                        </a:rPr>
                        <a:t>автомобильных дорог в </a:t>
                      </a:r>
                      <a:r>
                        <a:rPr kumimoji="0" lang="ru-RU" sz="1200" b="0" kern="1200" dirty="0" err="1" smtClean="0">
                          <a:solidFill>
                            <a:schemeClr val="dk1"/>
                          </a:solidFill>
                          <a:latin typeface="Times New Roman" pitchFamily="18" charset="0"/>
                          <a:ea typeface="+mn-ea"/>
                          <a:cs typeface="Times New Roman" pitchFamily="18" charset="0"/>
                        </a:rPr>
                        <a:t>Губахинском</a:t>
                      </a:r>
                      <a:r>
                        <a:rPr kumimoji="0" lang="ru-RU" sz="1200" b="0" kern="1200" dirty="0" smtClean="0">
                          <a:solidFill>
                            <a:schemeClr val="dk1"/>
                          </a:solidFill>
                          <a:latin typeface="Times New Roman" pitchFamily="18" charset="0"/>
                          <a:ea typeface="+mn-ea"/>
                          <a:cs typeface="Times New Roman" pitchFamily="18" charset="0"/>
                        </a:rPr>
                        <a:t> городском округе на 2014 – 2016 годы»</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28 </a:t>
                      </a:r>
                      <a:r>
                        <a:rPr lang="ru-RU" sz="1200" dirty="0" smtClean="0">
                          <a:latin typeface="Times New Roman"/>
                          <a:ea typeface="Times New Roman"/>
                          <a:cs typeface="Times New Roman"/>
                        </a:rPr>
                        <a:t>350,0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a:latin typeface="Times New Roman"/>
                          <a:ea typeface="Times New Roman"/>
                          <a:cs typeface="Times New Roman"/>
                        </a:rPr>
                        <a:t>26 </a:t>
                      </a:r>
                      <a:r>
                        <a:rPr lang="ru-RU" sz="1200" dirty="0" smtClean="0">
                          <a:latin typeface="Times New Roman"/>
                          <a:ea typeface="Times New Roman"/>
                          <a:cs typeface="Times New Roman"/>
                        </a:rPr>
                        <a:t>690,7</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94,1 %</a:t>
                      </a:r>
                      <a:endParaRPr lang="ru-RU" sz="1100" dirty="0">
                        <a:latin typeface="Calibri"/>
                        <a:ea typeface="Times New Roman"/>
                        <a:cs typeface="Times New Roman"/>
                      </a:endParaRPr>
                    </a:p>
                  </a:txBody>
                  <a:tcPr marL="39370" marR="39370" marT="64770" marB="64770"/>
                </a:tc>
                <a:tc>
                  <a:txBody>
                    <a:bodyPr/>
                    <a:lstStyle/>
                    <a:p>
                      <a:endParaRPr lang="ru-RU" sz="1200" dirty="0">
                        <a:latin typeface="Times New Roman" pitchFamily="18" charset="0"/>
                        <a:cs typeface="Times New Roman" pitchFamily="18" charset="0"/>
                      </a:endParaRPr>
                    </a:p>
                  </a:txBody>
                  <a:tcPr/>
                </a:tc>
              </a:tr>
              <a:tr h="396434">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60 </a:t>
                      </a:r>
                      <a:r>
                        <a:rPr lang="ru-RU" sz="1200" dirty="0" smtClean="0">
                          <a:latin typeface="Times New Roman"/>
                          <a:ea typeface="Times New Roman"/>
                          <a:cs typeface="Times New Roman"/>
                        </a:rPr>
                        <a:t>537,5</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a:latin typeface="Times New Roman"/>
                          <a:ea typeface="Times New Roman"/>
                          <a:cs typeface="Times New Roman"/>
                        </a:rPr>
                        <a:t>60 </a:t>
                      </a:r>
                      <a:r>
                        <a:rPr lang="ru-RU" sz="1200" dirty="0" smtClean="0">
                          <a:latin typeface="Times New Roman"/>
                          <a:ea typeface="Times New Roman"/>
                          <a:cs typeface="Times New Roman"/>
                        </a:rPr>
                        <a:t>249,0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99,5</a:t>
                      </a:r>
                      <a:r>
                        <a:rPr lang="ru-RU" sz="1200" baseline="0" dirty="0" smtClean="0">
                          <a:latin typeface="Times New Roman"/>
                          <a:ea typeface="Times New Roman"/>
                          <a:cs typeface="Times New Roman"/>
                        </a:rPr>
                        <a:t> %</a:t>
                      </a:r>
                      <a:endParaRPr lang="ru-RU" sz="1100" dirty="0">
                        <a:latin typeface="Calibri"/>
                        <a:ea typeface="Times New Roman"/>
                        <a:cs typeface="Times New Roman"/>
                      </a:endParaRPr>
                    </a:p>
                  </a:txBody>
                  <a:tcPr marL="39370" marR="39370" marT="64770" marB="64770"/>
                </a:tc>
                <a:tc>
                  <a:txBody>
                    <a:bodyPr/>
                    <a:lstStyle/>
                    <a:p>
                      <a:endParaRPr lang="ru-RU" sz="1200" dirty="0">
                        <a:latin typeface="Times New Roman" pitchFamily="18" charset="0"/>
                        <a:cs typeface="Times New Roman" pitchFamily="18" charset="0"/>
                      </a:endParaRPr>
                    </a:p>
                  </a:txBody>
                  <a:tcPr/>
                </a:tc>
              </a:tr>
              <a:tr h="396434">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a:ea typeface="Times New Roman"/>
                          <a:cs typeface="Times New Roman"/>
                        </a:rPr>
                        <a:t>88 </a:t>
                      </a:r>
                      <a:r>
                        <a:rPr lang="ru-RU" sz="1200" b="0" dirty="0" smtClean="0">
                          <a:latin typeface="Times New Roman"/>
                          <a:ea typeface="Times New Roman"/>
                          <a:cs typeface="Times New Roman"/>
                        </a:rPr>
                        <a:t>887,5</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a:latin typeface="Times New Roman"/>
                          <a:ea typeface="Times New Roman"/>
                          <a:cs typeface="Times New Roman"/>
                        </a:rPr>
                        <a:t>86 </a:t>
                      </a:r>
                      <a:r>
                        <a:rPr lang="ru-RU" sz="1200" b="0" dirty="0" smtClean="0">
                          <a:latin typeface="Times New Roman"/>
                          <a:ea typeface="Times New Roman"/>
                          <a:cs typeface="Times New Roman"/>
                        </a:rPr>
                        <a:t>939,7</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smtClean="0">
                          <a:latin typeface="Times New Roman"/>
                          <a:ea typeface="Times New Roman"/>
                          <a:cs typeface="Times New Roman"/>
                        </a:rPr>
                        <a:t>97,8</a:t>
                      </a:r>
                      <a:r>
                        <a:rPr lang="ru-RU" sz="1200" b="0" baseline="0" dirty="0" smtClean="0">
                          <a:latin typeface="Times New Roman"/>
                          <a:ea typeface="Times New Roman"/>
                          <a:cs typeface="Times New Roman"/>
                        </a:rPr>
                        <a:t> %</a:t>
                      </a:r>
                      <a:endParaRPr lang="ru-RU" sz="1100" b="0" dirty="0">
                        <a:latin typeface="Calibri"/>
                        <a:ea typeface="Times New Roman"/>
                        <a:cs typeface="Times New Roman"/>
                      </a:endParaRPr>
                    </a:p>
                  </a:txBody>
                  <a:tcPr marL="39370" marR="39370" marT="64770" marB="64770"/>
                </a:tc>
                <a:tc>
                  <a:txBody>
                    <a:bodyPr/>
                    <a:lstStyle/>
                    <a:p>
                      <a:endParaRPr lang="ru-RU" sz="1200" dirty="0">
                        <a:latin typeface="Times New Roman" pitchFamily="18" charset="0"/>
                        <a:cs typeface="Times New Roman" pitchFamily="18" charset="0"/>
                      </a:endParaRPr>
                    </a:p>
                  </a:txBody>
                  <a:tcPr/>
                </a:tc>
              </a:tr>
              <a:tr h="396434">
                <a:tc rowSpan="2">
                  <a:txBody>
                    <a:bodyPr/>
                    <a:lstStyle/>
                    <a:p>
                      <a:pPr algn="ctr"/>
                      <a:r>
                        <a:rPr lang="en-US"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2">
                  <a:txBody>
                    <a:bodyPr/>
                    <a:lstStyle/>
                    <a:p>
                      <a:pPr algn="just"/>
                      <a:r>
                        <a:rPr kumimoji="0" lang="ru-RU" sz="1200" b="0" u="sng" kern="1200" dirty="0" smtClean="0">
                          <a:solidFill>
                            <a:schemeClr val="dk1"/>
                          </a:solidFill>
                          <a:latin typeface="Times New Roman" pitchFamily="18" charset="0"/>
                          <a:ea typeface="+mn-ea"/>
                          <a:cs typeface="Times New Roman" pitchFamily="18" charset="0"/>
                        </a:rPr>
                        <a:t>Подпрограмма</a:t>
                      </a:r>
                      <a:r>
                        <a:rPr kumimoji="0" lang="ru-RU" sz="1200" b="0" kern="1200" dirty="0" smtClean="0">
                          <a:solidFill>
                            <a:schemeClr val="dk1"/>
                          </a:solidFill>
                          <a:latin typeface="Times New Roman" pitchFamily="18" charset="0"/>
                          <a:ea typeface="+mn-ea"/>
                          <a:cs typeface="Times New Roman" pitchFamily="18" charset="0"/>
                        </a:rPr>
                        <a:t> «Развитие общественного пассажирского транспорта в </a:t>
                      </a:r>
                      <a:r>
                        <a:rPr kumimoji="0" lang="ru-RU" sz="1200" b="0" kern="1200" dirty="0" err="1" smtClean="0">
                          <a:solidFill>
                            <a:schemeClr val="dk1"/>
                          </a:solidFill>
                          <a:latin typeface="Times New Roman" pitchFamily="18" charset="0"/>
                          <a:ea typeface="+mn-ea"/>
                          <a:cs typeface="Times New Roman" pitchFamily="18" charset="0"/>
                        </a:rPr>
                        <a:t>Губахинском</a:t>
                      </a:r>
                      <a:r>
                        <a:rPr kumimoji="0" lang="ru-RU" sz="1200" b="0" kern="1200" dirty="0" smtClean="0">
                          <a:solidFill>
                            <a:schemeClr val="dk1"/>
                          </a:solidFill>
                          <a:latin typeface="Times New Roman" pitchFamily="18" charset="0"/>
                          <a:ea typeface="+mn-ea"/>
                          <a:cs typeface="Times New Roman" pitchFamily="18" charset="0"/>
                        </a:rPr>
                        <a:t> городском округе Пермского края на 2014 - 2016 годы»</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5 </a:t>
                      </a:r>
                      <a:r>
                        <a:rPr lang="ru-RU" sz="1200" dirty="0" smtClean="0">
                          <a:latin typeface="Times New Roman"/>
                          <a:ea typeface="Times New Roman"/>
                          <a:cs typeface="Times New Roman"/>
                        </a:rPr>
                        <a:t>859,0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a:latin typeface="Times New Roman"/>
                          <a:ea typeface="Times New Roman"/>
                          <a:cs typeface="Times New Roman"/>
                        </a:rPr>
                        <a:t>5 </a:t>
                      </a:r>
                      <a:r>
                        <a:rPr lang="ru-RU" sz="1200" dirty="0" smtClean="0">
                          <a:latin typeface="Times New Roman"/>
                          <a:ea typeface="Times New Roman"/>
                          <a:cs typeface="Times New Roman"/>
                        </a:rPr>
                        <a:t>859,0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100</a:t>
                      </a:r>
                      <a:r>
                        <a:rPr lang="ru-RU" sz="1200" baseline="0" dirty="0" smtClean="0">
                          <a:latin typeface="Times New Roman"/>
                          <a:ea typeface="Times New Roman"/>
                          <a:cs typeface="Times New Roman"/>
                        </a:rPr>
                        <a:t> %</a:t>
                      </a:r>
                      <a:endParaRPr lang="ru-RU" sz="1100" dirty="0">
                        <a:latin typeface="Calibri"/>
                        <a:ea typeface="Times New Roman"/>
                        <a:cs typeface="Times New Roman"/>
                      </a:endParaRPr>
                    </a:p>
                  </a:txBody>
                  <a:tcPr marL="39370" marR="39370" marT="64770" marB="64770"/>
                </a:tc>
                <a:tc>
                  <a:txBody>
                    <a:bodyPr/>
                    <a:lstStyle/>
                    <a:p>
                      <a:pPr algn="ctr"/>
                      <a:endParaRPr lang="ru-RU" sz="1200" dirty="0">
                        <a:latin typeface="Times New Roman" pitchFamily="18" charset="0"/>
                        <a:cs typeface="Times New Roman" pitchFamily="18" charset="0"/>
                      </a:endParaRPr>
                    </a:p>
                  </a:txBody>
                  <a:tcPr/>
                </a:tc>
              </a:tr>
              <a:tr h="396434">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a:ea typeface="Times New Roman"/>
                          <a:cs typeface="Times New Roman"/>
                        </a:rPr>
                        <a:t>5 </a:t>
                      </a:r>
                      <a:r>
                        <a:rPr lang="ru-RU" sz="1200" b="0" dirty="0" smtClean="0">
                          <a:latin typeface="Times New Roman"/>
                          <a:ea typeface="Times New Roman"/>
                          <a:cs typeface="Times New Roman"/>
                        </a:rPr>
                        <a:t>859,0</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a:latin typeface="Times New Roman"/>
                          <a:ea typeface="Times New Roman"/>
                          <a:cs typeface="Times New Roman"/>
                        </a:rPr>
                        <a:t>5 </a:t>
                      </a:r>
                      <a:r>
                        <a:rPr lang="ru-RU" sz="1200" b="0" dirty="0" smtClean="0">
                          <a:latin typeface="Times New Roman"/>
                          <a:ea typeface="Times New Roman"/>
                          <a:cs typeface="Times New Roman"/>
                        </a:rPr>
                        <a:t>859,0</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smtClean="0">
                          <a:latin typeface="Times New Roman"/>
                          <a:ea typeface="Times New Roman"/>
                          <a:cs typeface="Times New Roman"/>
                        </a:rPr>
                        <a:t>100</a:t>
                      </a:r>
                      <a:r>
                        <a:rPr lang="ru-RU" sz="1200" b="0" baseline="0" dirty="0" smtClean="0">
                          <a:latin typeface="Times New Roman"/>
                          <a:ea typeface="Times New Roman"/>
                          <a:cs typeface="Times New Roman"/>
                        </a:rPr>
                        <a:t> %</a:t>
                      </a:r>
                      <a:endParaRPr lang="ru-RU" sz="1100" b="0" dirty="0">
                        <a:latin typeface="Calibri"/>
                        <a:ea typeface="Times New Roman"/>
                        <a:cs typeface="Times New Roman"/>
                      </a:endParaRPr>
                    </a:p>
                  </a:txBody>
                  <a:tcPr marL="39370" marR="39370" marT="64770" marB="64770"/>
                </a:tc>
                <a:tc>
                  <a:txBody>
                    <a:bodyPr/>
                    <a:lstStyle/>
                    <a:p>
                      <a:pPr algn="ctr"/>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«Развитие транспортной системы»</a:t>
            </a:r>
            <a:endParaRPr lang="ru-RU" sz="2700" b="1" dirty="0"/>
          </a:p>
        </p:txBody>
      </p:sp>
      <p:pic>
        <p:nvPicPr>
          <p:cNvPr id="185346" name="Содержимое 10" descr="SAM_0505.JPG"/>
          <p:cNvPicPr>
            <a:picLocks noGrp="1" noChangeAspect="1"/>
          </p:cNvPicPr>
          <p:nvPr>
            <p:ph sz="half" idx="1"/>
          </p:nvPr>
        </p:nvPicPr>
        <p:blipFill>
          <a:blip r:embed="rId3"/>
          <a:srcRect/>
          <a:stretch>
            <a:fillRect/>
          </a:stretch>
        </p:blipFill>
        <p:spPr>
          <a:xfrm>
            <a:off x="4786313" y="3214688"/>
            <a:ext cx="4038600" cy="3028950"/>
          </a:xfrm>
        </p:spPr>
      </p:pic>
      <p:pic>
        <p:nvPicPr>
          <p:cNvPr id="185347" name="Содержимое 6" descr="SAM_0604.JPG"/>
          <p:cNvPicPr>
            <a:picLocks noGrp="1" noChangeAspect="1"/>
          </p:cNvPicPr>
          <p:nvPr>
            <p:ph sz="half" idx="2"/>
          </p:nvPr>
        </p:nvPicPr>
        <p:blipFill>
          <a:blip r:embed="rId4"/>
          <a:srcRect/>
          <a:stretch>
            <a:fillRect/>
          </a:stretch>
        </p:blipFill>
        <p:spPr>
          <a:xfrm>
            <a:off x="500063" y="1928813"/>
            <a:ext cx="4038600" cy="3028950"/>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«Развитие транспортной системы»</a:t>
            </a:r>
            <a:endParaRPr lang="ru-RU" sz="2700" b="1" dirty="0"/>
          </a:p>
        </p:txBody>
      </p:sp>
      <p:pic>
        <p:nvPicPr>
          <p:cNvPr id="187394" name="Содержимое 7" descr="IMG_1290.JPG"/>
          <p:cNvPicPr>
            <a:picLocks noGrp="1" noChangeAspect="1"/>
          </p:cNvPicPr>
          <p:nvPr>
            <p:ph sz="half" idx="1"/>
          </p:nvPr>
        </p:nvPicPr>
        <p:blipFill>
          <a:blip r:embed="rId3" cstate="print"/>
          <a:stretch>
            <a:fillRect/>
          </a:stretch>
        </p:blipFill>
        <p:spPr>
          <a:xfrm>
            <a:off x="814311" y="1920875"/>
            <a:ext cx="3324377" cy="4433888"/>
          </a:xfrm>
        </p:spPr>
      </p:pic>
      <p:pic>
        <p:nvPicPr>
          <p:cNvPr id="17" name="Содержимое 16" descr="WP_20150428_016.jpg"/>
          <p:cNvPicPr>
            <a:picLocks noGrp="1" noChangeAspect="1"/>
          </p:cNvPicPr>
          <p:nvPr>
            <p:ph sz="half" idx="2"/>
          </p:nvPr>
        </p:nvPicPr>
        <p:blipFill>
          <a:blip r:embed="rId4" cstate="print"/>
          <a:stretch>
            <a:fillRect/>
          </a:stretch>
        </p:blipFill>
        <p:spPr>
          <a:xfrm>
            <a:off x="4648200" y="3000826"/>
            <a:ext cx="4038600" cy="3285694"/>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«Развитие транспортной системы»</a:t>
            </a:r>
            <a:endParaRPr lang="ru-RU" sz="2700" b="1" dirty="0"/>
          </a:p>
        </p:txBody>
      </p:sp>
      <p:pic>
        <p:nvPicPr>
          <p:cNvPr id="7" name="Содержимое 6" descr="WP_20150428_004.jpg"/>
          <p:cNvPicPr>
            <a:picLocks noGrp="1" noChangeAspect="1"/>
          </p:cNvPicPr>
          <p:nvPr>
            <p:ph sz="half" idx="1"/>
          </p:nvPr>
        </p:nvPicPr>
        <p:blipFill>
          <a:blip r:embed="rId3" cstate="print"/>
          <a:stretch>
            <a:fillRect/>
          </a:stretch>
        </p:blipFill>
        <p:spPr>
          <a:xfrm>
            <a:off x="4186015" y="1928802"/>
            <a:ext cx="4567461" cy="2571768"/>
          </a:xfrm>
        </p:spPr>
      </p:pic>
      <p:pic>
        <p:nvPicPr>
          <p:cNvPr id="8" name="Содержимое 7" descr="WP_20150428_011.jpg"/>
          <p:cNvPicPr>
            <a:picLocks noGrp="1" noChangeAspect="1"/>
          </p:cNvPicPr>
          <p:nvPr>
            <p:ph sz="half" idx="2"/>
          </p:nvPr>
        </p:nvPicPr>
        <p:blipFill>
          <a:blip r:embed="rId4" cstate="print"/>
          <a:stretch>
            <a:fillRect/>
          </a:stretch>
        </p:blipFill>
        <p:spPr>
          <a:xfrm>
            <a:off x="428595" y="3714752"/>
            <a:ext cx="4821209" cy="2714644"/>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283464"/>
          </a:xfrm>
        </p:spPr>
        <p:txBody>
          <a:bodyPr/>
          <a:lstStyle/>
          <a:p>
            <a:pPr algn="ctr" fontAlgn="auto">
              <a:spcAft>
                <a:spcPts val="0"/>
              </a:spcAft>
              <a:defRPr/>
            </a:pPr>
            <a:r>
              <a:rPr lang="ru-RU" sz="27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700" dirty="0" smtClean="0">
                <a:solidFill>
                  <a:schemeClr val="accent1">
                    <a:lumMod val="75000"/>
                  </a:schemeClr>
                </a:solidFill>
                <a:effectLst/>
                <a:latin typeface="Times New Roman" pitchFamily="18" charset="0"/>
                <a:cs typeface="Times New Roman" pitchFamily="18" charset="0"/>
              </a:rPr>
            </a:br>
            <a:r>
              <a:rPr lang="ru-RU" sz="2700" dirty="0" smtClean="0">
                <a:solidFill>
                  <a:schemeClr val="accent1">
                    <a:lumMod val="75000"/>
                  </a:schemeClr>
                </a:solidFill>
                <a:effectLst/>
                <a:latin typeface="Times New Roman" pitchFamily="18" charset="0"/>
                <a:cs typeface="Times New Roman" pitchFamily="18" charset="0"/>
              </a:rPr>
              <a:t>«Благоустройство </a:t>
            </a:r>
            <a:r>
              <a:rPr lang="ru-RU" sz="2700" dirty="0" err="1" smtClean="0">
                <a:solidFill>
                  <a:schemeClr val="accent1">
                    <a:lumMod val="75000"/>
                  </a:schemeClr>
                </a:solidFill>
                <a:effectLst/>
                <a:latin typeface="Times New Roman" pitchFamily="18" charset="0"/>
                <a:cs typeface="Times New Roman" pitchFamily="18" charset="0"/>
              </a:rPr>
              <a:t>Губахинского</a:t>
            </a:r>
            <a:r>
              <a:rPr lang="ru-RU" sz="2700" dirty="0" smtClean="0">
                <a:solidFill>
                  <a:schemeClr val="accent1">
                    <a:lumMod val="75000"/>
                  </a:schemeClr>
                </a:solidFill>
                <a:effectLst/>
                <a:latin typeface="Times New Roman" pitchFamily="18" charset="0"/>
                <a:cs typeface="Times New Roman" pitchFamily="18" charset="0"/>
              </a:rPr>
              <a:t> городского округа на 2014-2016 годы»»</a:t>
            </a:r>
            <a:endParaRPr lang="ru-RU" sz="2700" dirty="0">
              <a:solidFill>
                <a:schemeClr val="accent1">
                  <a:lumMod val="75000"/>
                </a:schemeClr>
              </a:solidFill>
              <a:effectLst/>
              <a:latin typeface="Times New Roman" pitchFamily="18" charset="0"/>
              <a:cs typeface="Times New Roman" pitchFamily="18" charset="0"/>
            </a:endParaRPr>
          </a:p>
        </p:txBody>
      </p:sp>
      <p:sp>
        <p:nvSpPr>
          <p:cNvPr id="6" name="Текст 5"/>
          <p:cNvSpPr>
            <a:spLocks noGrp="1"/>
          </p:cNvSpPr>
          <p:nvPr>
            <p:ph type="body" idx="1"/>
          </p:nvPr>
        </p:nvSpPr>
        <p:spPr>
          <a:xfrm>
            <a:off x="530225" y="1752600"/>
            <a:ext cx="7772400" cy="4533900"/>
          </a:xfrm>
        </p:spPr>
        <p:txBody>
          <a:bodyPr>
            <a:normAutofit/>
          </a:bodyPr>
          <a:lstStyle/>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r>
              <a:rPr lang="ru-RU" sz="1800" dirty="0" smtClean="0">
                <a:latin typeface="Times New Roman" pitchFamily="18" charset="0"/>
                <a:cs typeface="Times New Roman" pitchFamily="18" charset="0"/>
              </a:rPr>
              <a:t>в </a:t>
            </a:r>
            <a:r>
              <a:rPr lang="ru-RU" sz="18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от 15.10.2013 № 1593 «Об утверждении муниципальной программы «Благоустройство </a:t>
            </a:r>
            <a:r>
              <a:rPr lang="ru-RU" sz="1800" dirty="0" err="1" smtClean="0">
                <a:solidFill>
                  <a:schemeClr val="bg1"/>
                </a:solidFill>
                <a:latin typeface="Times New Roman" pitchFamily="18" charset="0"/>
                <a:cs typeface="Times New Roman" pitchFamily="18" charset="0"/>
              </a:rPr>
              <a:t>Губахинского</a:t>
            </a:r>
            <a:r>
              <a:rPr lang="ru-RU" sz="1800" dirty="0" smtClean="0">
                <a:solidFill>
                  <a:schemeClr val="bg1"/>
                </a:solidFill>
                <a:latin typeface="Times New Roman" pitchFamily="18" charset="0"/>
                <a:cs typeface="Times New Roman" pitchFamily="18" charset="0"/>
              </a:rPr>
              <a:t> городского округа на 2014-2016 годы»</a:t>
            </a: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dirty="0" smtClean="0">
              <a:solidFill>
                <a:schemeClr val="bg1"/>
              </a:solidFill>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14356"/>
            <a:ext cx="8382000" cy="5905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«Благоустройство»</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371600"/>
          <a:ext cx="8229600" cy="4677156"/>
        </p:xfrm>
        <a:graphic>
          <a:graphicData uri="http://schemas.openxmlformats.org/drawingml/2006/table">
            <a:tbl>
              <a:tblPr firstRow="1" bandRow="1">
                <a:tableStyleId>{5C22544A-7EE6-4342-B048-85BDC9FD1C3A}</a:tableStyleId>
              </a:tblPr>
              <a:tblGrid>
                <a:gridCol w="457200"/>
                <a:gridCol w="2157402"/>
                <a:gridCol w="1143008"/>
                <a:gridCol w="1143008"/>
                <a:gridCol w="1214446"/>
                <a:gridCol w="1143008"/>
                <a:gridCol w="971528"/>
              </a:tblGrid>
              <a:tr h="365186">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279451">
                <a:tc rowSpan="3">
                  <a:txBody>
                    <a:bodyPr/>
                    <a:lstStyle/>
                    <a:p>
                      <a:pPr algn="ctr"/>
                      <a:endParaRPr lang="ru-RU" sz="1200" dirty="0">
                        <a:latin typeface="Times New Roman" pitchFamily="18" charset="0"/>
                        <a:cs typeface="Times New Roman" pitchFamily="18" charset="0"/>
                      </a:endParaRPr>
                    </a:p>
                  </a:txBody>
                  <a:tcPr/>
                </a:tc>
                <a:tc rowSpan="3">
                  <a:txBody>
                    <a:bodyPr/>
                    <a:lstStyle/>
                    <a:p>
                      <a:pPr algn="just"/>
                      <a:r>
                        <a:rPr kumimoji="0" lang="ru-RU" sz="1200" b="1" kern="1200" dirty="0" smtClean="0">
                          <a:solidFill>
                            <a:schemeClr val="dk1"/>
                          </a:solidFill>
                          <a:latin typeface="Times New Roman" pitchFamily="18" charset="0"/>
                          <a:ea typeface="+mn-ea"/>
                          <a:cs typeface="Times New Roman" pitchFamily="18" charset="0"/>
                        </a:rPr>
                        <a:t>Муниципальная программа</a:t>
                      </a:r>
                      <a:r>
                        <a:rPr kumimoji="0" lang="ru-RU" sz="1200" b="1" u="sng" kern="1200" dirty="0" smtClean="0">
                          <a:solidFill>
                            <a:schemeClr val="dk1"/>
                          </a:solidFill>
                          <a:latin typeface="Times New Roman" pitchFamily="18" charset="0"/>
                          <a:ea typeface="+mn-ea"/>
                          <a:cs typeface="Times New Roman" pitchFamily="18" charset="0"/>
                        </a:rPr>
                        <a:t> </a:t>
                      </a:r>
                      <a:r>
                        <a:rPr kumimoji="0" lang="ru-RU" sz="1200" b="1" kern="1200" dirty="0" smtClean="0">
                          <a:solidFill>
                            <a:schemeClr val="dk1"/>
                          </a:solidFill>
                          <a:latin typeface="Times New Roman" pitchFamily="18" charset="0"/>
                          <a:ea typeface="+mn-ea"/>
                          <a:cs typeface="Times New Roman" pitchFamily="18" charset="0"/>
                        </a:rPr>
                        <a:t>«Благоустройство </a:t>
                      </a:r>
                      <a:r>
                        <a:rPr kumimoji="0" lang="ru-RU" sz="1200" b="1" kern="1200" dirty="0" err="1" smtClean="0">
                          <a:solidFill>
                            <a:schemeClr val="dk1"/>
                          </a:solidFill>
                          <a:latin typeface="Times New Roman" pitchFamily="18" charset="0"/>
                          <a:ea typeface="+mn-ea"/>
                          <a:cs typeface="Times New Roman" pitchFamily="18" charset="0"/>
                        </a:rPr>
                        <a:t>Губахинского</a:t>
                      </a:r>
                      <a:r>
                        <a:rPr kumimoji="0" lang="ru-RU" sz="1200" b="1" kern="1200" dirty="0" smtClean="0">
                          <a:solidFill>
                            <a:schemeClr val="dk1"/>
                          </a:solidFill>
                          <a:latin typeface="Times New Roman" pitchFamily="18" charset="0"/>
                          <a:ea typeface="+mn-ea"/>
                          <a:cs typeface="Times New Roman" pitchFamily="18" charset="0"/>
                        </a:rPr>
                        <a:t> городского округа на 2014-2016 годы»</a:t>
                      </a:r>
                      <a:endParaRPr lang="ru-RU" sz="1200" b="1"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dirty="0">
                          <a:latin typeface="Times New Roman"/>
                          <a:ea typeface="Times New Roman"/>
                          <a:cs typeface="Times New Roman"/>
                        </a:rPr>
                        <a:t>12 </a:t>
                      </a:r>
                      <a:r>
                        <a:rPr lang="ru-RU" sz="1200" dirty="0" smtClean="0">
                          <a:latin typeface="Times New Roman"/>
                          <a:ea typeface="Times New Roman"/>
                          <a:cs typeface="Times New Roman"/>
                        </a:rPr>
                        <a:t> 492</a:t>
                      </a:r>
                      <a:r>
                        <a:rPr lang="ru-RU" sz="1200" baseline="0" dirty="0" smtClean="0">
                          <a:latin typeface="Times New Roman"/>
                          <a:ea typeface="Times New Roman"/>
                          <a:cs typeface="Times New Roman"/>
                        </a:rPr>
                        <a:t> </a:t>
                      </a:r>
                      <a:endParaRPr lang="ru-RU" sz="1100"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dirty="0" smtClean="0">
                          <a:latin typeface="Times New Roman"/>
                          <a:ea typeface="Times New Roman"/>
                          <a:cs typeface="Times New Roman"/>
                        </a:rPr>
                        <a:t>12 </a:t>
                      </a:r>
                      <a:r>
                        <a:rPr lang="ru-RU" sz="1200" dirty="0">
                          <a:latin typeface="Times New Roman"/>
                          <a:ea typeface="Times New Roman"/>
                          <a:cs typeface="Times New Roman"/>
                        </a:rPr>
                        <a:t> </a:t>
                      </a:r>
                      <a:r>
                        <a:rPr lang="ru-RU" sz="1200" dirty="0" smtClean="0">
                          <a:latin typeface="Times New Roman"/>
                          <a:ea typeface="Times New Roman"/>
                          <a:cs typeface="Times New Roman"/>
                        </a:rPr>
                        <a:t>492</a:t>
                      </a:r>
                      <a:endParaRPr lang="ru-RU" sz="1100"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dirty="0" smtClean="0">
                          <a:latin typeface="Times New Roman"/>
                          <a:ea typeface="Times New Roman"/>
                          <a:cs typeface="Times New Roman"/>
                        </a:rPr>
                        <a:t>100,0</a:t>
                      </a:r>
                      <a:endParaRPr lang="ru-RU" sz="1100" dirty="0">
                        <a:latin typeface="Calibri"/>
                        <a:ea typeface="Times New Roman"/>
                        <a:cs typeface="Times New Roman"/>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dirty="0">
                          <a:latin typeface="Times New Roman"/>
                          <a:ea typeface="Times New Roman"/>
                          <a:cs typeface="Times New Roman"/>
                        </a:rPr>
                        <a:t>3 </a:t>
                      </a:r>
                      <a:r>
                        <a:rPr lang="ru-RU" sz="1200" dirty="0" smtClean="0">
                          <a:latin typeface="Times New Roman"/>
                          <a:ea typeface="Times New Roman"/>
                          <a:cs typeface="Times New Roman"/>
                        </a:rPr>
                        <a:t> 077,</a:t>
                      </a:r>
                      <a:r>
                        <a:rPr lang="ru-RU" sz="1200" dirty="0">
                          <a:latin typeface="Times New Roman"/>
                          <a:ea typeface="Times New Roman"/>
                          <a:cs typeface="Times New Roman"/>
                        </a:rPr>
                        <a:t> </a:t>
                      </a:r>
                      <a:r>
                        <a:rPr lang="ru-RU" sz="1200" dirty="0" smtClean="0">
                          <a:latin typeface="Times New Roman"/>
                          <a:ea typeface="Times New Roman"/>
                          <a:cs typeface="Times New Roman"/>
                        </a:rPr>
                        <a:t>3</a:t>
                      </a:r>
                      <a:endParaRPr lang="ru-RU" sz="1100"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dirty="0" smtClean="0">
                          <a:latin typeface="Times New Roman"/>
                          <a:ea typeface="Times New Roman"/>
                          <a:cs typeface="Times New Roman"/>
                        </a:rPr>
                        <a:t>1  698,</a:t>
                      </a:r>
                      <a:r>
                        <a:rPr lang="ru-RU" sz="1200" dirty="0">
                          <a:latin typeface="Times New Roman"/>
                          <a:ea typeface="Times New Roman"/>
                          <a:cs typeface="Times New Roman"/>
                        </a:rPr>
                        <a:t> </a:t>
                      </a:r>
                      <a:r>
                        <a:rPr lang="ru-RU" sz="1200" dirty="0" smtClean="0">
                          <a:latin typeface="Times New Roman"/>
                          <a:ea typeface="Times New Roman"/>
                          <a:cs typeface="Times New Roman"/>
                        </a:rPr>
                        <a:t>4</a:t>
                      </a:r>
                      <a:endParaRPr lang="ru-RU" sz="1100"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dirty="0" smtClean="0">
                          <a:latin typeface="Times New Roman"/>
                          <a:ea typeface="Times New Roman"/>
                          <a:cs typeface="Times New Roman"/>
                        </a:rPr>
                        <a:t>56,2</a:t>
                      </a:r>
                      <a:endParaRPr lang="ru-RU" sz="1100" dirty="0">
                        <a:latin typeface="Calibri"/>
                        <a:ea typeface="Times New Roman"/>
                        <a:cs typeface="Times New Roman"/>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1" dirty="0" smtClean="0">
                          <a:latin typeface="Times New Roman"/>
                          <a:ea typeface="Times New Roman"/>
                          <a:cs typeface="Times New Roman"/>
                        </a:rPr>
                        <a:t>15 </a:t>
                      </a:r>
                      <a:r>
                        <a:rPr lang="ru-RU" sz="1200" b="1" dirty="0">
                          <a:latin typeface="Times New Roman"/>
                          <a:ea typeface="Times New Roman"/>
                          <a:cs typeface="Times New Roman"/>
                        </a:rPr>
                        <a:t> </a:t>
                      </a:r>
                      <a:r>
                        <a:rPr lang="ru-RU" sz="1200" b="1" dirty="0" smtClean="0">
                          <a:latin typeface="Times New Roman"/>
                          <a:ea typeface="Times New Roman"/>
                          <a:cs typeface="Times New Roman"/>
                        </a:rPr>
                        <a:t>569,4</a:t>
                      </a:r>
                      <a:r>
                        <a:rPr lang="ru-RU" sz="1200" b="1" dirty="0">
                          <a:latin typeface="Times New Roman"/>
                          <a:ea typeface="Times New Roman"/>
                          <a:cs typeface="Times New Roman"/>
                        </a:rPr>
                        <a:t> </a:t>
                      </a:r>
                      <a:endParaRPr lang="ru-RU" sz="1100" b="1"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b="1" dirty="0">
                          <a:latin typeface="Times New Roman"/>
                          <a:ea typeface="Times New Roman"/>
                          <a:cs typeface="Times New Roman"/>
                        </a:rPr>
                        <a:t>14 </a:t>
                      </a:r>
                      <a:r>
                        <a:rPr lang="ru-RU" sz="1200" b="1" dirty="0" smtClean="0">
                          <a:latin typeface="Times New Roman"/>
                          <a:ea typeface="Times New Roman"/>
                          <a:cs typeface="Times New Roman"/>
                        </a:rPr>
                        <a:t> 190,</a:t>
                      </a:r>
                      <a:r>
                        <a:rPr lang="ru-RU" sz="1200" b="1" dirty="0">
                          <a:latin typeface="Times New Roman"/>
                          <a:ea typeface="Times New Roman"/>
                          <a:cs typeface="Times New Roman"/>
                        </a:rPr>
                        <a:t> </a:t>
                      </a:r>
                      <a:r>
                        <a:rPr lang="ru-RU" sz="1200" b="1" dirty="0" smtClean="0">
                          <a:latin typeface="Times New Roman"/>
                          <a:ea typeface="Times New Roman"/>
                          <a:cs typeface="Times New Roman"/>
                        </a:rPr>
                        <a:t>4</a:t>
                      </a:r>
                      <a:endParaRPr lang="ru-RU" sz="1100" b="1" dirty="0">
                        <a:latin typeface="Calibri"/>
                        <a:ea typeface="Times New Roman"/>
                        <a:cs typeface="Times New Roman"/>
                      </a:endParaRPr>
                    </a:p>
                  </a:txBody>
                  <a:tcPr marL="39370" marR="39370" marT="64770" marB="64770" anchor="ctr"/>
                </a:tc>
                <a:tc>
                  <a:txBody>
                    <a:bodyPr/>
                    <a:lstStyle/>
                    <a:p>
                      <a:pPr algn="r">
                        <a:lnSpc>
                          <a:spcPct val="115000"/>
                        </a:lnSpc>
                        <a:spcAft>
                          <a:spcPts val="0"/>
                        </a:spcAft>
                      </a:pPr>
                      <a:r>
                        <a:rPr lang="ru-RU" sz="1200" b="1" dirty="0" smtClean="0">
                          <a:latin typeface="Times New Roman"/>
                          <a:ea typeface="Times New Roman"/>
                          <a:cs typeface="Times New Roman"/>
                        </a:rPr>
                        <a:t>91,1</a:t>
                      </a:r>
                      <a:endParaRPr lang="ru-RU" sz="1100" b="1" dirty="0">
                        <a:latin typeface="Calibri"/>
                        <a:ea typeface="Times New Roman"/>
                        <a:cs typeface="Times New Roman"/>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279451">
                <a:tc rowSpan="2">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pPr algn="just"/>
                      <a:r>
                        <a:rPr kumimoji="0" lang="ru-RU" sz="1200" b="0" kern="1200" dirty="0" smtClean="0">
                          <a:solidFill>
                            <a:schemeClr val="dk1"/>
                          </a:solidFill>
                          <a:latin typeface="Times New Roman" pitchFamily="18" charset="0"/>
                          <a:ea typeface="+mn-ea"/>
                          <a:cs typeface="Times New Roman" pitchFamily="18" charset="0"/>
                        </a:rPr>
                        <a:t>Основное мероприятие</a:t>
                      </a:r>
                    </a:p>
                    <a:p>
                      <a:pPr algn="just"/>
                      <a:r>
                        <a:rPr kumimoji="0" lang="ru-RU" sz="1200" b="0" kern="1200" dirty="0" smtClean="0">
                          <a:solidFill>
                            <a:schemeClr val="dk1"/>
                          </a:solidFill>
                          <a:latin typeface="Times New Roman" pitchFamily="18" charset="0"/>
                          <a:ea typeface="+mn-ea"/>
                          <a:cs typeface="Times New Roman" pitchFamily="18" charset="0"/>
                        </a:rPr>
                        <a:t>Создание благоприятных условий для проживания и отдыха горожан</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smtClean="0">
                          <a:latin typeface="Times New Roman"/>
                          <a:ea typeface="Times New Roman"/>
                          <a:cs typeface="Times New Roman"/>
                        </a:rPr>
                        <a:t>8 </a:t>
                      </a:r>
                      <a:r>
                        <a:rPr lang="ru-RU" sz="1200" b="0" dirty="0">
                          <a:latin typeface="Times New Roman"/>
                          <a:ea typeface="Times New Roman"/>
                          <a:cs typeface="Times New Roman"/>
                        </a:rPr>
                        <a:t> </a:t>
                      </a:r>
                      <a:r>
                        <a:rPr lang="ru-RU" sz="1200" b="0" dirty="0" smtClean="0">
                          <a:latin typeface="Times New Roman"/>
                          <a:ea typeface="Times New Roman"/>
                          <a:cs typeface="Times New Roman"/>
                        </a:rPr>
                        <a:t>762,</a:t>
                      </a:r>
                      <a:r>
                        <a:rPr lang="ru-RU" sz="1200" b="0" dirty="0">
                          <a:latin typeface="Times New Roman"/>
                          <a:ea typeface="Times New Roman"/>
                          <a:cs typeface="Times New Roman"/>
                        </a:rPr>
                        <a:t> </a:t>
                      </a:r>
                      <a:r>
                        <a:rPr lang="ru-RU" sz="1200" b="0" dirty="0" smtClean="0">
                          <a:latin typeface="Times New Roman"/>
                          <a:ea typeface="Times New Roman"/>
                          <a:cs typeface="Times New Roman"/>
                        </a:rPr>
                        <a:t>8</a:t>
                      </a:r>
                      <a:endParaRPr lang="ru-RU" sz="1100" b="0" dirty="0">
                        <a:latin typeface="Calibri"/>
                        <a:ea typeface="Times New Roman"/>
                        <a:cs typeface="Times New Roman"/>
                      </a:endParaRPr>
                    </a:p>
                  </a:txBody>
                  <a:tcPr marL="39370" marR="39370" marT="64770" marB="64770"/>
                </a:tc>
                <a:tc>
                  <a:txBody>
                    <a:bodyPr/>
                    <a:lstStyle/>
                    <a:p>
                      <a:pPr algn="r">
                        <a:lnSpc>
                          <a:spcPct val="115000"/>
                        </a:lnSpc>
                        <a:spcAft>
                          <a:spcPts val="0"/>
                        </a:spcAft>
                      </a:pPr>
                      <a:r>
                        <a:rPr lang="ru-RU" sz="1200" b="0" dirty="0" smtClean="0">
                          <a:latin typeface="Times New Roman"/>
                          <a:ea typeface="Times New Roman"/>
                          <a:cs typeface="Times New Roman"/>
                        </a:rPr>
                        <a:t>8 </a:t>
                      </a:r>
                      <a:r>
                        <a:rPr lang="ru-RU" sz="1200" b="0" dirty="0">
                          <a:latin typeface="Times New Roman"/>
                          <a:ea typeface="Times New Roman"/>
                          <a:cs typeface="Times New Roman"/>
                        </a:rPr>
                        <a:t> </a:t>
                      </a:r>
                      <a:r>
                        <a:rPr lang="ru-RU" sz="1200" b="0" dirty="0" smtClean="0">
                          <a:latin typeface="Times New Roman"/>
                          <a:ea typeface="Times New Roman"/>
                          <a:cs typeface="Times New Roman"/>
                        </a:rPr>
                        <a:t>762,8</a:t>
                      </a:r>
                      <a:endParaRPr lang="ru-RU" sz="1100" b="0" dirty="0">
                        <a:latin typeface="Calibri"/>
                        <a:ea typeface="Times New Roman"/>
                        <a:cs typeface="Times New Roman"/>
                      </a:endParaRPr>
                    </a:p>
                  </a:txBody>
                  <a:tcPr marL="39370" marR="39370" marT="64770" marB="64770"/>
                </a:tc>
                <a:tc>
                  <a:txBody>
                    <a:bodyPr/>
                    <a:lstStyle/>
                    <a:p>
                      <a:pPr algn="r"/>
                      <a:r>
                        <a:rPr lang="ru-RU" sz="1200" dirty="0" smtClean="0">
                          <a:latin typeface="Times New Roman" pitchFamily="18" charset="0"/>
                          <a:cs typeface="Times New Roman" pitchFamily="18" charset="0"/>
                        </a:rPr>
                        <a:t>100,0</a:t>
                      </a:r>
                      <a:endParaRPr lang="ru-RU" sz="1200" dirty="0">
                        <a:latin typeface="Times New Roman" pitchFamily="18" charset="0"/>
                        <a:cs typeface="Times New Roman" pitchFamily="18" charset="0"/>
                      </a:endParaRPr>
                    </a:p>
                  </a:txBody>
                  <a:tcPr/>
                </a:tc>
                <a:tc>
                  <a:txBody>
                    <a:bodyPr/>
                    <a:lstStyle/>
                    <a:p>
                      <a:endParaRPr lang="ru-RU" sz="1200" dirty="0">
                        <a:latin typeface="Times New Roman" pitchFamily="18" charset="0"/>
                        <a:cs typeface="Times New Roman" pitchFamily="18" charset="0"/>
                      </a:endParaRPr>
                    </a:p>
                  </a:txBody>
                  <a:tcP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r">
                        <a:lnSpc>
                          <a:spcPct val="115000"/>
                        </a:lnSpc>
                        <a:spcAft>
                          <a:spcPts val="0"/>
                        </a:spcAft>
                      </a:pPr>
                      <a:r>
                        <a:rPr lang="ru-RU" sz="1200" b="0" dirty="0">
                          <a:latin typeface="Times New Roman"/>
                          <a:ea typeface="Times New Roman"/>
                          <a:cs typeface="Times New Roman"/>
                        </a:rPr>
                        <a:t>8 </a:t>
                      </a:r>
                      <a:r>
                        <a:rPr lang="ru-RU" sz="1200" b="0" dirty="0" smtClean="0">
                          <a:latin typeface="Times New Roman"/>
                          <a:ea typeface="Times New Roman"/>
                          <a:cs typeface="Times New Roman"/>
                        </a:rPr>
                        <a:t> 762,8</a:t>
                      </a:r>
                      <a:endParaRPr lang="ru-RU" sz="1100" b="0" dirty="0">
                        <a:latin typeface="Calibri"/>
                        <a:ea typeface="Times New Roman"/>
                        <a:cs typeface="Times New Roman"/>
                      </a:endParaRPr>
                    </a:p>
                  </a:txBody>
                  <a:tcPr marL="39370" marR="39370" marT="64770" marB="64770"/>
                </a:tc>
                <a:tc>
                  <a:txBody>
                    <a:bodyPr/>
                    <a:lstStyle/>
                    <a:p>
                      <a:pPr algn="r">
                        <a:lnSpc>
                          <a:spcPct val="115000"/>
                        </a:lnSpc>
                        <a:spcAft>
                          <a:spcPts val="0"/>
                        </a:spcAft>
                      </a:pPr>
                      <a:r>
                        <a:rPr lang="ru-RU" sz="1200" b="0" dirty="0">
                          <a:latin typeface="Times New Roman"/>
                          <a:ea typeface="Times New Roman"/>
                          <a:cs typeface="Times New Roman"/>
                        </a:rPr>
                        <a:t>8 </a:t>
                      </a:r>
                      <a:r>
                        <a:rPr lang="ru-RU" sz="1200" b="0" dirty="0" smtClean="0">
                          <a:latin typeface="Times New Roman"/>
                          <a:ea typeface="Times New Roman"/>
                          <a:cs typeface="Times New Roman"/>
                        </a:rPr>
                        <a:t> 762,8</a:t>
                      </a:r>
                      <a:endParaRPr lang="ru-RU" sz="1100" b="0" dirty="0">
                        <a:latin typeface="Calibri"/>
                        <a:ea typeface="Times New Roman"/>
                        <a:cs typeface="Times New Roman"/>
                      </a:endParaRPr>
                    </a:p>
                  </a:txBody>
                  <a:tcPr marL="39370" marR="39370" marT="64770" marB="64770"/>
                </a:tc>
                <a:tc>
                  <a:txBody>
                    <a:bodyPr/>
                    <a:lstStyle/>
                    <a:p>
                      <a:pPr algn="r"/>
                      <a:r>
                        <a:rPr lang="ru-RU" sz="1200" b="0" dirty="0" smtClean="0">
                          <a:latin typeface="Times New Roman" pitchFamily="18" charset="0"/>
                          <a:cs typeface="Times New Roman" pitchFamily="18" charset="0"/>
                        </a:rPr>
                        <a:t>100,0</a:t>
                      </a:r>
                      <a:endParaRPr lang="ru-RU" sz="1200" b="0" dirty="0">
                        <a:latin typeface="Times New Roman" pitchFamily="18" charset="0"/>
                        <a:cs typeface="Times New Roman" pitchFamily="18" charset="0"/>
                      </a:endParaRPr>
                    </a:p>
                  </a:txBody>
                  <a:tcPr/>
                </a:tc>
                <a:tc>
                  <a:txBody>
                    <a:bodyPr/>
                    <a:lstStyle/>
                    <a:p>
                      <a:endParaRPr lang="ru-RU" sz="1200" dirty="0">
                        <a:latin typeface="Times New Roman" pitchFamily="18" charset="0"/>
                        <a:cs typeface="Times New Roman" pitchFamily="18" charset="0"/>
                      </a:endParaRPr>
                    </a:p>
                  </a:txBody>
                  <a:tcPr/>
                </a:tc>
              </a:tr>
              <a:tr h="279451">
                <a:tc rowSpan="2">
                  <a:txBody>
                    <a:bodyPr/>
                    <a:lstStyle/>
                    <a:p>
                      <a:pPr algn="ctr"/>
                      <a:r>
                        <a:rPr lang="ru-RU"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rowSpan="2">
                  <a:txBody>
                    <a:bodyPr/>
                    <a:lstStyle/>
                    <a:p>
                      <a:r>
                        <a:rPr kumimoji="0" lang="ru-RU" sz="1200" b="0" i="0" kern="1200" dirty="0" smtClean="0">
                          <a:solidFill>
                            <a:schemeClr val="dk1"/>
                          </a:solidFill>
                          <a:latin typeface="Times New Roman" pitchFamily="18" charset="0"/>
                          <a:ea typeface="+mn-ea"/>
                          <a:cs typeface="Times New Roman" pitchFamily="18" charset="0"/>
                        </a:rPr>
                        <a:t>Основное мероприятие</a:t>
                      </a:r>
                    </a:p>
                    <a:p>
                      <a:r>
                        <a:rPr kumimoji="0" lang="ru-RU" sz="1200" b="0" i="0" kern="1200" dirty="0" smtClean="0">
                          <a:solidFill>
                            <a:schemeClr val="dk1"/>
                          </a:solidFill>
                          <a:latin typeface="Times New Roman" pitchFamily="18" charset="0"/>
                          <a:ea typeface="+mn-ea"/>
                          <a:cs typeface="Times New Roman" pitchFamily="18" charset="0"/>
                        </a:rPr>
                        <a:t>Восстановление и улучшение состояния элементов благоустройства</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64 </a:t>
                      </a:r>
                      <a:r>
                        <a:rPr lang="ru-RU" sz="1200" dirty="0" smtClean="0">
                          <a:latin typeface="Times New Roman"/>
                          <a:ea typeface="Times New Roman"/>
                          <a:cs typeface="Times New Roman"/>
                        </a:rPr>
                        <a:t>,0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64,0</a:t>
                      </a:r>
                      <a:endParaRPr lang="ru-RU" sz="110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dirty="0" smtClean="0">
                          <a:latin typeface="Times New Roman"/>
                          <a:ea typeface="Times New Roman"/>
                          <a:cs typeface="Times New Roman"/>
                        </a:rPr>
                        <a:t>0</a:t>
                      </a:r>
                      <a:endParaRPr lang="ru-RU" sz="110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smtClean="0">
                          <a:latin typeface="Times New Roman"/>
                          <a:ea typeface="Times New Roman"/>
                          <a:cs typeface="Times New Roman"/>
                        </a:rPr>
                        <a:t>64,0</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smtClean="0">
                          <a:latin typeface="Times New Roman"/>
                          <a:ea typeface="Times New Roman"/>
                          <a:cs typeface="Times New Roman"/>
                        </a:rPr>
                        <a:t>64,0</a:t>
                      </a:r>
                      <a:r>
                        <a:rPr lang="ru-RU" sz="1200" b="0" baseline="0" dirty="0" smtClean="0">
                          <a:latin typeface="Times New Roman"/>
                          <a:ea typeface="Times New Roman"/>
                          <a:cs typeface="Times New Roman"/>
                        </a:rPr>
                        <a:t> </a:t>
                      </a:r>
                      <a:endParaRPr lang="ru-RU" sz="1100" b="0" dirty="0">
                        <a:latin typeface="Calibri"/>
                        <a:ea typeface="Times New Roman"/>
                        <a:cs typeface="Times New Roman"/>
                      </a:endParaRPr>
                    </a:p>
                  </a:txBody>
                  <a:tcPr marL="39370" marR="39370" marT="64770" marB="64770"/>
                </a:tc>
                <a:tc>
                  <a:txBody>
                    <a:bodyPr/>
                    <a:lstStyle/>
                    <a:p>
                      <a:pPr algn="ctr">
                        <a:lnSpc>
                          <a:spcPct val="115000"/>
                        </a:lnSpc>
                        <a:spcAft>
                          <a:spcPts val="0"/>
                        </a:spcAft>
                      </a:pPr>
                      <a:r>
                        <a:rPr lang="ru-RU" sz="1200" b="0" dirty="0" smtClean="0">
                          <a:latin typeface="Times New Roman"/>
                          <a:ea typeface="Times New Roman"/>
                          <a:cs typeface="Times New Roman"/>
                        </a:rPr>
                        <a:t>0</a:t>
                      </a:r>
                      <a:endParaRPr lang="ru-RU" sz="1100" b="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rowSpan="3">
                  <a:txBody>
                    <a:bodyPr/>
                    <a:lstStyle/>
                    <a:p>
                      <a:pPr algn="ctr"/>
                      <a:r>
                        <a:rPr lang="ru-RU"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rowSpan="3">
                  <a:txBody>
                    <a:bodyPr/>
                    <a:lstStyle/>
                    <a:p>
                      <a:r>
                        <a:rPr kumimoji="0" lang="ru-RU" sz="1200" b="0" i="0" kern="1200" dirty="0" smtClean="0">
                          <a:solidFill>
                            <a:schemeClr val="dk1"/>
                          </a:solidFill>
                          <a:latin typeface="Times New Roman" pitchFamily="18" charset="0"/>
                          <a:ea typeface="+mn-ea"/>
                          <a:cs typeface="Times New Roman" pitchFamily="18" charset="0"/>
                        </a:rPr>
                        <a:t>Основное мероприятие</a:t>
                      </a:r>
                    </a:p>
                    <a:p>
                      <a:r>
                        <a:rPr kumimoji="0" lang="ru-RU" sz="1200" b="0" i="0" kern="1200" dirty="0" smtClean="0">
                          <a:solidFill>
                            <a:schemeClr val="dk1"/>
                          </a:solidFill>
                          <a:latin typeface="Times New Roman" pitchFamily="18" charset="0"/>
                          <a:ea typeface="+mn-ea"/>
                          <a:cs typeface="Times New Roman" pitchFamily="18" charset="0"/>
                        </a:rPr>
                        <a:t>Приоритетный муниципальный проект  «Первичные меры пожарной безопасности и благоустройство территории в городском округе «Город</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a:ea typeface="Times New Roman"/>
                          <a:cs typeface="Times New Roman"/>
                        </a:rPr>
                        <a:t>1 </a:t>
                      </a:r>
                      <a:r>
                        <a:rPr lang="ru-RU" sz="1200" b="0" dirty="0" smtClean="0">
                          <a:latin typeface="Times New Roman"/>
                          <a:ea typeface="Times New Roman"/>
                          <a:cs typeface="Times New Roman"/>
                        </a:rPr>
                        <a:t>025,8</a:t>
                      </a:r>
                      <a:endParaRPr lang="ru-RU" sz="11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b="0" dirty="0">
                          <a:latin typeface="Times New Roman"/>
                          <a:ea typeface="Times New Roman"/>
                          <a:cs typeface="Times New Roman"/>
                        </a:rPr>
                        <a:t>1 </a:t>
                      </a:r>
                      <a:r>
                        <a:rPr lang="ru-RU" sz="1200" b="0" dirty="0" smtClean="0">
                          <a:latin typeface="Times New Roman"/>
                          <a:ea typeface="Times New Roman"/>
                          <a:cs typeface="Times New Roman"/>
                        </a:rPr>
                        <a:t>025,8</a:t>
                      </a:r>
                      <a:endParaRPr lang="ru-RU" sz="11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b="0" dirty="0" smtClean="0">
                          <a:latin typeface="Times New Roman"/>
                          <a:ea typeface="Times New Roman"/>
                          <a:cs typeface="Times New Roman"/>
                        </a:rPr>
                        <a:t>0</a:t>
                      </a:r>
                      <a:endParaRPr lang="ru-RU" sz="1100" b="0" dirty="0">
                        <a:latin typeface="Calibri"/>
                        <a:ea typeface="Times New Roman"/>
                        <a:cs typeface="Times New Roman"/>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Краевой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dirty="0">
                          <a:latin typeface="Times New Roman"/>
                          <a:ea typeface="Times New Roman"/>
                          <a:cs typeface="Times New Roman"/>
                        </a:rPr>
                        <a:t>3 </a:t>
                      </a:r>
                      <a:r>
                        <a:rPr lang="ru-RU" sz="1200" dirty="0" smtClean="0">
                          <a:latin typeface="Times New Roman"/>
                          <a:ea typeface="Times New Roman"/>
                          <a:cs typeface="Times New Roman"/>
                        </a:rPr>
                        <a:t>077,3</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a:latin typeface="Times New Roman"/>
                          <a:ea typeface="Times New Roman"/>
                          <a:cs typeface="Times New Roman"/>
                        </a:rPr>
                        <a:t>1 </a:t>
                      </a:r>
                      <a:r>
                        <a:rPr lang="ru-RU" sz="1200" dirty="0" smtClean="0">
                          <a:latin typeface="Times New Roman"/>
                          <a:ea typeface="Times New Roman"/>
                          <a:cs typeface="Times New Roman"/>
                        </a:rPr>
                        <a:t>698,0</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dirty="0" smtClean="0">
                          <a:latin typeface="Times New Roman"/>
                          <a:ea typeface="Times New Roman"/>
                          <a:cs typeface="Times New Roman"/>
                        </a:rPr>
                        <a:t>55,2</a:t>
                      </a:r>
                      <a:endParaRPr lang="ru-RU" sz="11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endParaRPr lang="ru-RU" sz="1100" dirty="0">
                        <a:latin typeface="Calibri"/>
                        <a:ea typeface="Times New Roman"/>
                        <a:cs typeface="Times New Roman"/>
                      </a:endParaRPr>
                    </a:p>
                  </a:txBody>
                  <a:tcPr marL="39370" marR="39370" marT="64770" marB="64770" anchor="ctr"/>
                </a:tc>
              </a:tr>
              <a:tr h="27945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200" b="0" dirty="0">
                          <a:latin typeface="Times New Roman"/>
                          <a:ea typeface="Times New Roman"/>
                          <a:cs typeface="Times New Roman"/>
                        </a:rPr>
                        <a:t>4 </a:t>
                      </a:r>
                      <a:r>
                        <a:rPr lang="ru-RU" sz="1200" b="0" dirty="0" smtClean="0">
                          <a:latin typeface="Times New Roman"/>
                          <a:ea typeface="Times New Roman"/>
                          <a:cs typeface="Times New Roman"/>
                        </a:rPr>
                        <a:t> 103,0</a:t>
                      </a:r>
                      <a:endParaRPr lang="ru-RU" sz="11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200" b="0" dirty="0">
                          <a:latin typeface="Times New Roman" pitchFamily="18" charset="0"/>
                          <a:ea typeface="Times New Roman"/>
                          <a:cs typeface="Times New Roman" pitchFamily="18" charset="0"/>
                        </a:rPr>
                        <a:t>2 </a:t>
                      </a:r>
                      <a:r>
                        <a:rPr lang="ru-RU" sz="1200" b="0" dirty="0" smtClean="0">
                          <a:latin typeface="Times New Roman" pitchFamily="18" charset="0"/>
                          <a:ea typeface="Times New Roman"/>
                          <a:cs typeface="Times New Roman" pitchFamily="18" charset="0"/>
                        </a:rPr>
                        <a:t>724,0</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200" b="0" dirty="0" smtClean="0">
                          <a:latin typeface="Times New Roman" pitchFamily="18" charset="0"/>
                          <a:ea typeface="Times New Roman"/>
                          <a:cs typeface="Times New Roman" pitchFamily="18" charset="0"/>
                        </a:rPr>
                        <a:t>66,4</a:t>
                      </a:r>
                      <a:endParaRPr lang="ru-RU" sz="1200" b="0" dirty="0">
                        <a:latin typeface="Times New Roman" pitchFamily="18" charset="0"/>
                        <a:ea typeface="Times New Roman"/>
                        <a:cs typeface="Times New Roman" pitchFamily="18" charset="0"/>
                      </a:endParaRPr>
                    </a:p>
                  </a:txBody>
                  <a:tcPr marL="39370" marR="39370" marT="64770" marB="64770" anchor="ctr"/>
                </a:tc>
                <a:tc>
                  <a:txBody>
                    <a:bodyPr/>
                    <a:lstStyle/>
                    <a:p>
                      <a:endParaRPr lang="ru-RU" sz="12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509588"/>
          </a:xfrm>
        </p:spPr>
        <p:txBody>
          <a:bodyPr>
            <a:normAutofit fontScale="90000"/>
          </a:bodyPr>
          <a:lstStyle/>
          <a:p>
            <a:pPr algn="ctr" fontAlgn="auto">
              <a:spcAft>
                <a:spcPts val="0"/>
              </a:spcAft>
              <a:defRPr/>
            </a:pPr>
            <a:r>
              <a:rPr lang="ru-RU" sz="3200" b="1" dirty="0" smtClean="0">
                <a:solidFill>
                  <a:schemeClr val="accent1">
                    <a:lumMod val="75000"/>
                  </a:schemeClr>
                </a:solidFill>
                <a:latin typeface="Times New Roman" pitchFamily="18" charset="0"/>
                <a:cs typeface="Times New Roman" pitchFamily="18" charset="0"/>
              </a:rPr>
              <a:t/>
            </a:r>
            <a:br>
              <a:rPr lang="ru-RU" sz="3200" b="1" dirty="0" smtClean="0">
                <a:solidFill>
                  <a:schemeClr val="accent1">
                    <a:lumMod val="75000"/>
                  </a:schemeClr>
                </a:solidFill>
                <a:latin typeface="Times New Roman" pitchFamily="18" charset="0"/>
                <a:cs typeface="Times New Roman" pitchFamily="18" charset="0"/>
              </a:rPr>
            </a:br>
            <a:r>
              <a:rPr lang="ru-RU" sz="3000" b="1" dirty="0" smtClean="0">
                <a:solidFill>
                  <a:schemeClr val="accent1">
                    <a:lumMod val="75000"/>
                  </a:schemeClr>
                </a:solidFill>
                <a:latin typeface="Times New Roman" pitchFamily="18" charset="0"/>
                <a:cs typeface="Times New Roman" pitchFamily="18" charset="0"/>
              </a:rPr>
              <a:t>Структура занятости работающего населения, %</a:t>
            </a:r>
            <a:endParaRPr lang="ru-RU" sz="3000" b="1" dirty="0">
              <a:solidFill>
                <a:schemeClr val="accent1">
                  <a:lumMod val="75000"/>
                </a:schemeClr>
              </a:solidFill>
            </a:endParaRPr>
          </a:p>
        </p:txBody>
      </p:sp>
      <p:graphicFrame>
        <p:nvGraphicFramePr>
          <p:cNvPr id="33794" name="Содержимое 3"/>
          <p:cNvGraphicFramePr>
            <a:graphicFrameLocks noGrp="1"/>
          </p:cNvGraphicFramePr>
          <p:nvPr>
            <p:ph idx="1"/>
          </p:nvPr>
        </p:nvGraphicFramePr>
        <p:xfrm>
          <a:off x="406400" y="1884363"/>
          <a:ext cx="8331200" cy="4491037"/>
        </p:xfrm>
        <a:graphic>
          <a:graphicData uri="http://schemas.openxmlformats.org/presentationml/2006/ole">
            <p:oleObj spid="_x0000_s33794" r:id="rId4" imgW="8327858" imgH="4493141" progId="Excel.Sheet.8">
              <p:embed/>
            </p:oleObj>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«Благоустройство»</a:t>
            </a:r>
            <a:endParaRPr lang="ru-RU" sz="2700" b="1" dirty="0"/>
          </a:p>
        </p:txBody>
      </p:sp>
      <p:pic>
        <p:nvPicPr>
          <p:cNvPr id="195586" name="Содержимое 4" descr="IMG_1279.JPG"/>
          <p:cNvPicPr>
            <a:picLocks noGrp="1" noChangeAspect="1"/>
          </p:cNvPicPr>
          <p:nvPr>
            <p:ph sz="half" idx="1"/>
          </p:nvPr>
        </p:nvPicPr>
        <p:blipFill>
          <a:blip r:embed="rId3"/>
          <a:srcRect/>
          <a:stretch>
            <a:fillRect/>
          </a:stretch>
        </p:blipFill>
        <p:spPr>
          <a:xfrm>
            <a:off x="357188" y="2000250"/>
            <a:ext cx="4038600" cy="2928938"/>
          </a:xfrm>
        </p:spPr>
      </p:pic>
      <p:pic>
        <p:nvPicPr>
          <p:cNvPr id="195587" name="Picture 2" descr="https://im1-tub-ru.yandex.net/i?id=f5efbd4e8e3e8f2cac48cb9c0d1d3789&amp;n=21"/>
          <p:cNvPicPr>
            <a:picLocks noGrp="1" noChangeAspect="1" noChangeArrowheads="1"/>
          </p:cNvPicPr>
          <p:nvPr>
            <p:ph sz="half" idx="2"/>
          </p:nvPr>
        </p:nvPicPr>
        <p:blipFill>
          <a:blip r:embed="rId4"/>
          <a:srcRect/>
          <a:stretch>
            <a:fillRect/>
          </a:stretch>
        </p:blipFill>
        <p:spPr>
          <a:xfrm>
            <a:off x="4525963" y="2428875"/>
            <a:ext cx="4476750" cy="3571875"/>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«Благоустройство»</a:t>
            </a:r>
            <a:endParaRPr lang="ru-RU" sz="2700" b="1" dirty="0"/>
          </a:p>
        </p:txBody>
      </p:sp>
      <p:pic>
        <p:nvPicPr>
          <p:cNvPr id="197634" name="Содержимое 8" descr="IMG_1069.JPG"/>
          <p:cNvPicPr>
            <a:picLocks noGrp="1" noChangeAspect="1"/>
          </p:cNvPicPr>
          <p:nvPr>
            <p:ph sz="half" idx="1"/>
          </p:nvPr>
        </p:nvPicPr>
        <p:blipFill>
          <a:blip r:embed="rId3"/>
          <a:srcRect/>
          <a:stretch>
            <a:fillRect/>
          </a:stretch>
        </p:blipFill>
        <p:spPr>
          <a:xfrm>
            <a:off x="428625" y="2143125"/>
            <a:ext cx="4038600" cy="3028950"/>
          </a:xfrm>
        </p:spPr>
      </p:pic>
      <p:pic>
        <p:nvPicPr>
          <p:cNvPr id="197635" name="Содержимое 9" descr="IMG_0980.jpg"/>
          <p:cNvPicPr>
            <a:picLocks noGrp="1" noChangeAspect="1"/>
          </p:cNvPicPr>
          <p:nvPr>
            <p:ph sz="half" idx="2"/>
          </p:nvPr>
        </p:nvPicPr>
        <p:blipFill>
          <a:blip r:embed="rId4"/>
          <a:srcRect/>
          <a:stretch>
            <a:fillRect/>
          </a:stretch>
        </p:blipFill>
        <p:spPr>
          <a:xfrm>
            <a:off x="4714875" y="3286125"/>
            <a:ext cx="4038600" cy="302895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«Благоустройство»</a:t>
            </a:r>
            <a:endParaRPr lang="ru-RU" sz="2700" b="1" dirty="0"/>
          </a:p>
        </p:txBody>
      </p:sp>
      <p:pic>
        <p:nvPicPr>
          <p:cNvPr id="284673" name="Picture 1" descr="C:\Users\Пользователь\Desktop\Отчет главы фото\IMG_2513.JPG"/>
          <p:cNvPicPr>
            <a:picLocks noGrp="1" noChangeAspect="1" noChangeArrowheads="1"/>
          </p:cNvPicPr>
          <p:nvPr>
            <p:ph sz="half" idx="1"/>
          </p:nvPr>
        </p:nvPicPr>
        <p:blipFill>
          <a:blip r:embed="rId3" cstate="print"/>
          <a:srcRect/>
          <a:stretch>
            <a:fillRect/>
          </a:stretch>
        </p:blipFill>
        <p:spPr bwMode="auto">
          <a:xfrm>
            <a:off x="285720" y="2428868"/>
            <a:ext cx="4038600" cy="2692400"/>
          </a:xfrm>
          <a:prstGeom prst="rect">
            <a:avLst/>
          </a:prstGeom>
          <a:noFill/>
        </p:spPr>
      </p:pic>
      <p:pic>
        <p:nvPicPr>
          <p:cNvPr id="284674" name="Picture 2" descr="C:\Users\Пользователь\Desktop\Отчет главы фото\&amp;Изображение3.jpg"/>
          <p:cNvPicPr>
            <a:picLocks noGrp="1" noChangeAspect="1" noChangeArrowheads="1"/>
          </p:cNvPicPr>
          <p:nvPr>
            <p:ph sz="half" idx="2"/>
          </p:nvPr>
        </p:nvPicPr>
        <p:blipFill>
          <a:blip r:embed="rId4" cstate="print"/>
          <a:srcRect/>
          <a:stretch>
            <a:fillRect/>
          </a:stretch>
        </p:blipFill>
        <p:spPr bwMode="auto">
          <a:xfrm>
            <a:off x="4643438" y="4071942"/>
            <a:ext cx="4038600" cy="2271713"/>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897818"/>
          </a:xfrm>
        </p:spPr>
        <p:txBody>
          <a:bodyPr/>
          <a:lstStyle/>
          <a:p>
            <a:pPr algn="ctr" fontAlgn="auto">
              <a:spcAft>
                <a:spcPts val="0"/>
              </a:spcAft>
              <a:defRPr/>
            </a:pPr>
            <a:r>
              <a:rPr lang="ru-RU" sz="2400" dirty="0" smtClean="0">
                <a:solidFill>
                  <a:schemeClr val="accent1">
                    <a:lumMod val="75000"/>
                  </a:schemeClr>
                </a:solidFill>
                <a:effectLst/>
                <a:latin typeface="Times New Roman" pitchFamily="18" charset="0"/>
                <a:cs typeface="Times New Roman" pitchFamily="18" charset="0"/>
              </a:rPr>
              <a:t>Муниципальная программа </a:t>
            </a:r>
            <a:br>
              <a:rPr lang="ru-RU" sz="2400" dirty="0" smtClean="0">
                <a:solidFill>
                  <a:schemeClr val="accent1">
                    <a:lumMod val="75000"/>
                  </a:schemeClr>
                </a:solidFill>
                <a:effectLst/>
                <a:latin typeface="Times New Roman" pitchFamily="18" charset="0"/>
                <a:cs typeface="Times New Roman" pitchFamily="18" charset="0"/>
              </a:rPr>
            </a:br>
            <a:r>
              <a:rPr lang="ru-RU" sz="2400" dirty="0" smtClean="0">
                <a:solidFill>
                  <a:schemeClr val="accent1">
                    <a:lumMod val="75000"/>
                  </a:schemeClr>
                </a:solidFill>
                <a:effectLst/>
                <a:latin typeface="Times New Roman" pitchFamily="18" charset="0"/>
                <a:cs typeface="Times New Roman" pitchFamily="18" charset="0"/>
              </a:rPr>
              <a:t>«Охрана окружающей среды. Воспроизводство и использование природных ресурсов на территории городского округа «Город </a:t>
            </a:r>
            <a:r>
              <a:rPr lang="ru-RU" sz="2400" dirty="0" err="1" smtClean="0">
                <a:solidFill>
                  <a:schemeClr val="accent1">
                    <a:lumMod val="75000"/>
                  </a:schemeClr>
                </a:solidFill>
                <a:effectLst/>
                <a:latin typeface="Times New Roman" pitchFamily="18" charset="0"/>
                <a:cs typeface="Times New Roman" pitchFamily="18" charset="0"/>
              </a:rPr>
              <a:t>Губаха</a:t>
            </a:r>
            <a:r>
              <a:rPr lang="ru-RU" sz="2400" dirty="0" smtClean="0">
                <a:solidFill>
                  <a:schemeClr val="accent1">
                    <a:lumMod val="75000"/>
                  </a:schemeClr>
                </a:solidFill>
                <a:effectLst/>
                <a:latin typeface="Times New Roman" pitchFamily="18" charset="0"/>
                <a:cs typeface="Times New Roman" pitchFamily="18" charset="0"/>
              </a:rPr>
              <a:t>» Пермского края на 2014-2016 годы»</a:t>
            </a:r>
            <a:r>
              <a:rPr lang="ru-RU" sz="2400" dirty="0" smtClean="0"/>
              <a:t/>
            </a:r>
            <a:br>
              <a:rPr lang="ru-RU" sz="2400" dirty="0" smtClean="0"/>
            </a:br>
            <a:endParaRPr lang="ru-RU" sz="2400" dirty="0"/>
          </a:p>
        </p:txBody>
      </p:sp>
      <p:sp>
        <p:nvSpPr>
          <p:cNvPr id="6" name="Текст 5"/>
          <p:cNvSpPr>
            <a:spLocks noGrp="1"/>
          </p:cNvSpPr>
          <p:nvPr>
            <p:ph type="body" idx="1"/>
          </p:nvPr>
        </p:nvSpPr>
        <p:spPr>
          <a:xfrm>
            <a:off x="530225" y="2143125"/>
            <a:ext cx="7772400" cy="4071938"/>
          </a:xfrm>
        </p:spPr>
        <p:txBody>
          <a:bodyPr>
            <a:normAutofit/>
          </a:bodyPr>
          <a:lstStyle/>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r>
              <a:rPr lang="ru-RU" sz="16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600" dirty="0" err="1" smtClean="0">
                <a:solidFill>
                  <a:schemeClr val="bg1"/>
                </a:solidFill>
                <a:latin typeface="Times New Roman" pitchFamily="18" charset="0"/>
                <a:cs typeface="Times New Roman" pitchFamily="18" charset="0"/>
              </a:rPr>
              <a:t>Губаха</a:t>
            </a:r>
            <a:r>
              <a:rPr lang="ru-RU" sz="1600" dirty="0" smtClean="0">
                <a:solidFill>
                  <a:schemeClr val="bg1"/>
                </a:solidFill>
                <a:latin typeface="Times New Roman" pitchFamily="18" charset="0"/>
                <a:cs typeface="Times New Roman" pitchFamily="18" charset="0"/>
              </a:rPr>
              <a:t>» Пермского края от 31.12.2013  № 2135 «Об утверждении муниципальной программы «Охрана окружающей среды. Воспроизводство и использование природных ресурсов» на территории городского округа «Город </a:t>
            </a:r>
            <a:r>
              <a:rPr lang="ru-RU" sz="1600" dirty="0" err="1" smtClean="0">
                <a:solidFill>
                  <a:schemeClr val="bg1"/>
                </a:solidFill>
                <a:latin typeface="Times New Roman" pitchFamily="18" charset="0"/>
                <a:cs typeface="Times New Roman" pitchFamily="18" charset="0"/>
              </a:rPr>
              <a:t>Губаха</a:t>
            </a:r>
            <a:r>
              <a:rPr lang="ru-RU" sz="1600" dirty="0" smtClean="0">
                <a:solidFill>
                  <a:schemeClr val="bg1"/>
                </a:solidFill>
                <a:latin typeface="Times New Roman" pitchFamily="18" charset="0"/>
                <a:cs typeface="Times New Roman" pitchFamily="18" charset="0"/>
              </a:rPr>
              <a:t>» Пермского края на 2014 - 2016 годы.</a:t>
            </a: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en-US" sz="1600"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dirty="0" smtClean="0">
              <a:solidFill>
                <a:schemeClr val="bg1"/>
              </a:solidFill>
              <a:latin typeface="Times New Roman" pitchFamily="18" charset="0"/>
              <a:cs typeface="Times New Roman" pitchFamily="18" charset="0"/>
            </a:endParaRPr>
          </a:p>
          <a:p>
            <a:pPr marL="342900" indent="-342900" algn="ctr" fontAlgn="auto">
              <a:spcAft>
                <a:spcPts val="0"/>
              </a:spcAft>
              <a:buClr>
                <a:schemeClr val="accent3"/>
              </a:buClr>
              <a:buFont typeface="Wingdings 2"/>
              <a:buAutoNum type="arabicParenR"/>
              <a:defRPr/>
            </a:pPr>
            <a:endParaRPr lang="ru-RU" sz="1800" dirty="0" smtClean="0">
              <a:solidFill>
                <a:schemeClr val="bg1"/>
              </a:solidFill>
              <a:latin typeface="Times New Roman" pitchFamily="18" charset="0"/>
              <a:cs typeface="Times New Roman" pitchFamily="18" charset="0"/>
            </a:endParaRPr>
          </a:p>
          <a:p>
            <a:pPr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839200" cy="938213"/>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«Охрана окружающей среды.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Воспроизводство и использование природных ресурсов»</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457200" y="1797050"/>
          <a:ext cx="8258175" cy="4966653"/>
        </p:xfrm>
        <a:graphic>
          <a:graphicData uri="http://schemas.openxmlformats.org/drawingml/2006/table">
            <a:tbl>
              <a:tblPr/>
              <a:tblGrid>
                <a:gridCol w="533400"/>
                <a:gridCol w="2513013"/>
                <a:gridCol w="1331912"/>
                <a:gridCol w="1416050"/>
                <a:gridCol w="1176338"/>
                <a:gridCol w="1287462"/>
              </a:tblGrid>
              <a:tr h="427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отходов потребления, направляемых на переработку с целью извлечения вторичного сырья, от массы образующихся твёрдых бытовых отходов,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0,5</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908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обустроенных границ населённых пунктов, подверженных угрозе распространения лесных пожаров,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гидротехнических сооружений прудов, имеющих собственников,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100</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0</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908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Доля населения городского округа «Город Губаха» Пермского края, привлеченного к участию в  природоохранной деятельности, %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 10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24,2</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827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Увеличение числа оздоровленных детей, %</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0,35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8,3</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+7,95</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04850"/>
            <a:ext cx="8929718" cy="866775"/>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Финансирование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«Охрана окружающей среды.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Воспроизводство и использование природных ресурсов»</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571500" y="1785938"/>
          <a:ext cx="8143933" cy="4799076"/>
        </p:xfrm>
        <a:graphic>
          <a:graphicData uri="http://schemas.openxmlformats.org/drawingml/2006/table">
            <a:tbl>
              <a:tblPr firstRow="1" bandRow="1">
                <a:tableStyleId>{5C22544A-7EE6-4342-B048-85BDC9FD1C3A}</a:tableStyleId>
              </a:tblPr>
              <a:tblGrid>
                <a:gridCol w="452441"/>
                <a:gridCol w="2134944"/>
                <a:gridCol w="1131110"/>
                <a:gridCol w="1131110"/>
                <a:gridCol w="1201804"/>
                <a:gridCol w="1092392"/>
                <a:gridCol w="1000132"/>
              </a:tblGrid>
              <a:tr h="609798">
                <a:tc>
                  <a:txBody>
                    <a:bodyPr/>
                    <a:lstStyle/>
                    <a:p>
                      <a:pPr algn="ct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Наименование  подпрограммы, мероприятия</a:t>
                      </a:r>
                      <a:endParaRPr lang="ru-RU" sz="1200" dirty="0">
                        <a:latin typeface="Times New Roman" pitchFamily="18" charset="0"/>
                        <a:cs typeface="Times New Roman" pitchFamily="18" charset="0"/>
                      </a:endParaRPr>
                    </a:p>
                  </a:txBody>
                  <a:tcPr/>
                </a:tc>
                <a:tc>
                  <a:txBody>
                    <a:bodyPr/>
                    <a:lstStyle/>
                    <a:p>
                      <a:pPr algn="ctr"/>
                      <a:r>
                        <a:rPr lang="ru-RU" sz="1200" dirty="0" err="1" smtClean="0">
                          <a:latin typeface="Times New Roman" pitchFamily="18" charset="0"/>
                          <a:cs typeface="Times New Roman" pitchFamily="18" charset="0"/>
                        </a:rPr>
                        <a:t>Финанси-рование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Утверждено программой</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Фактическое исполнение</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Исполнение %</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Причина </a:t>
                      </a:r>
                      <a:endParaRPr lang="ru-RU" sz="1200" dirty="0">
                        <a:latin typeface="Times New Roman" pitchFamily="18" charset="0"/>
                        <a:cs typeface="Times New Roman" pitchFamily="18" charset="0"/>
                      </a:endParaRPr>
                    </a:p>
                  </a:txBody>
                  <a:tcPr/>
                </a:tc>
              </a:tr>
              <a:tr h="357168">
                <a:tc rowSpan="2">
                  <a:txBody>
                    <a:bodyPr/>
                    <a:lstStyle/>
                    <a:p>
                      <a:pPr algn="ctr"/>
                      <a:endParaRPr lang="ru-RU" sz="1200" dirty="0">
                        <a:latin typeface="Times New Roman" pitchFamily="18" charset="0"/>
                        <a:cs typeface="Times New Roman" pitchFamily="18" charset="0"/>
                      </a:endParaRPr>
                    </a:p>
                  </a:txBody>
                  <a:tcPr/>
                </a:tc>
                <a:tc rowSpan="2">
                  <a:txBody>
                    <a:bodyPr/>
                    <a:lstStyle/>
                    <a:p>
                      <a:pPr algn="just"/>
                      <a:r>
                        <a:rPr kumimoji="0" lang="ru-RU" sz="1200" b="1" kern="1200" dirty="0" smtClean="0">
                          <a:solidFill>
                            <a:schemeClr val="dk1"/>
                          </a:solidFill>
                          <a:latin typeface="Times New Roman" pitchFamily="18" charset="0"/>
                          <a:ea typeface="+mn-ea"/>
                          <a:cs typeface="Times New Roman" pitchFamily="18" charset="0"/>
                        </a:rPr>
                        <a:t>Муниципальная программа</a:t>
                      </a:r>
                    </a:p>
                    <a:p>
                      <a:pPr algn="just"/>
                      <a:r>
                        <a:rPr kumimoji="0" lang="ru-RU" sz="1200" b="1" kern="1200" dirty="0" smtClean="0">
                          <a:solidFill>
                            <a:schemeClr val="dk1"/>
                          </a:solidFill>
                          <a:latin typeface="Times New Roman" pitchFamily="18" charset="0"/>
                          <a:ea typeface="+mn-ea"/>
                          <a:cs typeface="Times New Roman" pitchFamily="18" charset="0"/>
                        </a:rPr>
                        <a:t>"Охрана окружающей среды. Воспроизводство и использование природных ресурсов на территории городского округа «Город </a:t>
                      </a:r>
                      <a:r>
                        <a:rPr kumimoji="0" lang="ru-RU" sz="1200" b="1" kern="1200" dirty="0" err="1" smtClean="0">
                          <a:solidFill>
                            <a:schemeClr val="dk1"/>
                          </a:solidFill>
                          <a:latin typeface="Times New Roman" pitchFamily="18" charset="0"/>
                          <a:ea typeface="+mn-ea"/>
                          <a:cs typeface="Times New Roman" pitchFamily="18" charset="0"/>
                        </a:rPr>
                        <a:t>Губаха</a:t>
                      </a:r>
                      <a:r>
                        <a:rPr kumimoji="0" lang="ru-RU" sz="1200" b="1" kern="1200" dirty="0" smtClean="0">
                          <a:solidFill>
                            <a:schemeClr val="dk1"/>
                          </a:solidFill>
                          <a:latin typeface="Times New Roman" pitchFamily="18" charset="0"/>
                          <a:ea typeface="+mn-ea"/>
                          <a:cs typeface="Times New Roman" pitchFamily="18" charset="0"/>
                        </a:rPr>
                        <a:t>» Пермского края на 2014-2016 годы»</a:t>
                      </a: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400" dirty="0">
                          <a:latin typeface="Times New Roman" pitchFamily="18" charset="0"/>
                          <a:ea typeface="Times New Roman"/>
                          <a:cs typeface="Times New Roman" pitchFamily="18" charset="0"/>
                        </a:rPr>
                        <a:t>1 </a:t>
                      </a:r>
                      <a:r>
                        <a:rPr lang="ru-RU" sz="1400" dirty="0" smtClean="0">
                          <a:latin typeface="Times New Roman" pitchFamily="18" charset="0"/>
                          <a:ea typeface="Times New Roman"/>
                          <a:cs typeface="Times New Roman" pitchFamily="18" charset="0"/>
                        </a:rPr>
                        <a:t>150,3</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dirty="0" smtClean="0">
                          <a:latin typeface="Times New Roman" pitchFamily="18" charset="0"/>
                          <a:ea typeface="Times New Roman"/>
                          <a:cs typeface="Times New Roman" pitchFamily="18" charset="0"/>
                        </a:rPr>
                        <a:t>831,</a:t>
                      </a:r>
                      <a:r>
                        <a:rPr lang="ru-RU" sz="1400" dirty="0">
                          <a:latin typeface="Times New Roman" pitchFamily="18" charset="0"/>
                          <a:ea typeface="Times New Roman"/>
                          <a:cs typeface="Times New Roman" pitchFamily="18" charset="0"/>
                        </a:rPr>
                        <a:t> </a:t>
                      </a:r>
                      <a:r>
                        <a:rPr lang="ru-RU" sz="1400" dirty="0" smtClean="0">
                          <a:latin typeface="Times New Roman" pitchFamily="18" charset="0"/>
                          <a:ea typeface="Times New Roman"/>
                          <a:cs typeface="Times New Roman" pitchFamily="18" charset="0"/>
                        </a:rPr>
                        <a:t>8</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dirty="0" smtClean="0">
                          <a:latin typeface="Times New Roman" pitchFamily="18" charset="0"/>
                          <a:ea typeface="Times New Roman"/>
                          <a:cs typeface="Times New Roman" pitchFamily="18" charset="0"/>
                        </a:rPr>
                        <a:t>72,3</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1123770">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endParaRPr lang="ru-RU" sz="1200" b="1" dirty="0" smtClean="0">
                        <a:latin typeface="Times New Roman" pitchFamily="18" charset="0"/>
                        <a:cs typeface="Times New Roman" pitchFamily="18" charset="0"/>
                      </a:endParaRPr>
                    </a:p>
                    <a:p>
                      <a:endParaRPr lang="ru-RU" sz="1200" b="1" dirty="0" smtClean="0">
                        <a:latin typeface="Times New Roman" pitchFamily="18" charset="0"/>
                        <a:cs typeface="Times New Roman" pitchFamily="18" charset="0"/>
                      </a:endParaRPr>
                    </a:p>
                    <a:p>
                      <a:endParaRPr lang="ru-RU" sz="12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Итого</a:t>
                      </a:r>
                      <a:endParaRPr lang="ru-RU" sz="1200" b="1" dirty="0">
                        <a:latin typeface="Times New Roman" pitchFamily="18" charset="0"/>
                        <a:cs typeface="Times New Roman" pitchFamily="18" charset="0"/>
                      </a:endParaRPr>
                    </a:p>
                  </a:txBody>
                  <a:tcPr/>
                </a:tc>
                <a:tc>
                  <a:txBody>
                    <a:bodyPr/>
                    <a:lstStyle/>
                    <a:p>
                      <a:pPr algn="ctr">
                        <a:lnSpc>
                          <a:spcPct val="115000"/>
                        </a:lnSpc>
                        <a:spcAft>
                          <a:spcPts val="0"/>
                        </a:spcAft>
                      </a:pPr>
                      <a:r>
                        <a:rPr lang="ru-RU" sz="1400" b="1" dirty="0">
                          <a:latin typeface="Times New Roman" pitchFamily="18" charset="0"/>
                          <a:ea typeface="Times New Roman"/>
                          <a:cs typeface="Times New Roman" pitchFamily="18" charset="0"/>
                        </a:rPr>
                        <a:t>1 </a:t>
                      </a:r>
                      <a:r>
                        <a:rPr lang="ru-RU" sz="1400" b="1" dirty="0" smtClean="0">
                          <a:latin typeface="Times New Roman" pitchFamily="18" charset="0"/>
                          <a:ea typeface="Times New Roman"/>
                          <a:cs typeface="Times New Roman" pitchFamily="18" charset="0"/>
                        </a:rPr>
                        <a:t>150,3</a:t>
                      </a:r>
                      <a:endParaRPr lang="ru-RU" sz="1400" b="1"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b="1" dirty="0" smtClean="0">
                          <a:latin typeface="Times New Roman" pitchFamily="18" charset="0"/>
                          <a:ea typeface="Times New Roman"/>
                          <a:cs typeface="Times New Roman" pitchFamily="18" charset="0"/>
                        </a:rPr>
                        <a:t>831,8</a:t>
                      </a:r>
                      <a:endParaRPr lang="ru-RU" sz="1400" b="1"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b="1" dirty="0" smtClean="0">
                          <a:latin typeface="Times New Roman" pitchFamily="18" charset="0"/>
                          <a:ea typeface="Times New Roman"/>
                          <a:cs typeface="Times New Roman" pitchFamily="18" charset="0"/>
                        </a:rPr>
                        <a:t>72,3</a:t>
                      </a:r>
                      <a:endParaRPr lang="ru-RU" sz="1400" b="1" dirty="0">
                        <a:latin typeface="Times New Roman" pitchFamily="18" charset="0"/>
                        <a:ea typeface="Times New Roman"/>
                        <a:cs typeface="Times New Roman" pitchFamily="18" charset="0"/>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357168">
                <a:tc rowSpan="2">
                  <a:txBody>
                    <a:bodyPr/>
                    <a:lstStyle/>
                    <a:p>
                      <a:pPr algn="ctr"/>
                      <a:r>
                        <a:rPr lang="ru-RU"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rowSpan="2">
                  <a:txBody>
                    <a:bodyPr/>
                    <a:lstStyle/>
                    <a:p>
                      <a:pPr algn="just"/>
                      <a:r>
                        <a:rPr kumimoji="0" lang="ru-RU" sz="1200" b="0" kern="1200" dirty="0" smtClean="0">
                          <a:solidFill>
                            <a:schemeClr val="dk1"/>
                          </a:solidFill>
                          <a:latin typeface="Times New Roman" pitchFamily="18" charset="0"/>
                          <a:ea typeface="+mn-ea"/>
                          <a:cs typeface="Times New Roman" pitchFamily="18" charset="0"/>
                        </a:rPr>
                        <a:t>Основное мероприятие</a:t>
                      </a:r>
                    </a:p>
                    <a:p>
                      <a:pPr algn="just"/>
                      <a:r>
                        <a:rPr kumimoji="0" lang="ru-RU" sz="1200" b="0" kern="1200" dirty="0" smtClean="0">
                          <a:solidFill>
                            <a:schemeClr val="dk1"/>
                          </a:solidFill>
                          <a:latin typeface="Times New Roman" pitchFamily="18" charset="0"/>
                          <a:ea typeface="+mn-ea"/>
                          <a:cs typeface="Times New Roman" pitchFamily="18" charset="0"/>
                        </a:rPr>
                        <a:t>Мероприятия по сбору, вывозу, утилизации и переработки бытовых и промышленных отходов</a:t>
                      </a:r>
                      <a:endParaRPr lang="ru-RU" sz="1200" b="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Местный</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400" dirty="0" smtClean="0">
                          <a:latin typeface="Times New Roman" pitchFamily="18" charset="0"/>
                          <a:ea typeface="Times New Roman"/>
                          <a:cs typeface="Times New Roman" pitchFamily="18" charset="0"/>
                        </a:rPr>
                        <a:t>802,0</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dirty="0" smtClean="0">
                          <a:latin typeface="Times New Roman" pitchFamily="18" charset="0"/>
                          <a:ea typeface="Times New Roman"/>
                          <a:cs typeface="Times New Roman" pitchFamily="18" charset="0"/>
                        </a:rPr>
                        <a:t>483,6</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dirty="0" smtClean="0">
                          <a:latin typeface="Times New Roman" pitchFamily="18" charset="0"/>
                          <a:ea typeface="Times New Roman"/>
                          <a:cs typeface="Times New Roman" pitchFamily="18" charset="0"/>
                        </a:rPr>
                        <a:t>60,3</a:t>
                      </a:r>
                      <a:endParaRPr lang="ru-RU" sz="1400" dirty="0">
                        <a:latin typeface="Times New Roman" pitchFamily="18" charset="0"/>
                        <a:ea typeface="Times New Roman"/>
                        <a:cs typeface="Times New Roman" pitchFamily="18" charset="0"/>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601087">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Итого</a:t>
                      </a:r>
                      <a:endParaRPr lang="ru-RU" sz="12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400" b="0" dirty="0" smtClean="0">
                          <a:latin typeface="Times New Roman" pitchFamily="18" charset="0"/>
                          <a:ea typeface="Times New Roman"/>
                          <a:cs typeface="Times New Roman" pitchFamily="18" charset="0"/>
                        </a:rPr>
                        <a:t>802,0</a:t>
                      </a:r>
                      <a:endParaRPr lang="ru-RU" sz="14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b="0" dirty="0" smtClean="0">
                          <a:latin typeface="Times New Roman" pitchFamily="18" charset="0"/>
                          <a:ea typeface="Times New Roman"/>
                          <a:cs typeface="Times New Roman" pitchFamily="18" charset="0"/>
                        </a:rPr>
                        <a:t>483,6</a:t>
                      </a:r>
                      <a:endParaRPr lang="ru-RU" sz="1400" b="0" dirty="0">
                        <a:latin typeface="Times New Roman" pitchFamily="18" charset="0"/>
                        <a:ea typeface="Times New Roman"/>
                        <a:cs typeface="Times New Roman" pitchFamily="18" charset="0"/>
                      </a:endParaRPr>
                    </a:p>
                  </a:txBody>
                  <a:tcPr marL="39370" marR="39370" marT="64770" marB="64770" anchor="ctr"/>
                </a:tc>
                <a:tc>
                  <a:txBody>
                    <a:bodyPr/>
                    <a:lstStyle/>
                    <a:p>
                      <a:pPr algn="ctr">
                        <a:lnSpc>
                          <a:spcPct val="115000"/>
                        </a:lnSpc>
                        <a:spcAft>
                          <a:spcPts val="0"/>
                        </a:spcAft>
                      </a:pPr>
                      <a:r>
                        <a:rPr lang="ru-RU" sz="1400" b="0" dirty="0" smtClean="0">
                          <a:latin typeface="Times New Roman" pitchFamily="18" charset="0"/>
                          <a:ea typeface="Times New Roman"/>
                          <a:cs typeface="Times New Roman" pitchFamily="18" charset="0"/>
                        </a:rPr>
                        <a:t>60,3</a:t>
                      </a:r>
                      <a:endParaRPr lang="ru-RU" sz="1400" b="0" dirty="0">
                        <a:latin typeface="Times New Roman" pitchFamily="18" charset="0"/>
                        <a:ea typeface="Times New Roman"/>
                        <a:cs typeface="Times New Roman" pitchFamily="18" charset="0"/>
                      </a:endParaRPr>
                    </a:p>
                  </a:txBody>
                  <a:tcPr marL="39370" marR="39370" marT="64770" marB="64770" anchor="ctr"/>
                </a:tc>
                <a:tc>
                  <a:txBody>
                    <a:bodyPr/>
                    <a:lstStyle/>
                    <a:p>
                      <a:pPr algn="ctr"/>
                      <a:endParaRPr lang="ru-RU" sz="1200" dirty="0">
                        <a:latin typeface="Times New Roman" pitchFamily="18" charset="0"/>
                        <a:cs typeface="Times New Roman" pitchFamily="18" charset="0"/>
                      </a:endParaRPr>
                    </a:p>
                  </a:txBody>
                  <a:tcPr/>
                </a:tc>
              </a:tr>
              <a:tr h="340471">
                <a:tc rowSpan="2">
                  <a:txBody>
                    <a:bodyPr/>
                    <a:lstStyle/>
                    <a:p>
                      <a:pPr algn="ctr"/>
                      <a:r>
                        <a:rPr lang="ru-RU" sz="1300" dirty="0" smtClean="0">
                          <a:latin typeface="Times New Roman" pitchFamily="18" charset="0"/>
                          <a:cs typeface="Times New Roman" pitchFamily="18" charset="0"/>
                        </a:rPr>
                        <a:t>2</a:t>
                      </a:r>
                      <a:endParaRPr lang="ru-RU" sz="1300" dirty="0">
                        <a:latin typeface="Times New Roman" pitchFamily="18" charset="0"/>
                        <a:cs typeface="Times New Roman" pitchFamily="18" charset="0"/>
                      </a:endParaRPr>
                    </a:p>
                  </a:txBody>
                  <a:tcPr/>
                </a:tc>
                <a:tc rowSpan="2">
                  <a:txBody>
                    <a:bodyPr/>
                    <a:lstStyle/>
                    <a:p>
                      <a:pPr algn="just"/>
                      <a:r>
                        <a:rPr kumimoji="0" lang="ru-RU" sz="1300" b="0" kern="1200" dirty="0" smtClean="0">
                          <a:solidFill>
                            <a:schemeClr val="dk1"/>
                          </a:solidFill>
                          <a:latin typeface="Times New Roman" pitchFamily="18" charset="0"/>
                          <a:ea typeface="+mn-ea"/>
                          <a:cs typeface="Times New Roman" pitchFamily="18" charset="0"/>
                        </a:rPr>
                        <a:t>Основное мероприятие</a:t>
                      </a:r>
                    </a:p>
                    <a:p>
                      <a:pPr algn="just"/>
                      <a:r>
                        <a:rPr kumimoji="0" lang="ru-RU" sz="1300" b="0" kern="1200" dirty="0" smtClean="0">
                          <a:solidFill>
                            <a:schemeClr val="dk1"/>
                          </a:solidFill>
                          <a:latin typeface="Times New Roman" pitchFamily="18" charset="0"/>
                          <a:ea typeface="+mn-ea"/>
                          <a:cs typeface="Times New Roman" pitchFamily="18" charset="0"/>
                        </a:rPr>
                        <a:t>Медико-экологическая </a:t>
                      </a:r>
                      <a:r>
                        <a:rPr kumimoji="0" lang="ru-RU" sz="1300" b="0" kern="1200" baseline="0" dirty="0" smtClean="0">
                          <a:solidFill>
                            <a:schemeClr val="dk1"/>
                          </a:solidFill>
                          <a:latin typeface="Times New Roman" pitchFamily="18" charset="0"/>
                          <a:ea typeface="+mn-ea"/>
                          <a:cs typeface="Times New Roman" pitchFamily="18" charset="0"/>
                        </a:rPr>
                        <a:t> </a:t>
                      </a:r>
                      <a:r>
                        <a:rPr kumimoji="0" lang="ru-RU" sz="1300" b="0" kern="1200" dirty="0" smtClean="0">
                          <a:solidFill>
                            <a:schemeClr val="dk1"/>
                          </a:solidFill>
                          <a:latin typeface="Times New Roman" pitchFamily="18" charset="0"/>
                          <a:ea typeface="+mn-ea"/>
                          <a:cs typeface="Times New Roman" pitchFamily="18" charset="0"/>
                        </a:rPr>
                        <a:t>реабилитация населения</a:t>
                      </a:r>
                      <a:endParaRPr lang="ru-RU" sz="1300" b="0" dirty="0">
                        <a:latin typeface="Times New Roman" pitchFamily="18" charset="0"/>
                        <a:cs typeface="Times New Roman" pitchFamily="18" charset="0"/>
                      </a:endParaRPr>
                    </a:p>
                  </a:txBody>
                  <a:tcPr/>
                </a:tc>
                <a:tc>
                  <a:txBody>
                    <a:bodyPr/>
                    <a:lstStyle/>
                    <a:p>
                      <a:pPr algn="ctr"/>
                      <a:r>
                        <a:rPr lang="ru-RU" sz="1300" dirty="0" smtClean="0">
                          <a:latin typeface="Times New Roman" pitchFamily="18" charset="0"/>
                          <a:cs typeface="Times New Roman" pitchFamily="18" charset="0"/>
                        </a:rPr>
                        <a:t>Местный</a:t>
                      </a:r>
                      <a:endParaRPr lang="ru-RU" sz="13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300" dirty="0" smtClean="0">
                          <a:latin typeface="Times New Roman"/>
                          <a:ea typeface="Times New Roman"/>
                          <a:cs typeface="Times New Roman"/>
                        </a:rPr>
                        <a:t>185,2</a:t>
                      </a:r>
                      <a:endParaRPr lang="ru-RU" sz="13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dirty="0" smtClean="0">
                          <a:latin typeface="Times New Roman"/>
                          <a:ea typeface="Times New Roman"/>
                          <a:cs typeface="Times New Roman"/>
                        </a:rPr>
                        <a:t>185,2</a:t>
                      </a:r>
                      <a:endParaRPr lang="ru-RU" sz="13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dirty="0" smtClean="0">
                          <a:latin typeface="Times New Roman"/>
                          <a:ea typeface="Times New Roman"/>
                          <a:cs typeface="Times New Roman"/>
                        </a:rPr>
                        <a:t>100,0</a:t>
                      </a:r>
                      <a:endParaRPr lang="ru-RU" sz="1300" dirty="0">
                        <a:latin typeface="Calibri"/>
                        <a:ea typeface="Times New Roman"/>
                        <a:cs typeface="Times New Roman"/>
                      </a:endParaRPr>
                    </a:p>
                  </a:txBody>
                  <a:tcPr marL="39370" marR="39370" marT="64770" marB="64770" anchor="ctr"/>
                </a:tc>
                <a:tc>
                  <a:txBody>
                    <a:bodyPr/>
                    <a:lstStyle/>
                    <a:p>
                      <a:pPr algn="ctr"/>
                      <a:endParaRPr lang="ru-RU" sz="1300" dirty="0">
                        <a:latin typeface="Times New Roman" pitchFamily="18" charset="0"/>
                        <a:cs typeface="Times New Roman" pitchFamily="18" charset="0"/>
                      </a:endParaRPr>
                    </a:p>
                  </a:txBody>
                  <a:tcPr/>
                </a:tc>
              </a:tr>
              <a:tr h="340471">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300" dirty="0" smtClean="0">
                          <a:latin typeface="Times New Roman" pitchFamily="18" charset="0"/>
                          <a:cs typeface="Times New Roman" pitchFamily="18" charset="0"/>
                        </a:rPr>
                        <a:t>Итого</a:t>
                      </a:r>
                      <a:endParaRPr lang="ru-RU" sz="13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300" b="0" dirty="0" smtClean="0">
                          <a:latin typeface="Times New Roman"/>
                          <a:ea typeface="Times New Roman"/>
                          <a:cs typeface="Times New Roman"/>
                        </a:rPr>
                        <a:t>185,2</a:t>
                      </a:r>
                      <a:endParaRPr lang="ru-RU" sz="13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b="0" dirty="0" smtClean="0">
                          <a:latin typeface="Times New Roman"/>
                          <a:ea typeface="Times New Roman"/>
                          <a:cs typeface="Times New Roman"/>
                        </a:rPr>
                        <a:t>185,2</a:t>
                      </a:r>
                      <a:endParaRPr lang="ru-RU" sz="13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b="0" dirty="0" smtClean="0">
                          <a:latin typeface="Times New Roman"/>
                          <a:ea typeface="Times New Roman"/>
                          <a:cs typeface="Times New Roman"/>
                        </a:rPr>
                        <a:t>100,0</a:t>
                      </a:r>
                      <a:endParaRPr lang="ru-RU" sz="1300" b="0" dirty="0">
                        <a:latin typeface="Calibri"/>
                        <a:ea typeface="Times New Roman"/>
                        <a:cs typeface="Times New Roman"/>
                      </a:endParaRPr>
                    </a:p>
                  </a:txBody>
                  <a:tcPr marL="39370" marR="39370" marT="64770" marB="64770" anchor="ctr"/>
                </a:tc>
                <a:tc>
                  <a:txBody>
                    <a:bodyPr/>
                    <a:lstStyle/>
                    <a:p>
                      <a:pPr algn="ctr"/>
                      <a:endParaRPr lang="ru-RU" sz="1300" dirty="0">
                        <a:latin typeface="Times New Roman" pitchFamily="18" charset="0"/>
                        <a:cs typeface="Times New Roman" pitchFamily="18" charset="0"/>
                      </a:endParaRPr>
                    </a:p>
                  </a:txBody>
                  <a:tcPr/>
                </a:tc>
              </a:tr>
              <a:tr h="340471">
                <a:tc rowSpan="2">
                  <a:txBody>
                    <a:bodyPr/>
                    <a:lstStyle/>
                    <a:p>
                      <a:pPr algn="ctr"/>
                      <a:r>
                        <a:rPr lang="ru-RU" sz="1300" dirty="0" smtClean="0">
                          <a:latin typeface="Times New Roman" pitchFamily="18" charset="0"/>
                          <a:cs typeface="Times New Roman" pitchFamily="18" charset="0"/>
                        </a:rPr>
                        <a:t>3</a:t>
                      </a:r>
                      <a:endParaRPr lang="ru-RU" sz="1300" dirty="0">
                        <a:latin typeface="Times New Roman" pitchFamily="18" charset="0"/>
                        <a:cs typeface="Times New Roman" pitchFamily="18" charset="0"/>
                      </a:endParaRPr>
                    </a:p>
                  </a:txBody>
                  <a:tcPr/>
                </a:tc>
                <a:tc rowSpan="2">
                  <a:txBody>
                    <a:bodyPr/>
                    <a:lstStyle/>
                    <a:p>
                      <a:pPr algn="just"/>
                      <a:r>
                        <a:rPr kumimoji="0" lang="ru-RU" sz="1300" b="0" kern="1200" dirty="0" smtClean="0">
                          <a:solidFill>
                            <a:schemeClr val="dk1"/>
                          </a:solidFill>
                          <a:latin typeface="Times New Roman" pitchFamily="18" charset="0"/>
                          <a:ea typeface="+mn-ea"/>
                          <a:cs typeface="Times New Roman" pitchFamily="18" charset="0"/>
                        </a:rPr>
                        <a:t>Основное мероприятие</a:t>
                      </a:r>
                    </a:p>
                    <a:p>
                      <a:pPr algn="just"/>
                      <a:r>
                        <a:rPr kumimoji="0" lang="ru-RU" sz="1300" b="0" kern="1200" dirty="0" smtClean="0">
                          <a:solidFill>
                            <a:schemeClr val="dk1"/>
                          </a:solidFill>
                          <a:latin typeface="Times New Roman" pitchFamily="18" charset="0"/>
                          <a:ea typeface="+mn-ea"/>
                          <a:cs typeface="Times New Roman" pitchFamily="18" charset="0"/>
                        </a:rPr>
                        <a:t>Экологическое образование и просвещение населения</a:t>
                      </a:r>
                      <a:endParaRPr lang="ru-RU" sz="1300" b="0" dirty="0">
                        <a:latin typeface="Times New Roman" pitchFamily="18" charset="0"/>
                        <a:cs typeface="Times New Roman" pitchFamily="18" charset="0"/>
                      </a:endParaRPr>
                    </a:p>
                  </a:txBody>
                  <a:tcPr/>
                </a:tc>
                <a:tc>
                  <a:txBody>
                    <a:bodyPr/>
                    <a:lstStyle/>
                    <a:p>
                      <a:pPr algn="ctr"/>
                      <a:r>
                        <a:rPr lang="ru-RU" sz="1300" dirty="0" smtClean="0">
                          <a:latin typeface="Times New Roman" pitchFamily="18" charset="0"/>
                          <a:cs typeface="Times New Roman" pitchFamily="18" charset="0"/>
                        </a:rPr>
                        <a:t>Местный</a:t>
                      </a:r>
                      <a:endParaRPr lang="ru-RU" sz="13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300" dirty="0" smtClean="0">
                          <a:latin typeface="Times New Roman"/>
                          <a:ea typeface="Times New Roman"/>
                          <a:cs typeface="Times New Roman"/>
                        </a:rPr>
                        <a:t>163,0</a:t>
                      </a:r>
                      <a:endParaRPr lang="ru-RU" sz="13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dirty="0" smtClean="0">
                          <a:latin typeface="Times New Roman"/>
                          <a:ea typeface="Times New Roman"/>
                          <a:cs typeface="Times New Roman"/>
                        </a:rPr>
                        <a:t>163,0</a:t>
                      </a:r>
                      <a:endParaRPr lang="ru-RU" sz="130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dirty="0" smtClean="0">
                          <a:latin typeface="Times New Roman"/>
                          <a:ea typeface="Times New Roman"/>
                          <a:cs typeface="Times New Roman"/>
                        </a:rPr>
                        <a:t>100,0</a:t>
                      </a:r>
                      <a:endParaRPr lang="ru-RU" sz="1300" dirty="0">
                        <a:latin typeface="Calibri"/>
                        <a:ea typeface="Times New Roman"/>
                        <a:cs typeface="Times New Roman"/>
                      </a:endParaRPr>
                    </a:p>
                  </a:txBody>
                  <a:tcPr marL="39370" marR="39370" marT="64770" marB="64770" anchor="ctr"/>
                </a:tc>
                <a:tc>
                  <a:txBody>
                    <a:bodyPr/>
                    <a:lstStyle/>
                    <a:p>
                      <a:pPr algn="ctr"/>
                      <a:endParaRPr lang="ru-RU" sz="1300" dirty="0">
                        <a:latin typeface="Times New Roman" pitchFamily="18" charset="0"/>
                        <a:cs typeface="Times New Roman" pitchFamily="18" charset="0"/>
                      </a:endParaRPr>
                    </a:p>
                  </a:txBody>
                  <a:tcPr/>
                </a:tc>
              </a:tr>
              <a:tr h="501632">
                <a:tc vMerge="1">
                  <a:txBody>
                    <a:bodyPr/>
                    <a:lstStyle/>
                    <a:p>
                      <a:pPr algn="ctr"/>
                      <a:endParaRPr lang="ru-RU" sz="1200" dirty="0">
                        <a:latin typeface="Times New Roman" pitchFamily="18" charset="0"/>
                        <a:cs typeface="Times New Roman" pitchFamily="18" charset="0"/>
                      </a:endParaRPr>
                    </a:p>
                  </a:txBody>
                  <a:tcPr/>
                </a:tc>
                <a:tc vMerge="1">
                  <a:txBody>
                    <a:bodyPr/>
                    <a:lstStyle/>
                    <a:p>
                      <a:endParaRPr lang="ru-RU" sz="1200" dirty="0">
                        <a:latin typeface="Times New Roman" pitchFamily="18" charset="0"/>
                        <a:cs typeface="Times New Roman" pitchFamily="18" charset="0"/>
                      </a:endParaRPr>
                    </a:p>
                  </a:txBody>
                  <a:tcPr/>
                </a:tc>
                <a:tc>
                  <a:txBody>
                    <a:bodyPr/>
                    <a:lstStyle/>
                    <a:p>
                      <a:pPr algn="ctr"/>
                      <a:r>
                        <a:rPr lang="ru-RU" sz="1300" dirty="0" smtClean="0">
                          <a:latin typeface="Times New Roman" pitchFamily="18" charset="0"/>
                          <a:cs typeface="Times New Roman" pitchFamily="18" charset="0"/>
                        </a:rPr>
                        <a:t>Итого</a:t>
                      </a:r>
                      <a:endParaRPr lang="ru-RU" sz="1300" dirty="0">
                        <a:latin typeface="Times New Roman" pitchFamily="18" charset="0"/>
                        <a:cs typeface="Times New Roman" pitchFamily="18" charset="0"/>
                      </a:endParaRPr>
                    </a:p>
                  </a:txBody>
                  <a:tcPr/>
                </a:tc>
                <a:tc>
                  <a:txBody>
                    <a:bodyPr/>
                    <a:lstStyle/>
                    <a:p>
                      <a:pPr algn="ctr">
                        <a:lnSpc>
                          <a:spcPct val="115000"/>
                        </a:lnSpc>
                        <a:spcAft>
                          <a:spcPts val="0"/>
                        </a:spcAft>
                      </a:pPr>
                      <a:r>
                        <a:rPr lang="ru-RU" sz="1300" b="0" dirty="0" smtClean="0">
                          <a:latin typeface="Times New Roman"/>
                          <a:ea typeface="Times New Roman"/>
                          <a:cs typeface="Times New Roman"/>
                        </a:rPr>
                        <a:t>163,0</a:t>
                      </a:r>
                      <a:endParaRPr lang="ru-RU" sz="13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b="0" dirty="0" smtClean="0">
                          <a:latin typeface="Times New Roman"/>
                          <a:ea typeface="Times New Roman"/>
                          <a:cs typeface="Times New Roman"/>
                        </a:rPr>
                        <a:t>163,0</a:t>
                      </a:r>
                      <a:endParaRPr lang="ru-RU" sz="1300" b="0" dirty="0">
                        <a:latin typeface="Calibri"/>
                        <a:ea typeface="Times New Roman"/>
                        <a:cs typeface="Times New Roman"/>
                      </a:endParaRPr>
                    </a:p>
                  </a:txBody>
                  <a:tcPr marL="39370" marR="39370" marT="64770" marB="64770" anchor="ctr"/>
                </a:tc>
                <a:tc>
                  <a:txBody>
                    <a:bodyPr/>
                    <a:lstStyle/>
                    <a:p>
                      <a:pPr algn="ctr">
                        <a:lnSpc>
                          <a:spcPct val="115000"/>
                        </a:lnSpc>
                        <a:spcAft>
                          <a:spcPts val="0"/>
                        </a:spcAft>
                      </a:pPr>
                      <a:r>
                        <a:rPr lang="ru-RU" sz="1300" b="0" dirty="0" smtClean="0">
                          <a:latin typeface="Times New Roman"/>
                          <a:ea typeface="Times New Roman"/>
                          <a:cs typeface="Times New Roman"/>
                        </a:rPr>
                        <a:t>100,0</a:t>
                      </a:r>
                      <a:endParaRPr lang="ru-RU" sz="1300" b="0" dirty="0">
                        <a:latin typeface="Calibri"/>
                        <a:ea typeface="Times New Roman"/>
                        <a:cs typeface="Times New Roman"/>
                      </a:endParaRPr>
                    </a:p>
                  </a:txBody>
                  <a:tcPr marL="39370" marR="39370" marT="64770" marB="64770" anchor="ctr"/>
                </a:tc>
                <a:tc>
                  <a:txBody>
                    <a:bodyPr/>
                    <a:lstStyle/>
                    <a:p>
                      <a:pPr algn="ctr"/>
                      <a:endParaRPr lang="ru-RU" sz="13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795338"/>
          </a:xfrm>
        </p:spPr>
        <p:txBody>
          <a:bodyPr>
            <a:normAutofit fontScale="90000"/>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800" b="1" dirty="0" smtClean="0">
                <a:solidFill>
                  <a:schemeClr val="accent1">
                    <a:lumMod val="75000"/>
                  </a:schemeClr>
                </a:solidFill>
                <a:latin typeface="Times New Roman" pitchFamily="18" charset="0"/>
                <a:cs typeface="Times New Roman" pitchFamily="18" charset="0"/>
              </a:rPr>
              <a:t> «Охрана окружающей среды. Воспроизводство и использование природных ресурсов»</a:t>
            </a:r>
            <a:endParaRPr lang="ru-RU" sz="2700" b="1" dirty="0">
              <a:solidFill>
                <a:schemeClr val="accent1">
                  <a:lumMod val="75000"/>
                </a:schemeClr>
              </a:solidFill>
              <a:latin typeface="Times New Roman" pitchFamily="18" charset="0"/>
              <a:cs typeface="Times New Roman" pitchFamily="18" charset="0"/>
            </a:endParaRPr>
          </a:p>
        </p:txBody>
      </p:sp>
      <p:pic>
        <p:nvPicPr>
          <p:cNvPr id="205826" name="Содержимое 11" descr="DSC02683.JPG"/>
          <p:cNvPicPr>
            <a:picLocks noGrp="1" noChangeAspect="1"/>
          </p:cNvPicPr>
          <p:nvPr>
            <p:ph sz="half" idx="2"/>
          </p:nvPr>
        </p:nvPicPr>
        <p:blipFill>
          <a:blip r:embed="rId3"/>
          <a:srcRect/>
          <a:stretch>
            <a:fillRect/>
          </a:stretch>
        </p:blipFill>
        <p:spPr>
          <a:xfrm>
            <a:off x="4643438" y="3286125"/>
            <a:ext cx="4038600" cy="3028950"/>
          </a:xfrm>
        </p:spPr>
      </p:pic>
      <p:pic>
        <p:nvPicPr>
          <p:cNvPr id="205827" name="Содержимое 10" descr="DSC02681.JPG"/>
          <p:cNvPicPr>
            <a:picLocks noGrp="1" noChangeAspect="1"/>
          </p:cNvPicPr>
          <p:nvPr>
            <p:ph sz="half" idx="1"/>
          </p:nvPr>
        </p:nvPicPr>
        <p:blipFill>
          <a:blip r:embed="rId4"/>
          <a:srcRect/>
          <a:stretch>
            <a:fillRect/>
          </a:stretch>
        </p:blipFill>
        <p:spPr>
          <a:xfrm>
            <a:off x="285750" y="1714500"/>
            <a:ext cx="4038600" cy="3028950"/>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Достижения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«Охрана окружающей среды. Воспроизводство и использование природных ресурсов»</a:t>
            </a:r>
            <a:endParaRPr lang="ru-RU" sz="2700" b="1" dirty="0">
              <a:solidFill>
                <a:schemeClr val="accent1">
                  <a:lumMod val="75000"/>
                </a:schemeClr>
              </a:solidFill>
              <a:latin typeface="Times New Roman" pitchFamily="18" charset="0"/>
              <a:cs typeface="Times New Roman" pitchFamily="18" charset="0"/>
            </a:endParaRPr>
          </a:p>
        </p:txBody>
      </p:sp>
      <p:pic>
        <p:nvPicPr>
          <p:cNvPr id="207874" name="Содержимое 5" descr="IMG_7143.JPG"/>
          <p:cNvPicPr>
            <a:picLocks noGrp="1" noChangeAspect="1"/>
          </p:cNvPicPr>
          <p:nvPr>
            <p:ph sz="half" idx="1"/>
          </p:nvPr>
        </p:nvPicPr>
        <p:blipFill>
          <a:blip r:embed="rId3"/>
          <a:srcRect/>
          <a:stretch>
            <a:fillRect/>
          </a:stretch>
        </p:blipFill>
        <p:spPr>
          <a:xfrm>
            <a:off x="1643063" y="2000250"/>
            <a:ext cx="6537325" cy="4357688"/>
          </a:xfrm>
        </p:spPr>
      </p:pic>
      <p:pic>
        <p:nvPicPr>
          <p:cNvPr id="207875" name="Picture 2" descr="https://im2-tub-ru.yandex.net/i?id=6e8679d5a7eecdf5a15f824296ca94e3&amp;n=21"/>
          <p:cNvPicPr>
            <a:picLocks noGrp="1" noChangeAspect="1" noChangeArrowheads="1"/>
          </p:cNvPicPr>
          <p:nvPr>
            <p:ph sz="half" idx="2"/>
          </p:nvPr>
        </p:nvPicPr>
        <p:blipFill>
          <a:blip r:embed="rId4"/>
          <a:srcRect/>
          <a:stretch>
            <a:fillRect/>
          </a:stretch>
        </p:blipFill>
        <p:spPr>
          <a:xfrm>
            <a:off x="357188" y="1785938"/>
            <a:ext cx="2152650" cy="1428750"/>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0352" y="1316736"/>
            <a:ext cx="7772400" cy="754942"/>
          </a:xfrm>
        </p:spPr>
        <p:txBody>
          <a:bodyPr/>
          <a:lstStyle/>
          <a:p>
            <a:pPr algn="ctr" fontAlgn="auto">
              <a:spcAft>
                <a:spcPts val="0"/>
              </a:spcAft>
              <a:defRPr/>
            </a:pPr>
            <a:r>
              <a:rPr lang="ru-RU" sz="2700" dirty="0" smtClean="0">
                <a:solidFill>
                  <a:schemeClr val="accent1">
                    <a:lumMod val="75000"/>
                  </a:schemeClr>
                </a:solidFill>
                <a:latin typeface="Times New Roman" pitchFamily="18" charset="0"/>
                <a:cs typeface="Times New Roman" pitchFamily="18" charset="0"/>
              </a:rPr>
              <a:t>Муниципальная программа </a:t>
            </a:r>
            <a:br>
              <a:rPr lang="ru-RU" sz="2700" dirty="0" smtClean="0">
                <a:solidFill>
                  <a:schemeClr val="accent1">
                    <a:lumMod val="75000"/>
                  </a:schemeClr>
                </a:solidFill>
                <a:latin typeface="Times New Roman" pitchFamily="18" charset="0"/>
                <a:cs typeface="Times New Roman" pitchFamily="18" charset="0"/>
              </a:rPr>
            </a:br>
            <a:r>
              <a:rPr lang="ru-RU" sz="2700" dirty="0" smtClean="0">
                <a:solidFill>
                  <a:schemeClr val="accent1">
                    <a:lumMod val="75000"/>
                  </a:schemeClr>
                </a:solidFill>
                <a:latin typeface="Times New Roman" pitchFamily="18" charset="0"/>
                <a:cs typeface="Times New Roman" pitchFamily="18" charset="0"/>
              </a:rPr>
              <a:t> «Энергосбережение и повышении энергетической эффективности» </a:t>
            </a:r>
            <a:endParaRPr lang="ru-RU" sz="2700" dirty="0">
              <a:solidFill>
                <a:schemeClr val="accent1">
                  <a:lumMod val="75000"/>
                </a:schemeClr>
              </a:solidFill>
              <a:latin typeface="Times New Roman" pitchFamily="18" charset="0"/>
              <a:cs typeface="Times New Roman" pitchFamily="18" charset="0"/>
            </a:endParaRPr>
          </a:p>
        </p:txBody>
      </p:sp>
      <p:sp>
        <p:nvSpPr>
          <p:cNvPr id="6" name="Текст 5"/>
          <p:cNvSpPr>
            <a:spLocks noGrp="1"/>
          </p:cNvSpPr>
          <p:nvPr>
            <p:ph type="body" idx="1"/>
          </p:nvPr>
        </p:nvSpPr>
        <p:spPr>
          <a:xfrm>
            <a:off x="500063" y="2214563"/>
            <a:ext cx="8215312" cy="4414837"/>
          </a:xfrm>
        </p:spPr>
        <p:txBody>
          <a:bodyPr>
            <a:normAutofit/>
          </a:bodyPr>
          <a:lstStyle/>
          <a:p>
            <a:pPr algn="ctr" fontAlgn="auto">
              <a:spcAft>
                <a:spcPts val="0"/>
              </a:spcAft>
              <a:buClr>
                <a:schemeClr val="accent3"/>
              </a:buClr>
              <a:buFont typeface="Wingdings 2"/>
              <a:buNone/>
              <a:defRPr/>
            </a:pPr>
            <a:r>
              <a:rPr lang="ru-RU" sz="1800" b="1" dirty="0" smtClean="0">
                <a:solidFill>
                  <a:schemeClr val="bg1"/>
                </a:solidFill>
                <a:latin typeface="Times New Roman" pitchFamily="18" charset="0"/>
                <a:cs typeface="Times New Roman" pitchFamily="18" charset="0"/>
              </a:rPr>
              <a:t>Нормативный правовой акт</a:t>
            </a:r>
          </a:p>
          <a:p>
            <a:pPr marL="457200" indent="-457200" algn="ctr" fontAlgn="auto">
              <a:spcAft>
                <a:spcPts val="0"/>
              </a:spcAft>
              <a:buClr>
                <a:schemeClr val="accent3"/>
              </a:buClr>
              <a:buFont typeface="Wingdings 2"/>
              <a:buNone/>
              <a:defRPr/>
            </a:pPr>
            <a:endParaRPr lang="ru-RU" sz="1800" b="1" dirty="0" smtClean="0">
              <a:solidFill>
                <a:schemeClr val="bg1"/>
              </a:solidFill>
              <a:latin typeface="Times New Roman" pitchFamily="18" charset="0"/>
              <a:cs typeface="Times New Roman" pitchFamily="18" charset="0"/>
            </a:endParaRPr>
          </a:p>
          <a:p>
            <a:pPr marL="457200" indent="-457200" algn="ctr" fontAlgn="auto">
              <a:spcAft>
                <a:spcPts val="0"/>
              </a:spcAft>
              <a:buClr>
                <a:schemeClr val="accent3"/>
              </a:buClr>
              <a:buFont typeface="Wingdings 2"/>
              <a:buNone/>
              <a:defRPr/>
            </a:pPr>
            <a:r>
              <a:rPr lang="ru-RU" sz="1800" dirty="0" smtClean="0">
                <a:solidFill>
                  <a:schemeClr val="bg1"/>
                </a:solidFill>
                <a:latin typeface="Times New Roman" pitchFamily="18" charset="0"/>
                <a:cs typeface="Times New Roman" pitchFamily="18" charset="0"/>
              </a:rPr>
              <a:t>Постановление администрации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от 12.12.2013№ 1972 «Об утверждении муниципальной целевой программы  «Энергосбережение и повышение энергетической эффективности» на территории городского округа «Город </a:t>
            </a:r>
            <a:r>
              <a:rPr lang="ru-RU" sz="1800" dirty="0" err="1" smtClean="0">
                <a:solidFill>
                  <a:schemeClr val="bg1"/>
                </a:solidFill>
                <a:latin typeface="Times New Roman" pitchFamily="18" charset="0"/>
                <a:cs typeface="Times New Roman" pitchFamily="18" charset="0"/>
              </a:rPr>
              <a:t>Губаха</a:t>
            </a:r>
            <a:r>
              <a:rPr lang="ru-RU" sz="1800" dirty="0" smtClean="0">
                <a:solidFill>
                  <a:schemeClr val="bg1"/>
                </a:solidFill>
                <a:latin typeface="Times New Roman" pitchFamily="18" charset="0"/>
                <a:cs typeface="Times New Roman" pitchFamily="18" charset="0"/>
              </a:rPr>
              <a:t>» на 2014-2016 г.г.</a:t>
            </a:r>
          </a:p>
          <a:p>
            <a:pPr marL="457200" indent="-457200" algn="ctr" fontAlgn="auto">
              <a:spcAft>
                <a:spcPts val="0"/>
              </a:spcAft>
              <a:buClr>
                <a:schemeClr val="accent3"/>
              </a:buClr>
              <a:buFont typeface="Wingdings 2"/>
              <a:buNone/>
              <a:defRPr/>
            </a:pPr>
            <a:endParaRPr lang="ru-RU" sz="1100" b="1" dirty="0" smtClean="0">
              <a:solidFill>
                <a:schemeClr val="bg1"/>
              </a:solidFill>
              <a:latin typeface="Times New Roman" pitchFamily="18" charset="0"/>
              <a:cs typeface="Times New Roman" pitchFamily="18" charset="0"/>
            </a:endParaRPr>
          </a:p>
          <a:p>
            <a:pPr marL="457200" indent="-457200" fontAlgn="auto">
              <a:spcAft>
                <a:spcPts val="0"/>
              </a:spcAft>
              <a:buClr>
                <a:schemeClr val="accent3"/>
              </a:buClr>
              <a:buFont typeface="Wingdings 2"/>
              <a:buNone/>
              <a:defRPr/>
            </a:pPr>
            <a:endParaRPr lang="ru-RU" sz="11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704850"/>
            <a:ext cx="8382000" cy="1009650"/>
          </a:xfrm>
        </p:spPr>
        <p:txBody>
          <a:bodyPr>
            <a:noAutofit/>
          </a:bodyPr>
          <a:lstStyle/>
          <a:p>
            <a:pPr algn="ctr" fontAlgn="auto">
              <a:spcAft>
                <a:spcPts val="0"/>
              </a:spcAft>
              <a:defRPr/>
            </a:pPr>
            <a:r>
              <a:rPr lang="ru-RU" sz="2700" b="1" dirty="0" smtClean="0">
                <a:solidFill>
                  <a:schemeClr val="accent1">
                    <a:lumMod val="75000"/>
                  </a:schemeClr>
                </a:solidFill>
                <a:latin typeface="Times New Roman" pitchFamily="18" charset="0"/>
                <a:cs typeface="Times New Roman" pitchFamily="18" charset="0"/>
              </a:rPr>
              <a:t>Целевые показатели муниципальной программы </a:t>
            </a:r>
            <a:br>
              <a:rPr lang="ru-RU" sz="2700" b="1" dirty="0" smtClean="0">
                <a:solidFill>
                  <a:schemeClr val="accent1">
                    <a:lumMod val="75000"/>
                  </a:schemeClr>
                </a:solidFill>
                <a:latin typeface="Times New Roman" pitchFamily="18" charset="0"/>
                <a:cs typeface="Times New Roman" pitchFamily="18" charset="0"/>
              </a:rPr>
            </a:br>
            <a:r>
              <a:rPr lang="ru-RU" sz="2700" b="1" dirty="0" smtClean="0">
                <a:solidFill>
                  <a:schemeClr val="accent1">
                    <a:lumMod val="75000"/>
                  </a:schemeClr>
                </a:solidFill>
                <a:latin typeface="Times New Roman" pitchFamily="18" charset="0"/>
                <a:cs typeface="Times New Roman" pitchFamily="18" charset="0"/>
              </a:rPr>
              <a:t> «Энергосбережение и повышении энергетической эффективности»</a:t>
            </a:r>
            <a:endParaRPr lang="ru-RU" sz="2700" b="1" dirty="0">
              <a:solidFill>
                <a:schemeClr val="accent1">
                  <a:lumMod val="75000"/>
                </a:schemeClr>
              </a:solidFill>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357188" y="2000250"/>
          <a:ext cx="8258175" cy="4210812"/>
        </p:xfrm>
        <a:graphic>
          <a:graphicData uri="http://schemas.openxmlformats.org/drawingml/2006/table">
            <a:tbl>
              <a:tblPr/>
              <a:tblGrid>
                <a:gridCol w="533400"/>
                <a:gridCol w="2513012"/>
                <a:gridCol w="1331913"/>
                <a:gridCol w="1416050"/>
                <a:gridCol w="1176337"/>
                <a:gridCol w="1287463"/>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Наименование  целевого показателя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Утверждено программой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Фактическое исполнение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отклонение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Причина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Количество установленных узлов учета тепловой энергии в многоквартирных домах, штук</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227</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138</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-89</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Отсутствие финансирования со стороны ресурсоснабжающих организаций </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Количество установленных узлов учета воды в многоквартирных домах, штук</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408</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177</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-231</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Препятствие со стороны управляющих компаний доступа к многоквартирным домам РСО для установки ОДПУ</a:t>
                      </a:r>
                      <a:endParaRPr kumimoji="0" lang="ru-RU" sz="1100" b="0" i="0" u="none" strike="noStrike" cap="none" normalizeH="0" baseline="0" smtClean="0">
                        <a:ln>
                          <a:noFill/>
                        </a:ln>
                        <a:solidFill>
                          <a:srgbClr val="000000"/>
                        </a:solidFill>
                        <a:effectLst/>
                        <a:latin typeface="Calibri" pitchFamily="34" charset="0"/>
                        <a:cs typeface="Times New Roman" pitchFamily="18" charset="0"/>
                      </a:endParaRP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Количество установленных светодиодных светильников в системе наружного освещения, штук</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127</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157</a:t>
                      </a:r>
                    </a:p>
                  </a:txBody>
                  <a:tcPr marL="39370" marR="39370" marT="64770" marB="647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чет главы на 04-09-2014">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5.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Отчет главы на 04-09-2014</Template>
  <TotalTime>3061</TotalTime>
  <Words>11075</Words>
  <Application>Microsoft Office PowerPoint</Application>
  <PresentationFormat>Экран (4:3)</PresentationFormat>
  <Paragraphs>2708</Paragraphs>
  <Slides>118</Slides>
  <Notes>118</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118</vt:i4>
      </vt:variant>
    </vt:vector>
  </HeadingPairs>
  <TitlesOfParts>
    <vt:vector size="121" baseType="lpstr">
      <vt:lpstr>Отчет главы на 04-09-2014</vt:lpstr>
      <vt:lpstr>Лист Microsoft Office Excel 97-2003</vt:lpstr>
      <vt:lpstr>Worksheet</vt:lpstr>
      <vt:lpstr>Слайд 1</vt:lpstr>
      <vt:lpstr>Площадь городского округа-1009,5 кв.км.  Численность населения на 01.01.2015г. составляет 35794 чел.</vt:lpstr>
      <vt:lpstr>  Население городского округа, чел. </vt:lpstr>
      <vt:lpstr>Доходы бюджета городского округа, млн.руб. </vt:lpstr>
      <vt:lpstr>Налоговые и неналоговые доходы, млн.руб.</vt:lpstr>
      <vt:lpstr>Расходы бюджета городского округа, млн.руб. </vt:lpstr>
      <vt:lpstr>Социально ориентированный бюджет</vt:lpstr>
      <vt:lpstr>   Производство товаров, работ, услуг, млрд.руб.</vt:lpstr>
      <vt:lpstr> Структура занятости работающего населения, %</vt:lpstr>
      <vt:lpstr> Среднемесячная заработная плата, руб.</vt:lpstr>
      <vt:lpstr>Инвестиции в основной капитал</vt:lpstr>
      <vt:lpstr>Состояние рынка труда</vt:lpstr>
      <vt:lpstr>Итоги 2014 года</vt:lpstr>
      <vt:lpstr>Программный бюджет</vt:lpstr>
      <vt:lpstr>Муниципальная программа  «Развитие образования»</vt:lpstr>
      <vt:lpstr>Целевые показатели муниципальной программы  «Развитие образования»</vt:lpstr>
      <vt:lpstr>Целевые показатели муниципальной программы  «Развитие образования»</vt:lpstr>
      <vt:lpstr>Целевые показатели муниципальной программы  «Развитие образования»</vt:lpstr>
      <vt:lpstr>Целевые показатели муниципальной программы  «Развитие образования»</vt:lpstr>
      <vt:lpstr>Целевые показатели муниципальной программы  «Развитие образования»</vt:lpstr>
      <vt:lpstr>Целевые показатели муниципальной программы  «Развитие образования»</vt:lpstr>
      <vt:lpstr>Финансирование муниципальной программы  «Развитие образования»</vt:lpstr>
      <vt:lpstr>Финансирование муниципальной программы  «Развитие образования»</vt:lpstr>
      <vt:lpstr>Слайд 24</vt:lpstr>
      <vt:lpstr>Слайд 25</vt:lpstr>
      <vt:lpstr>Слайд 26</vt:lpstr>
      <vt:lpstr>Слайд 27</vt:lpstr>
      <vt:lpstr>Слайд 28</vt:lpstr>
      <vt:lpstr>Слайд 29</vt:lpstr>
      <vt:lpstr>Слайд 30</vt:lpstr>
      <vt:lpstr>Слайд 31</vt:lpstr>
      <vt:lpstr>Муниципальная программа  «Культура»</vt:lpstr>
      <vt:lpstr>Целевые показатели муниципальной программы  «Культура»</vt:lpstr>
      <vt:lpstr>Целевые показатели муниципальной программы  «Культура»</vt:lpstr>
      <vt:lpstr>Целевые показатели муниципальной программы  «Культура»</vt:lpstr>
      <vt:lpstr>Целевые показатели муниципальной программы  «Культура»</vt:lpstr>
      <vt:lpstr>Финансирование муниципальной программы  «Культура»</vt:lpstr>
      <vt:lpstr>Финансирование муниципальной программы  «Культура»</vt:lpstr>
      <vt:lpstr>Шествие Бессметрного полка 9 мая 2014 года</vt:lpstr>
      <vt:lpstr>Слайд 40</vt:lpstr>
      <vt:lpstr>«Мы к вам заехали на час» -  музыкальная программа «Театр-Театра» в рамках ландшафтного фестиваля «Тайны горы Крестовой»</vt:lpstr>
      <vt:lpstr>Участие во Всероссийской акции  «Ночь в библиотеке»</vt:lpstr>
      <vt:lpstr>Слайд 43</vt:lpstr>
      <vt:lpstr>Арт-марафон творческих экспериментов в Центральной библиотеке: совместный проект  с Пермской государственной художественной галереей</vt:lpstr>
      <vt:lpstr> </vt:lpstr>
      <vt:lpstr>X краевой фестиваль дискотек «Чистые танцы</vt:lpstr>
      <vt:lpstr>                  «Путешествие Ди-джея»: встречи с молодежью, мастер-классы для ведущих дискотек, </vt:lpstr>
      <vt:lpstr> «Музей КУБа» открыт!!!  Экспозиции музея никого не оставят равнодушными</vt:lpstr>
      <vt:lpstr>Муниципальная программа  «Физическая культура и спорт» </vt:lpstr>
      <vt:lpstr>Целевые показатели муниципальной программы  «Физическая культура и спорт»</vt:lpstr>
      <vt:lpstr>Финансирование муниципальной программы  «Физическая культура и спорт»</vt:lpstr>
      <vt:lpstr>Финансирование муниципальной программы  «Физическая культура и спорт»</vt:lpstr>
      <vt:lpstr>Достижения муниципальной программы  «Физическая культура и спорт»</vt:lpstr>
      <vt:lpstr> </vt:lpstr>
      <vt:lpstr> </vt:lpstr>
      <vt:lpstr> </vt:lpstr>
      <vt:lpstr>Наиболее значимые мероприятия</vt:lpstr>
      <vt:lpstr>Слайд 58</vt:lpstr>
      <vt:lpstr>Целевые показатели муниципальной программы  «Социальная поддержка граждан»</vt:lpstr>
      <vt:lpstr>Финансирование муниципальной программы  «Социальная поддержка граждан»</vt:lpstr>
      <vt:lpstr>Достижения муниципальной программы  «Социальная поддержка граждан»</vt:lpstr>
      <vt:lpstr>Слайд 62</vt:lpstr>
      <vt:lpstr>Целевые показатели муниципальной программы  «Обеспечение безопасности жизнедеятельности населения»</vt:lpstr>
      <vt:lpstr>Финансирование муниципальной программы  «Обеспечение безопасности жизнедеятельности населения»</vt:lpstr>
      <vt:lpstr>Достижения муниципальной программы  «Обеспечение безопасности жизнедеятельности населения»</vt:lpstr>
      <vt:lpstr>Муниципальная программа  «Развитие малого и среднего предпринимательства»  на 2013-2016 гг.»</vt:lpstr>
      <vt:lpstr>Целевые показатели муниципальной программы  «Развитие малого и среднего предпринимательства»</vt:lpstr>
      <vt:lpstr>Целевые показатели муниципальной программы  «Развитие малого и среднего предпринимательства»</vt:lpstr>
      <vt:lpstr>Финансирование муниципальной программы  «Развитие малого и среднего предпринимательства»</vt:lpstr>
      <vt:lpstr>Финансирование муниципальной программы  «Развитие малого и среднего предпринимательства»</vt:lpstr>
      <vt:lpstr>Финансирование муниципальной программы  «Развитие малого и среднего предпринимательства»</vt:lpstr>
      <vt:lpstr>Муниципальная программа  «Развитие сельского хозяйства и регулирование рынков сельхозпродукции» на 2014-2016 г.г.</vt:lpstr>
      <vt:lpstr>Целевые показатели муниципальной программы  «Развитие сельского хозяйства и регулирование рынков сельхозпродукции»</vt:lpstr>
      <vt:lpstr>Финансирование муниципальной программы  «Развитие сельского хозяйства и регулирование рынков сельхозпродукции»</vt:lpstr>
      <vt:lpstr>   «Муниципальная программа  реинвестирования в проекты по созданию рабочих мест  на территории городского округа «Город Губаха» на 2014-2017 гг. </vt:lpstr>
      <vt:lpstr>Целевые показатели муниципальной программы  «Реинвестирования в проекты по созданию рабочих мест »</vt:lpstr>
      <vt:lpstr>Финансирование муниципальной программы  «Реинвестирования в проекты по созданию рабочих мест»</vt:lpstr>
      <vt:lpstr>Муниципальная программа  «Обеспечение качественным жильем и услугами ЖКХ населения Губахинского городского округа  на 2014-2016 годы»</vt:lpstr>
      <vt:lpstr>  Целевые показатели муниципальной программы  «Обеспечение качественным жильем и услугами ЖКХ населения»</vt:lpstr>
      <vt:lpstr>Финансирование муниципальной программы  «Обеспечение качественным жильем  и услугами ЖКХ населения»</vt:lpstr>
      <vt:lpstr>Достижения муниципальной программы  «Обеспечение качественным жильем  и услугами ЖКХ населения»</vt:lpstr>
      <vt:lpstr>Муниципальная программа  «Развитие транспортной системы Губахинского городского округа  на 2014-2016 годы»</vt:lpstr>
      <vt:lpstr>Целевые показатели муниципальной программы   «Развитие транспортной системы»</vt:lpstr>
      <vt:lpstr>Финансирование муниципальной программы   «Развитие транспортной системы»</vt:lpstr>
      <vt:lpstr>Достижения муниципальной программы   «Развитие транспортной системы»</vt:lpstr>
      <vt:lpstr>Достижения муниципальной программы   «Развитие транспортной системы»</vt:lpstr>
      <vt:lpstr>Достижения муниципальной программы   «Развитие транспортной системы»</vt:lpstr>
      <vt:lpstr>Муниципальная программа  «Благоустройство Губахинского городского округа на 2014-2016 годы»»</vt:lpstr>
      <vt:lpstr>Финансирование муниципальной программы   «Благоустройство»</vt:lpstr>
      <vt:lpstr>Достижения муниципальной программы   «Благоустройство»</vt:lpstr>
      <vt:lpstr>Достижения муниципальной программы   «Благоустройство»</vt:lpstr>
      <vt:lpstr>Достижения муниципальной программы   «Благоустройство»</vt:lpstr>
      <vt:lpstr>Муниципальная программа  «Охрана окружающей среды. Воспроизводство и использование природных ресурсов на территории городского округа «Город Губаха» Пермского края на 2014-2016 годы» </vt:lpstr>
      <vt:lpstr>Целевые показатели муниципальной программы  «Охрана окружающей среды.  Воспроизводство и использование природных ресурсов»</vt:lpstr>
      <vt:lpstr>Финансирование муниципальной программы  «Охрана окружающей среды.  Воспроизводство и использование природных ресурсов»</vt:lpstr>
      <vt:lpstr>Достижения муниципальной программы   «Охрана окружающей среды. Воспроизводство и использование природных ресурсов»</vt:lpstr>
      <vt:lpstr>Достижения муниципальной программы   «Охрана окружающей среды. Воспроизводство и использование природных ресурсов»</vt:lpstr>
      <vt:lpstr>Муниципальная программа   «Энергосбережение и повышении энергетической эффективности» </vt:lpstr>
      <vt:lpstr>Целевые показатели муниципальной программы   «Энергосбережение и повышении энергетической эффективности»</vt:lpstr>
      <vt:lpstr>Целевые показатели муниципальной программы  «Энергосбережение и повышении энергетической эффективности» </vt:lpstr>
      <vt:lpstr>Финансирование муниципальной программы  «Энергосбережение и повышении энергетической эффективности»</vt:lpstr>
      <vt:lpstr>Муниципальная программа  «Управление земельными ресурсами и имуществом»</vt:lpstr>
      <vt:lpstr>Целевые показатели муниципальной программы  «Управление земельными ресурсами и имуществом»</vt:lpstr>
      <vt:lpstr>Финансирование муниципальной программы  «Управление земельными ресурсами и имуществом»</vt:lpstr>
      <vt:lpstr>  Муниципальная программа  «Развитие территории городского округа «Город Губаха» на 2014 – 2017 годы» </vt:lpstr>
      <vt:lpstr>Целевые показатели муниципальной программы  «Развитие территории»</vt:lpstr>
      <vt:lpstr>Достижения муниципальной программы   «Развитие территории» ул. Чернышевского,54</vt:lpstr>
      <vt:lpstr>Финансирование муниципальной программы  «Развитие территории»</vt:lpstr>
      <vt:lpstr>Привлечение средств федерального бюджета  «Программа местного развития и обеспечения занятости шахтерских и поселков»</vt:lpstr>
      <vt:lpstr>Слайд 110</vt:lpstr>
      <vt:lpstr>Целевые показатели муниципальной программы  «Развитие информационного общества»</vt:lpstr>
      <vt:lpstr>Финансирование муниципальной программы  «Развитие информационного общества»</vt:lpstr>
      <vt:lpstr>Слайд 113</vt:lpstr>
      <vt:lpstr>Целевые показатели и финансирование  муниципальной программы  « Совершенствование муниципального управления»</vt:lpstr>
      <vt:lpstr>Выполнение целевых показателей,  установленных Соглашением о взаимодействии  с Правительством Пермского края</vt:lpstr>
      <vt:lpstr>Рабочая поездка губернатора Виктора Басаргина</vt:lpstr>
      <vt:lpstr>Рабочая поездка губернатора Виктора Басаргина</vt:lpstr>
      <vt:lpstr>Слайд 118</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630</cp:revision>
  <cp:lastPrinted>1601-01-01T00:00:00Z</cp:lastPrinted>
  <dcterms:created xsi:type="dcterms:W3CDTF">2015-03-29T00:44:33Z</dcterms:created>
  <dcterms:modified xsi:type="dcterms:W3CDTF">2015-05-18T04:07:48Z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