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-714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A6CAF-5DF5-4FDC-A667-D35CBF945B86}" type="datetimeFigureOut">
              <a:rPr lang="ru-RU" smtClean="0"/>
              <a:t>24.12.2016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8303F03-929E-4431-B508-E9174E27AE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4849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A6CAF-5DF5-4FDC-A667-D35CBF945B86}" type="datetimeFigureOut">
              <a:rPr lang="ru-RU" smtClean="0"/>
              <a:t>24.12.2016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8303F03-929E-4431-B508-E9174E27AE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009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A6CAF-5DF5-4FDC-A667-D35CBF945B86}" type="datetimeFigureOut">
              <a:rPr lang="ru-RU" smtClean="0"/>
              <a:t>24.12.2016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8303F03-929E-4431-B508-E9174E27AEDB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005886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A6CAF-5DF5-4FDC-A667-D35CBF945B86}" type="datetimeFigureOut">
              <a:rPr lang="ru-RU" smtClean="0"/>
              <a:t>24.12.2016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8303F03-929E-4431-B508-E9174E27AE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01294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A6CAF-5DF5-4FDC-A667-D35CBF945B86}" type="datetimeFigureOut">
              <a:rPr lang="ru-RU" smtClean="0"/>
              <a:t>24.12.2016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8303F03-929E-4431-B508-E9174E27AEDB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488113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A6CAF-5DF5-4FDC-A667-D35CBF945B86}" type="datetimeFigureOut">
              <a:rPr lang="ru-RU" smtClean="0"/>
              <a:t>24.12.2016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8303F03-929E-4431-B508-E9174E27AE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84708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A6CAF-5DF5-4FDC-A667-D35CBF945B86}" type="datetimeFigureOut">
              <a:rPr lang="ru-RU" smtClean="0"/>
              <a:t>24.12.2016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03F03-929E-4431-B508-E9174E27AE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4875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A6CAF-5DF5-4FDC-A667-D35CBF945B86}" type="datetimeFigureOut">
              <a:rPr lang="ru-RU" smtClean="0"/>
              <a:t>24.12.2016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03F03-929E-4431-B508-E9174E27AE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7582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A6CAF-5DF5-4FDC-A667-D35CBF945B86}" type="datetimeFigureOut">
              <a:rPr lang="ru-RU" smtClean="0"/>
              <a:t>24.12.2016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03F03-929E-4431-B508-E9174E27AE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1302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A6CAF-5DF5-4FDC-A667-D35CBF945B86}" type="datetimeFigureOut">
              <a:rPr lang="ru-RU" smtClean="0"/>
              <a:t>24.12.2016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8303F03-929E-4431-B508-E9174E27AE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211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A6CAF-5DF5-4FDC-A667-D35CBF945B86}" type="datetimeFigureOut">
              <a:rPr lang="ru-RU" smtClean="0"/>
              <a:t>24.12.2016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8303F03-929E-4431-B508-E9174E27AE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328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A6CAF-5DF5-4FDC-A667-D35CBF945B86}" type="datetimeFigureOut">
              <a:rPr lang="ru-RU" smtClean="0"/>
              <a:t>24.12.2016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8303F03-929E-4431-B508-E9174E27AE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0812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A6CAF-5DF5-4FDC-A667-D35CBF945B86}" type="datetimeFigureOut">
              <a:rPr lang="ru-RU" smtClean="0"/>
              <a:t>24.12.2016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03F03-929E-4431-B508-E9174E27AE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461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A6CAF-5DF5-4FDC-A667-D35CBF945B86}" type="datetimeFigureOut">
              <a:rPr lang="ru-RU" smtClean="0"/>
              <a:t>24.12.2016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03F03-929E-4431-B508-E9174E27AE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909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A6CAF-5DF5-4FDC-A667-D35CBF945B86}" type="datetimeFigureOut">
              <a:rPr lang="ru-RU" smtClean="0"/>
              <a:t>24.12.2016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03F03-929E-4431-B508-E9174E27AE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6338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A6CAF-5DF5-4FDC-A667-D35CBF945B86}" type="datetimeFigureOut">
              <a:rPr lang="ru-RU" smtClean="0"/>
              <a:t>24.12.2016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8303F03-929E-4431-B508-E9174E27AE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2220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">
              <a:schemeClr val="accent3">
                <a:lumMod val="20000"/>
                <a:lumOff val="80000"/>
              </a:schemeClr>
            </a:gs>
            <a:gs pos="100000">
              <a:schemeClr val="accent2">
                <a:lumMod val="20000"/>
                <a:lumOff val="80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A6CAF-5DF5-4FDC-A667-D35CBF945B86}" type="datetimeFigureOut">
              <a:rPr lang="ru-RU" smtClean="0"/>
              <a:t>24.12.2016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8303F03-929E-4431-B508-E9174E27AE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4484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31245" y="3200400"/>
            <a:ext cx="3034347" cy="1010053"/>
          </a:xfrm>
        </p:spPr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 </a:t>
            </a:r>
            <a:endParaRPr lang="ru-RU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6268" y="276337"/>
            <a:ext cx="2003464" cy="125528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727952" y="4210453"/>
            <a:ext cx="98409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36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результатах независимой экспертизы качества оказания услуг КДУ Пермского края.</a:t>
            </a:r>
            <a:endParaRPr lang="ru-RU" sz="3600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346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Группа </a:t>
            </a:r>
            <a:r>
              <a:rPr lang="ru-RU" dirty="0" smtClean="0"/>
              <a:t>1</a:t>
            </a:r>
            <a:br>
              <a:rPr lang="ru-RU" dirty="0" smtClean="0"/>
            </a:br>
            <a:r>
              <a:rPr lang="ru-RU" dirty="0" smtClean="0"/>
              <a:t>Открытость </a:t>
            </a:r>
            <a:r>
              <a:rPr lang="ru-RU" dirty="0"/>
              <a:t>и доступность информации об учреждения </a:t>
            </a:r>
            <a:r>
              <a:rPr lang="ru-RU" dirty="0" smtClean="0"/>
              <a:t>культуры.</a:t>
            </a:r>
            <a:br>
              <a:rPr lang="ru-RU" dirty="0" smtClean="0"/>
            </a:br>
            <a:r>
              <a:rPr lang="ru-RU" dirty="0" smtClean="0"/>
              <a:t> (макс 19)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2519829" y="3015955"/>
            <a:ext cx="3992732" cy="576262"/>
          </a:xfrm>
        </p:spPr>
        <p:txBody>
          <a:bodyPr/>
          <a:lstStyle/>
          <a:p>
            <a:r>
              <a:rPr lang="ru-RU" dirty="0" smtClean="0"/>
              <a:t>Максимальные баллы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2589213" y="3840480"/>
            <a:ext cx="3923348" cy="2062546"/>
          </a:xfrm>
        </p:spPr>
        <p:txBody>
          <a:bodyPr>
            <a:normAutofit/>
          </a:bodyPr>
          <a:lstStyle/>
          <a:p>
            <a:r>
              <a:rPr lang="ru-RU" dirty="0" smtClean="0"/>
              <a:t>МБУК </a:t>
            </a:r>
            <a:r>
              <a:rPr lang="ru-RU" dirty="0"/>
              <a:t>«ДК ЗАТО Звёздный</a:t>
            </a:r>
            <a:r>
              <a:rPr lang="ru-RU" dirty="0" smtClean="0"/>
              <a:t>»,</a:t>
            </a:r>
          </a:p>
          <a:p>
            <a:r>
              <a:rPr lang="ru-RU" dirty="0" smtClean="0"/>
              <a:t>г</a:t>
            </a:r>
            <a:r>
              <a:rPr lang="ru-RU" dirty="0"/>
              <a:t>. </a:t>
            </a:r>
            <a:r>
              <a:rPr lang="ru-RU" dirty="0" smtClean="0"/>
              <a:t>Пермь,  </a:t>
            </a:r>
          </a:p>
          <a:p>
            <a:r>
              <a:rPr lang="ru-RU" dirty="0" smtClean="0"/>
              <a:t>г. Березники</a:t>
            </a:r>
            <a:r>
              <a:rPr lang="ru-RU" dirty="0"/>
              <a:t>. 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7323623" y="3015955"/>
            <a:ext cx="3999001" cy="576262"/>
          </a:xfrm>
        </p:spPr>
        <p:txBody>
          <a:bodyPr/>
          <a:lstStyle/>
          <a:p>
            <a:r>
              <a:rPr lang="ru-RU" dirty="0" smtClean="0"/>
              <a:t>Минимальные баллы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7323623" y="3840480"/>
            <a:ext cx="4182007" cy="2059318"/>
          </a:xfrm>
        </p:spPr>
        <p:txBody>
          <a:bodyPr/>
          <a:lstStyle/>
          <a:p>
            <a:r>
              <a:rPr lang="ru-RU" dirty="0" err="1"/>
              <a:t>Ординский</a:t>
            </a:r>
            <a:r>
              <a:rPr lang="ru-RU" dirty="0"/>
              <a:t> </a:t>
            </a:r>
            <a:r>
              <a:rPr lang="ru-RU" dirty="0" smtClean="0"/>
              <a:t>район</a:t>
            </a:r>
            <a:r>
              <a:rPr lang="ru-RU" dirty="0"/>
              <a:t>, </a:t>
            </a:r>
          </a:p>
          <a:p>
            <a:r>
              <a:rPr lang="ru-RU" dirty="0" err="1" smtClean="0"/>
              <a:t>Осинский</a:t>
            </a:r>
            <a:r>
              <a:rPr lang="ru-RU" dirty="0" smtClean="0"/>
              <a:t> район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err="1" smtClean="0"/>
              <a:t>Уинский</a:t>
            </a:r>
            <a:r>
              <a:rPr lang="ru-RU" dirty="0" smtClean="0"/>
              <a:t> район, </a:t>
            </a:r>
          </a:p>
          <a:p>
            <a:r>
              <a:rPr lang="ru-RU" dirty="0" err="1" smtClean="0"/>
              <a:t>Чернушинский</a:t>
            </a:r>
            <a:r>
              <a:rPr lang="ru-RU" dirty="0" smtClean="0"/>
              <a:t> район,</a:t>
            </a:r>
          </a:p>
          <a:p>
            <a:r>
              <a:rPr lang="ru-RU" dirty="0" smtClean="0"/>
              <a:t>Александровский район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393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/>
              <a:t>Группа </a:t>
            </a:r>
            <a:r>
              <a:rPr lang="ru-RU" sz="2800" dirty="0" smtClean="0"/>
              <a:t>2 </a:t>
            </a:r>
            <a:br>
              <a:rPr lang="ru-RU" sz="2800" dirty="0" smtClean="0"/>
            </a:br>
            <a:r>
              <a:rPr lang="ru-RU" sz="2800" dirty="0" smtClean="0"/>
              <a:t>Комфортность </a:t>
            </a:r>
            <a:r>
              <a:rPr lang="ru-RU" sz="2800" dirty="0"/>
              <a:t>условий предоставления услуг и доступность их </a:t>
            </a:r>
            <a:r>
              <a:rPr lang="ru-RU" sz="2800" dirty="0" smtClean="0"/>
              <a:t>получения</a:t>
            </a:r>
            <a:r>
              <a:rPr lang="ru-RU" sz="2800" dirty="0"/>
              <a:t>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(макс 25)</a:t>
            </a:r>
            <a:endParaRPr lang="ru-RU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2817453" y="2523852"/>
            <a:ext cx="3992732" cy="576262"/>
          </a:xfrm>
        </p:spPr>
        <p:txBody>
          <a:bodyPr/>
          <a:lstStyle/>
          <a:p>
            <a:r>
              <a:rPr lang="ru-RU" dirty="0" smtClean="0"/>
              <a:t>Максимальные баллы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2817453" y="3341446"/>
            <a:ext cx="4342893" cy="1088314"/>
          </a:xfrm>
        </p:spPr>
        <p:txBody>
          <a:bodyPr/>
          <a:lstStyle/>
          <a:p>
            <a:r>
              <a:rPr lang="ru-RU" dirty="0" smtClean="0"/>
              <a:t>г. Березники</a:t>
            </a:r>
            <a:r>
              <a:rPr lang="ru-RU" dirty="0"/>
              <a:t>,</a:t>
            </a:r>
            <a:r>
              <a:rPr lang="ru-RU" dirty="0" smtClean="0"/>
              <a:t> </a:t>
            </a:r>
          </a:p>
          <a:p>
            <a:r>
              <a:rPr lang="ru-RU" dirty="0"/>
              <a:t>г</a:t>
            </a:r>
            <a:r>
              <a:rPr lang="ru-RU" dirty="0" smtClean="0"/>
              <a:t>. Соликамск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7336793" y="2523852"/>
            <a:ext cx="3999001" cy="576262"/>
          </a:xfrm>
        </p:spPr>
        <p:txBody>
          <a:bodyPr/>
          <a:lstStyle/>
          <a:p>
            <a:r>
              <a:rPr lang="ru-RU" dirty="0" smtClean="0"/>
              <a:t>Минимальные баллы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7166957" y="3341446"/>
            <a:ext cx="4338674" cy="2558352"/>
          </a:xfrm>
        </p:spPr>
        <p:txBody>
          <a:bodyPr/>
          <a:lstStyle/>
          <a:p>
            <a:r>
              <a:rPr lang="ru-RU" dirty="0" err="1"/>
              <a:t>Большесосновский</a:t>
            </a:r>
            <a:r>
              <a:rPr lang="ru-RU" dirty="0"/>
              <a:t> </a:t>
            </a:r>
            <a:r>
              <a:rPr lang="ru-RU" dirty="0" smtClean="0"/>
              <a:t>район,</a:t>
            </a:r>
          </a:p>
          <a:p>
            <a:r>
              <a:rPr lang="ru-RU" dirty="0" smtClean="0"/>
              <a:t>Кунгурский район,</a:t>
            </a:r>
          </a:p>
          <a:p>
            <a:r>
              <a:rPr lang="ru-RU" dirty="0" err="1" smtClean="0"/>
              <a:t>Уинский</a:t>
            </a:r>
            <a:r>
              <a:rPr lang="ru-RU" dirty="0" smtClean="0"/>
              <a:t> район, </a:t>
            </a:r>
          </a:p>
          <a:p>
            <a:r>
              <a:rPr lang="ru-RU" dirty="0" err="1" smtClean="0"/>
              <a:t>Гайнский</a:t>
            </a:r>
            <a:r>
              <a:rPr lang="ru-RU" dirty="0" smtClean="0"/>
              <a:t> район, </a:t>
            </a:r>
          </a:p>
          <a:p>
            <a:r>
              <a:rPr lang="ru-RU" dirty="0" err="1" smtClean="0"/>
              <a:t>Кочевский</a:t>
            </a:r>
            <a:r>
              <a:rPr lang="ru-RU" dirty="0" smtClean="0"/>
              <a:t> район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58543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Группа </a:t>
            </a:r>
            <a:r>
              <a:rPr lang="ru-RU" dirty="0" smtClean="0"/>
              <a:t>3</a:t>
            </a:r>
            <a:br>
              <a:rPr lang="ru-RU" dirty="0" smtClean="0"/>
            </a:br>
            <a:r>
              <a:rPr lang="ru-RU" dirty="0" smtClean="0"/>
              <a:t>  </a:t>
            </a:r>
            <a:r>
              <a:rPr lang="ru-RU" dirty="0"/>
              <a:t>Время ожидания предоставления </a:t>
            </a:r>
            <a:r>
              <a:rPr lang="ru-RU" dirty="0" smtClean="0"/>
              <a:t>услуги (макс 7)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722880"/>
            <a:ext cx="8915400" cy="3188342"/>
          </a:xfrm>
        </p:spPr>
        <p:txBody>
          <a:bodyPr/>
          <a:lstStyle/>
          <a:p>
            <a:r>
              <a:rPr lang="ru-RU" dirty="0"/>
              <a:t>Во всех районах и городах результаты по данному показателю колеблются от 5 до 7. Показатель не сработал.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86606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/>
              <a:t>Группа 4</a:t>
            </a:r>
            <a:br>
              <a:rPr lang="ru-RU" sz="2800" dirty="0" smtClean="0"/>
            </a:br>
            <a:r>
              <a:rPr lang="ru-RU" sz="2800" dirty="0" smtClean="0"/>
              <a:t>Доброжелательность</a:t>
            </a:r>
            <a:r>
              <a:rPr lang="ru-RU" sz="2800" dirty="0"/>
              <a:t>, вежливость, компетентность работников учреждения </a:t>
            </a:r>
            <a:r>
              <a:rPr lang="ru-RU" sz="2800" dirty="0" smtClean="0"/>
              <a:t>культуры </a:t>
            </a:r>
            <a:br>
              <a:rPr lang="ru-RU" sz="2800" dirty="0" smtClean="0"/>
            </a:br>
            <a:r>
              <a:rPr lang="ru-RU" sz="2800" dirty="0" smtClean="0"/>
              <a:t>(макс. 14)</a:t>
            </a:r>
            <a:endParaRPr lang="ru-RU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2764292" y="2863555"/>
            <a:ext cx="3992732" cy="576262"/>
          </a:xfrm>
        </p:spPr>
        <p:txBody>
          <a:bodyPr/>
          <a:lstStyle/>
          <a:p>
            <a:r>
              <a:rPr lang="ru-RU" dirty="0" smtClean="0"/>
              <a:t>Максимальные баллы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2589212" y="3749040"/>
            <a:ext cx="4342893" cy="2153986"/>
          </a:xfrm>
        </p:spPr>
        <p:txBody>
          <a:bodyPr>
            <a:normAutofit/>
          </a:bodyPr>
          <a:lstStyle/>
          <a:p>
            <a:r>
              <a:rPr lang="ru-RU" dirty="0" smtClean="0"/>
              <a:t>г</a:t>
            </a:r>
            <a:r>
              <a:rPr lang="ru-RU" dirty="0"/>
              <a:t>. Березники, </a:t>
            </a:r>
            <a:endParaRPr lang="ru-RU" dirty="0" smtClean="0"/>
          </a:p>
          <a:p>
            <a:r>
              <a:rPr lang="ru-RU" dirty="0" err="1" smtClean="0"/>
              <a:t>Нытвенский</a:t>
            </a:r>
            <a:r>
              <a:rPr lang="ru-RU" dirty="0" smtClean="0"/>
              <a:t> район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err="1" smtClean="0"/>
              <a:t>Частинский</a:t>
            </a:r>
            <a:r>
              <a:rPr lang="ru-RU" dirty="0" smtClean="0"/>
              <a:t> район, </a:t>
            </a:r>
          </a:p>
          <a:p>
            <a:r>
              <a:rPr lang="ru-RU" dirty="0" err="1" smtClean="0"/>
              <a:t>Юсвинский</a:t>
            </a:r>
            <a:r>
              <a:rPr lang="ru-RU" dirty="0" smtClean="0"/>
              <a:t> район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7505610" y="2863555"/>
            <a:ext cx="3999001" cy="576262"/>
          </a:xfrm>
        </p:spPr>
        <p:txBody>
          <a:bodyPr/>
          <a:lstStyle/>
          <a:p>
            <a:r>
              <a:rPr lang="ru-RU" dirty="0" smtClean="0"/>
              <a:t>Минимальные баллы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7166957" y="3749040"/>
            <a:ext cx="4338674" cy="2153986"/>
          </a:xfrm>
        </p:spPr>
        <p:txBody>
          <a:bodyPr>
            <a:normAutofit/>
          </a:bodyPr>
          <a:lstStyle/>
          <a:p>
            <a:r>
              <a:rPr lang="ru-RU" dirty="0" err="1"/>
              <a:t>Большесосновский</a:t>
            </a:r>
            <a:r>
              <a:rPr lang="ru-RU" dirty="0"/>
              <a:t> </a:t>
            </a:r>
            <a:r>
              <a:rPr lang="ru-RU" dirty="0" smtClean="0"/>
              <a:t>район,</a:t>
            </a:r>
          </a:p>
          <a:p>
            <a:r>
              <a:rPr lang="ru-RU" dirty="0" smtClean="0"/>
              <a:t>Александровский район,</a:t>
            </a:r>
          </a:p>
          <a:p>
            <a:r>
              <a:rPr lang="ru-RU" dirty="0" err="1" smtClean="0"/>
              <a:t>Еловский</a:t>
            </a:r>
            <a:r>
              <a:rPr lang="ru-RU" dirty="0" smtClean="0"/>
              <a:t> район,</a:t>
            </a:r>
          </a:p>
          <a:p>
            <a:r>
              <a:rPr lang="ru-RU" dirty="0" err="1" smtClean="0"/>
              <a:t>Кизеловский</a:t>
            </a:r>
            <a:r>
              <a:rPr lang="ru-RU" dirty="0" smtClean="0"/>
              <a:t> район, </a:t>
            </a:r>
          </a:p>
          <a:p>
            <a:r>
              <a:rPr lang="ru-RU" dirty="0" err="1" smtClean="0"/>
              <a:t>Кишертский</a:t>
            </a:r>
            <a:r>
              <a:rPr lang="ru-RU" dirty="0" smtClean="0"/>
              <a:t> район.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95980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/>
              <a:t>Группа </a:t>
            </a:r>
            <a:r>
              <a:rPr lang="ru-RU" sz="2800" dirty="0" smtClean="0"/>
              <a:t>5</a:t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800" dirty="0"/>
              <a:t>Удовлетворенность качеством оказания </a:t>
            </a:r>
            <a:r>
              <a:rPr lang="ru-RU" sz="2800" dirty="0" smtClean="0"/>
              <a:t>услуг</a:t>
            </a:r>
            <a:r>
              <a:rPr lang="ru-RU" sz="2800" dirty="0"/>
              <a:t>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(макс. 30)</a:t>
            </a:r>
            <a:endParaRPr lang="ru-RU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Максимум баллов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г</a:t>
            </a:r>
            <a:r>
              <a:rPr lang="ru-RU" dirty="0"/>
              <a:t>. Березники. </a:t>
            </a:r>
            <a:endParaRPr lang="ru-RU" dirty="0" smtClean="0"/>
          </a:p>
          <a:p>
            <a:r>
              <a:rPr lang="ru-RU" dirty="0"/>
              <a:t>МБУК «ДК ЗАТО Звёздный»,</a:t>
            </a:r>
          </a:p>
          <a:p>
            <a:r>
              <a:rPr lang="ru-RU" dirty="0" smtClean="0"/>
              <a:t>г</a:t>
            </a:r>
            <a:r>
              <a:rPr lang="ru-RU" dirty="0"/>
              <a:t>. </a:t>
            </a:r>
            <a:r>
              <a:rPr lang="ru-RU" dirty="0" smtClean="0"/>
              <a:t>Пермь, </a:t>
            </a:r>
          </a:p>
          <a:p>
            <a:r>
              <a:rPr lang="ru-RU" dirty="0" smtClean="0"/>
              <a:t>г</a:t>
            </a:r>
            <a:r>
              <a:rPr lang="ru-RU" dirty="0"/>
              <a:t>. </a:t>
            </a:r>
            <a:r>
              <a:rPr lang="ru-RU" dirty="0" err="1" smtClean="0"/>
              <a:t>Губаха</a:t>
            </a:r>
            <a:r>
              <a:rPr lang="ru-RU" dirty="0"/>
              <a:t>,</a:t>
            </a:r>
            <a:endParaRPr lang="ru-RU" dirty="0" smtClean="0"/>
          </a:p>
          <a:p>
            <a:r>
              <a:rPr lang="ru-RU" dirty="0" smtClean="0"/>
              <a:t>г</a:t>
            </a:r>
            <a:r>
              <a:rPr lang="ru-RU" dirty="0"/>
              <a:t>. </a:t>
            </a:r>
            <a:r>
              <a:rPr lang="ru-RU" dirty="0" smtClean="0"/>
              <a:t>Кунгур.</a:t>
            </a:r>
            <a:endParaRPr lang="ru-RU" dirty="0"/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Минимум баллов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/>
              <a:t>Чусовском </a:t>
            </a:r>
            <a:r>
              <a:rPr lang="ru-RU" dirty="0" smtClean="0"/>
              <a:t>район,</a:t>
            </a:r>
          </a:p>
          <a:p>
            <a:r>
              <a:rPr lang="ru-RU" dirty="0" smtClean="0"/>
              <a:t>Оханском район</a:t>
            </a:r>
          </a:p>
          <a:p>
            <a:r>
              <a:rPr lang="ru-RU" dirty="0" err="1" smtClean="0"/>
              <a:t>Кизеловский</a:t>
            </a:r>
            <a:r>
              <a:rPr lang="ru-RU" dirty="0" smtClean="0"/>
              <a:t> район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04288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2881" y="359950"/>
            <a:ext cx="10642598" cy="554450"/>
          </a:xfrm>
        </p:spPr>
        <p:txBody>
          <a:bodyPr>
            <a:normAutofit fontScale="90000"/>
          </a:bodyPr>
          <a:lstStyle/>
          <a:p>
            <a:r>
              <a:rPr lang="ru-RU" sz="2700" b="1" dirty="0"/>
              <a:t>Рейтинговая таблица КДУ по городам и районам Пермского края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925354"/>
              </p:ext>
            </p:extLst>
          </p:nvPr>
        </p:nvGraphicFramePr>
        <p:xfrm>
          <a:off x="1869440" y="1046473"/>
          <a:ext cx="9946639" cy="5648967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6579769"/>
                <a:gridCol w="2012138"/>
                <a:gridCol w="1354732"/>
              </a:tblGrid>
              <a:tr h="284487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Города и МР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Сумма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  баллов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Рейтинг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</a:tr>
              <a:tr h="23622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г. Березники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</a:tr>
              <a:tr h="23622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п. Звездный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</a:tr>
              <a:tr h="23622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Частинский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 МР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</a:tr>
              <a:tr h="23622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г. Пермь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</a:tr>
              <a:tr h="23622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г. Соликамск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</a:tr>
              <a:tr h="23622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г. 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Губаха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6/7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</a:tr>
              <a:tr h="23622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Юрлинский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 МР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6/7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</a:tr>
              <a:tr h="23622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г. Кунгур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</a:tr>
              <a:tr h="23622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Очерский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 МР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</a:tr>
              <a:tr h="23622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Краснокамский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 МР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</a:tr>
              <a:tr h="23622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Юсьвинсий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 МР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</a:tr>
              <a:tr h="23622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Ильинский МР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</a:tr>
              <a:tr h="23622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Нытвенский МР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13/14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</a:tr>
              <a:tr h="23622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Г. Кудымкар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13/14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</a:tr>
              <a:tr h="23622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Косинский МР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</a:tr>
              <a:tr h="23622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Добрянский МР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</a:tr>
              <a:tr h="23622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Горнозаводской МР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17/18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</a:tr>
              <a:tr h="23622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Карагайский МР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17/18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</a:tr>
              <a:tr h="23622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Бардымский МР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19/24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</a:tr>
              <a:tr h="23622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Верещагинский МР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19/24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</a:tr>
              <a:tr h="23622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Куединский МР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19/24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</a:tr>
              <a:tr h="23622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Пермский МР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19/24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29" marR="36329" marT="0" marB="0"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60732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9837201"/>
              </p:ext>
            </p:extLst>
          </p:nvPr>
        </p:nvGraphicFramePr>
        <p:xfrm>
          <a:off x="2458721" y="701037"/>
          <a:ext cx="9015412" cy="5974083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6557811"/>
                <a:gridCol w="1229702"/>
                <a:gridCol w="1227899"/>
              </a:tblGrid>
              <a:tr h="487683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Суксунский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«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Суксунский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 Дом культуры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»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19/24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Чайковский МР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19/24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Октябрьский МР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25/26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Оханский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 МР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25/26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Кишертский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 МР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27/29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Усольский МР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27/29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Чердынский МР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27/29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Чусовской МР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Александровский МР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31/32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Кочевский МР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31/32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Кизеловский МР*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33/34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Сивинский МР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33/34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Кунгурский МР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г. Лысьва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36/37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Еловский МР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36/37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Ординский  МР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Осинский МР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Гайнский МР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Большесосновский МР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Уинский МР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Чернушинский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 МР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39496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Предложения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по-прежнему является отставание КДУ края в сфере использования современных информационных технологий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Представляется </a:t>
            </a:r>
            <a:r>
              <a:rPr lang="ru-RU" dirty="0"/>
              <a:t>целесообразным в течении 2017/18 годов создать единое информационное пространство, оказав методическую помощь в разработке сайтов КДУ по единому образцу с регламентом обновления контента сайта. </a:t>
            </a:r>
          </a:p>
          <a:p>
            <a:r>
              <a:rPr lang="ru-RU" dirty="0"/>
              <a:t>Представляется необходимым регулярно проводить обучение всего персонала КДУ края компьютерной грамоте, работе с базами данных и использованию компьютерной техники.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900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i="1" dirty="0" smtClean="0"/>
              <a:t>Спасибо за внимание!</a:t>
            </a:r>
            <a:endParaRPr lang="ru-RU" sz="3600" b="1" i="1" dirty="0"/>
          </a:p>
        </p:txBody>
      </p:sp>
    </p:spTree>
    <p:extLst>
      <p:ext uri="{BB962C8B-B14F-4D97-AF65-F5344CB8AC3E}">
        <p14:creationId xmlns:p14="http://schemas.microsoft.com/office/powerpoint/2010/main" val="3483657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075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Группам показателей в соответствии с критериями Министерства культуры РФ: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6344" y="1764792"/>
            <a:ext cx="11173968" cy="5001768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sz="3200" dirty="0"/>
              <a:t>О</a:t>
            </a:r>
            <a:r>
              <a:rPr lang="ru-RU" sz="3200" dirty="0" smtClean="0"/>
              <a:t>ткрытость </a:t>
            </a:r>
            <a:r>
              <a:rPr lang="ru-RU" sz="3200" dirty="0"/>
              <a:t>и доступность информации об учреждения культуры;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3200" dirty="0"/>
              <a:t>К</a:t>
            </a:r>
            <a:r>
              <a:rPr lang="ru-RU" sz="3200" dirty="0" smtClean="0"/>
              <a:t>омфортность </a:t>
            </a:r>
            <a:r>
              <a:rPr lang="ru-RU" sz="3200" dirty="0"/>
              <a:t>условий предоставления услуг и доступность их получения;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3200" dirty="0"/>
              <a:t>В</a:t>
            </a:r>
            <a:r>
              <a:rPr lang="ru-RU" sz="3200" dirty="0" smtClean="0"/>
              <a:t>ремя </a:t>
            </a:r>
            <a:r>
              <a:rPr lang="ru-RU" sz="3200" dirty="0"/>
              <a:t>ожидания предоставления услуги;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3200" dirty="0"/>
              <a:t>Д</a:t>
            </a:r>
            <a:r>
              <a:rPr lang="ru-RU" sz="3200" dirty="0" smtClean="0"/>
              <a:t>оброжелательность</a:t>
            </a:r>
            <a:r>
              <a:rPr lang="ru-RU" sz="3200" dirty="0"/>
              <a:t>, вежливость, компетентность работников учреждения культуры;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3200" dirty="0"/>
              <a:t>У</a:t>
            </a:r>
            <a:r>
              <a:rPr lang="ru-RU" sz="3200" dirty="0" smtClean="0"/>
              <a:t>довлетворенность </a:t>
            </a:r>
            <a:r>
              <a:rPr lang="ru-RU" sz="3200" dirty="0"/>
              <a:t>качеством оказания услуг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737562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624110"/>
            <a:ext cx="10281919" cy="128089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О</a:t>
            </a:r>
            <a:r>
              <a:rPr lang="ru-RU" dirty="0" smtClean="0"/>
              <a:t>ткрытость </a:t>
            </a:r>
            <a:r>
              <a:rPr lang="ru-RU" dirty="0"/>
              <a:t>и доступность информации об учреждения культуры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133600"/>
            <a:ext cx="9226868" cy="4328160"/>
          </a:xfrm>
        </p:spPr>
        <p:txBody>
          <a:bodyPr/>
          <a:lstStyle/>
          <a:p>
            <a:pPr algn="just"/>
            <a:r>
              <a:rPr lang="ru-RU" sz="2400" dirty="0"/>
              <a:t>Полное и сокращенное наименование КДУ, местонахождение, почтовый адрес, схема проезда, адрес электронной почты, структура КДУ, сведения об учредителе, учредительные документы. </a:t>
            </a:r>
            <a:endParaRPr lang="ru-RU" sz="2400" dirty="0" smtClean="0"/>
          </a:p>
          <a:p>
            <a:pPr algn="just"/>
            <a:r>
              <a:rPr lang="ru-RU" sz="2400" dirty="0" smtClean="0"/>
              <a:t>Информация </a:t>
            </a:r>
            <a:r>
              <a:rPr lang="ru-RU" sz="2400" dirty="0"/>
              <a:t>о выполнении государственного / муниципального задания, отчет о результатах деятельности КДУ.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5156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К</a:t>
            </a:r>
            <a:r>
              <a:rPr lang="ru-RU" dirty="0" smtClean="0"/>
              <a:t>омфортность </a:t>
            </a:r>
            <a:r>
              <a:rPr lang="ru-RU" dirty="0"/>
              <a:t>условий предоставления услуг и доступность их </a:t>
            </a:r>
            <a:r>
              <a:rPr lang="ru-RU" dirty="0" smtClean="0"/>
              <a:t>получения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/>
              <a:t>Уровень комфортности пребывания в учреждения культуры (места для сидения, гардероб, чистота помещений и так далее). </a:t>
            </a:r>
            <a:endParaRPr lang="ru-RU" sz="2400" dirty="0" smtClean="0"/>
          </a:p>
          <a:p>
            <a:r>
              <a:rPr lang="ru-RU" sz="2400" dirty="0" smtClean="0"/>
              <a:t>Перечень </a:t>
            </a:r>
            <a:r>
              <a:rPr lang="ru-RU" sz="2400" dirty="0"/>
              <a:t>услуг, предоставляемых КДУ. </a:t>
            </a:r>
            <a:endParaRPr lang="ru-RU" sz="2400" dirty="0" smtClean="0"/>
          </a:p>
          <a:p>
            <a:r>
              <a:rPr lang="ru-RU" sz="2400" dirty="0" smtClean="0"/>
              <a:t>Навигация </a:t>
            </a:r>
            <a:r>
              <a:rPr lang="ru-RU" sz="2400" dirty="0"/>
              <a:t>по сайту. </a:t>
            </a:r>
            <a:endParaRPr lang="ru-RU" sz="2400" dirty="0" smtClean="0"/>
          </a:p>
          <a:p>
            <a:r>
              <a:rPr lang="ru-RU" sz="2400" dirty="0" smtClean="0"/>
              <a:t>Транспортная </a:t>
            </a:r>
            <a:r>
              <a:rPr lang="ru-RU" sz="2400" dirty="0"/>
              <a:t>и пешая доступность КДУ. </a:t>
            </a:r>
            <a:endParaRPr lang="ru-RU" sz="2400" dirty="0" smtClean="0"/>
          </a:p>
          <a:p>
            <a:r>
              <a:rPr lang="ru-RU" sz="2400" dirty="0" smtClean="0"/>
              <a:t>Удобство </a:t>
            </a:r>
            <a:r>
              <a:rPr lang="ru-RU" sz="2400" dirty="0"/>
              <a:t>пользования электронными сервисами.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4445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</a:t>
            </a:r>
            <a:r>
              <a:rPr lang="ru-RU" dirty="0" smtClean="0"/>
              <a:t>ремя </a:t>
            </a:r>
            <a:r>
              <a:rPr lang="ru-RU" dirty="0"/>
              <a:t>ожидания предоставления услуги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Удобство графика работы КДУ</a:t>
            </a:r>
          </a:p>
        </p:txBody>
      </p:sp>
    </p:spTree>
    <p:extLst>
      <p:ext uri="{BB962C8B-B14F-4D97-AF65-F5344CB8AC3E}">
        <p14:creationId xmlns:p14="http://schemas.microsoft.com/office/powerpoint/2010/main" val="2338828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Д</a:t>
            </a:r>
            <a:r>
              <a:rPr lang="ru-RU" dirty="0" smtClean="0"/>
              <a:t>оброжелательность</a:t>
            </a:r>
            <a:r>
              <a:rPr lang="ru-RU" dirty="0"/>
              <a:t>, вежливость, компетентность работников учреждения культуры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519680"/>
            <a:ext cx="8915400" cy="3777622"/>
          </a:xfrm>
        </p:spPr>
        <p:txBody>
          <a:bodyPr>
            <a:normAutofit/>
          </a:bodyPr>
          <a:lstStyle/>
          <a:p>
            <a:pPr algn="just"/>
            <a:r>
              <a:rPr lang="ru-RU" sz="2800" dirty="0"/>
              <a:t>Доброжелательность, вежливость и компетентность персонала </a:t>
            </a:r>
            <a:r>
              <a:rPr lang="ru-RU" sz="2800" dirty="0" smtClean="0"/>
              <a:t>КДУ.</a:t>
            </a:r>
          </a:p>
          <a:p>
            <a:pPr algn="just"/>
            <a:r>
              <a:rPr lang="ru-RU" sz="2800" dirty="0" smtClean="0"/>
              <a:t>Информация </a:t>
            </a:r>
            <a:r>
              <a:rPr lang="ru-RU" sz="2800" dirty="0"/>
              <a:t>о руководстве</a:t>
            </a:r>
          </a:p>
        </p:txBody>
      </p:sp>
    </p:spTree>
    <p:extLst>
      <p:ext uri="{BB962C8B-B14F-4D97-AF65-F5344CB8AC3E}">
        <p14:creationId xmlns:p14="http://schemas.microsoft.com/office/powerpoint/2010/main" val="845452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У</a:t>
            </a:r>
            <a:r>
              <a:rPr lang="ru-RU" dirty="0" smtClean="0"/>
              <a:t>довлетворенность </a:t>
            </a:r>
            <a:r>
              <a:rPr lang="ru-RU" dirty="0"/>
              <a:t>качеством оказания услуг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Уровень </a:t>
            </a:r>
            <a:r>
              <a:rPr lang="ru-RU" sz="2400" dirty="0"/>
              <a:t>удовлетворенности качеством оказания услуг </a:t>
            </a:r>
            <a:r>
              <a:rPr lang="ru-RU" sz="2400" dirty="0" smtClean="0"/>
              <a:t>КДУ. </a:t>
            </a:r>
          </a:p>
          <a:p>
            <a:r>
              <a:rPr lang="ru-RU" sz="2400" dirty="0" smtClean="0"/>
              <a:t>Эффективность </a:t>
            </a:r>
            <a:r>
              <a:rPr lang="ru-RU" sz="2400" dirty="0"/>
              <a:t>работы КДУ. </a:t>
            </a:r>
            <a:endParaRPr lang="ru-RU" sz="2400" dirty="0" smtClean="0"/>
          </a:p>
          <a:p>
            <a:r>
              <a:rPr lang="ru-RU" sz="2400" dirty="0" smtClean="0"/>
              <a:t>Разнообразие </a:t>
            </a:r>
            <a:r>
              <a:rPr lang="ru-RU" sz="2400" dirty="0"/>
              <a:t>творческих групп, кружков по интересам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Качество </a:t>
            </a:r>
            <a:r>
              <a:rPr lang="ru-RU" sz="2400" dirty="0"/>
              <a:t>проведения культурно-массовых мероприятий.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0417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Таким образом, оценке подвергались 15 показателей.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200" dirty="0" smtClean="0"/>
              <a:t>Для </a:t>
            </a:r>
            <a:r>
              <a:rPr lang="ru-RU" sz="2200" dirty="0"/>
              <a:t>оценки использовались материалы анкетирования потребителей (не менее 100 респондентов на каждое КДУ) и данные обследования сайтов культурно-досуговых учреждений.</a:t>
            </a:r>
          </a:p>
          <a:p>
            <a:pPr algn="just"/>
            <a:r>
              <a:rPr lang="ru-RU" sz="2200" dirty="0"/>
              <a:t>Для оценки в соответствии с рекомендациями Министерства культуры РФ использовались шкалы различной протяженности от 0 до 5; от 0 до 6, от 0 до 7; от 0 до 9; от 0 до 10 баллов.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5740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2133600"/>
            <a:ext cx="8911687" cy="1280890"/>
          </a:xfrm>
        </p:spPr>
        <p:txBody>
          <a:bodyPr>
            <a:noAutofit/>
          </a:bodyPr>
          <a:lstStyle/>
          <a:p>
            <a:pPr algn="ctr"/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независимой оценки. </a:t>
            </a:r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4212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321</TotalTime>
  <Words>675</Words>
  <Application>Microsoft Office PowerPoint</Application>
  <PresentationFormat>Произвольный</PresentationFormat>
  <Paragraphs>216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Легкий дым</vt:lpstr>
      <vt:lpstr>Отчет </vt:lpstr>
      <vt:lpstr>Группам показателей в соответствии с критериями Министерства культуры РФ:</vt:lpstr>
      <vt:lpstr>Открытость и доступность информации об учреждения культуры</vt:lpstr>
      <vt:lpstr>Комфортность условий предоставления услуг и доступность их получения </vt:lpstr>
      <vt:lpstr>Время ожидания предоставления услуги</vt:lpstr>
      <vt:lpstr>Доброжелательность, вежливость, компетентность работников учреждения культуры</vt:lpstr>
      <vt:lpstr>Удовлетворенность качеством оказания услуг</vt:lpstr>
      <vt:lpstr>Таким образом, оценке подвергались 15 показателей. </vt:lpstr>
      <vt:lpstr>Результаты независимой оценки.  </vt:lpstr>
      <vt:lpstr>Группа 1 Открытость и доступность информации об учреждения культуры.  (макс 19) </vt:lpstr>
      <vt:lpstr>Группа 2  Комфортность условий предоставления услуг и доступность их получения  (макс 25)</vt:lpstr>
      <vt:lpstr>Группа 3   Время ожидания предоставления услуги (макс 7)</vt:lpstr>
      <vt:lpstr>Группа 4 Доброжелательность, вежливость, компетентность работников учреждения культуры  (макс. 14)</vt:lpstr>
      <vt:lpstr>Группа 5  Удовлетворенность качеством оказания услуг  (макс. 30)</vt:lpstr>
      <vt:lpstr>Рейтинговая таблица КДУ по городам и районам Пермского края </vt:lpstr>
      <vt:lpstr>Презентация PowerPoint</vt:lpstr>
      <vt:lpstr>Предложения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</dc:creator>
  <cp:lastModifiedBy>Шилкова Светлана Александровна</cp:lastModifiedBy>
  <cp:revision>8</cp:revision>
  <dcterms:created xsi:type="dcterms:W3CDTF">2016-12-12T05:28:50Z</dcterms:created>
  <dcterms:modified xsi:type="dcterms:W3CDTF">2016-12-24T11:39:04Z</dcterms:modified>
</cp:coreProperties>
</file>