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2" r:id="rId1"/>
  </p:sldMasterIdLst>
  <p:notesMasterIdLst>
    <p:notesMasterId r:id="rId19"/>
  </p:notesMasterIdLst>
  <p:sldIdLst>
    <p:sldId id="261" r:id="rId2"/>
    <p:sldId id="268" r:id="rId3"/>
    <p:sldId id="269" r:id="rId4"/>
    <p:sldId id="271" r:id="rId5"/>
    <p:sldId id="272" r:id="rId6"/>
    <p:sldId id="273" r:id="rId7"/>
    <p:sldId id="275" r:id="rId8"/>
    <p:sldId id="283" r:id="rId9"/>
    <p:sldId id="276" r:id="rId10"/>
    <p:sldId id="284" r:id="rId11"/>
    <p:sldId id="285" r:id="rId12"/>
    <p:sldId id="286" r:id="rId13"/>
    <p:sldId id="288" r:id="rId14"/>
    <p:sldId id="287" r:id="rId15"/>
    <p:sldId id="290" r:id="rId16"/>
    <p:sldId id="281" r:id="rId17"/>
    <p:sldId id="282" r:id="rId18"/>
  </p:sldIdLst>
  <p:sldSz cx="9144000" cy="5143500" type="screen16x9"/>
  <p:notesSz cx="6858000" cy="9947275"/>
  <p:defaultTextStyle>
    <a:defPPr>
      <a:defRPr lang="ru-RU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9" autoAdjust="0"/>
  </p:normalViewPr>
  <p:slideViewPr>
    <p:cSldViewPr>
      <p:cViewPr varScale="1">
        <p:scale>
          <a:sx n="104" d="100"/>
          <a:sy n="104" d="100"/>
        </p:scale>
        <p:origin x="-90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РПА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shade val="92000"/>
                    <a:satMod val="130000"/>
                  </a:schemeClr>
                </a:gs>
                <a:gs pos="45000">
                  <a:schemeClr val="accent1">
                    <a:tint val="60000"/>
                    <a:shade val="99000"/>
                    <a:satMod val="120000"/>
                  </a:schemeClr>
                </a:gs>
                <a:gs pos="100000">
                  <a:schemeClr val="accent1">
                    <a:tint val="55000"/>
                    <a:satMod val="140000"/>
                  </a:schemeClr>
                </a:gs>
              </a:gsLst>
              <a:path path="circle">
                <a:fillToRect l="100000" t="100000" r="100000" b="100000"/>
              </a:path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2018
всего - 1263</c:v>
                </c:pt>
                <c:pt idx="1">
                  <c:v>2019
всего - 1221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808</c:v>
                </c:pt>
                <c:pt idx="1">
                  <c:v>776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РПО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5000"/>
                    <a:shade val="92000"/>
                    <a:satMod val="130000"/>
                  </a:schemeClr>
                </a:gs>
                <a:gs pos="45000">
                  <a:schemeClr val="accent2">
                    <a:tint val="60000"/>
                    <a:shade val="99000"/>
                    <a:satMod val="120000"/>
                  </a:schemeClr>
                </a:gs>
                <a:gs pos="100000">
                  <a:schemeClr val="accent2">
                    <a:tint val="55000"/>
                    <a:satMod val="140000"/>
                  </a:schemeClr>
                </a:gs>
              </a:gsLst>
              <a:path path="circle">
                <a:fillToRect l="100000" t="100000" r="100000" b="100000"/>
              </a:path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2018
всего - 1263</c:v>
                </c:pt>
                <c:pt idx="1">
                  <c:v>2019
всего - 1221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428</c:v>
                </c:pt>
                <c:pt idx="1">
                  <c:v>429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shade val="92000"/>
                    <a:satMod val="130000"/>
                  </a:schemeClr>
                </a:gs>
                <a:gs pos="45000">
                  <a:schemeClr val="accent3">
                    <a:tint val="60000"/>
                    <a:shade val="99000"/>
                    <a:satMod val="120000"/>
                  </a:schemeClr>
                </a:gs>
                <a:gs pos="100000">
                  <a:schemeClr val="accent3">
                    <a:tint val="55000"/>
                    <a:satMod val="140000"/>
                  </a:schemeClr>
                </a:gs>
              </a:gsLst>
              <a:path path="circle">
                <a:fillToRect l="100000" t="100000" r="100000" b="100000"/>
              </a:path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2018
всего - 1263</c:v>
                </c:pt>
                <c:pt idx="1">
                  <c:v>2019
всего - 1221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27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4605568"/>
        <c:axId val="84177280"/>
      </c:barChart>
      <c:catAx>
        <c:axId val="8460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177280"/>
        <c:crosses val="autoZero"/>
        <c:auto val="1"/>
        <c:lblAlgn val="ctr"/>
        <c:lblOffset val="100"/>
        <c:noMultiLvlLbl val="0"/>
      </c:catAx>
      <c:valAx>
        <c:axId val="84177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8460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получение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shade val="92000"/>
                    <a:satMod val="130000"/>
                  </a:schemeClr>
                </a:gs>
                <a:gs pos="45000">
                  <a:schemeClr val="accent1">
                    <a:tint val="60000"/>
                    <a:shade val="99000"/>
                    <a:satMod val="120000"/>
                  </a:schemeClr>
                </a:gs>
                <a:gs pos="100000">
                  <a:schemeClr val="accent1">
                    <a:tint val="55000"/>
                    <a:satMod val="140000"/>
                  </a:schemeClr>
                </a:gs>
              </a:gsLst>
              <a:path path="circle">
                <a:fillToRect l="100000" t="100000" r="100000" b="100000"/>
              </a:path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2018
принято заявлений - 969</c:v>
                </c:pt>
                <c:pt idx="1">
                  <c:v>2018 
рассмотрено заявлений - 992</c:v>
                </c:pt>
                <c:pt idx="2">
                  <c:v>2019
принято заявлений - 979</c:v>
                </c:pt>
                <c:pt idx="3">
                  <c:v>2019
рассмотрено заявлений - 946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124</c:v>
                </c:pt>
                <c:pt idx="1">
                  <c:v>122</c:v>
                </c:pt>
                <c:pt idx="2">
                  <c:v>105</c:v>
                </c:pt>
                <c:pt idx="3">
                  <c:v>104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продление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5000"/>
                    <a:shade val="92000"/>
                    <a:satMod val="130000"/>
                  </a:schemeClr>
                </a:gs>
                <a:gs pos="45000">
                  <a:schemeClr val="accent2">
                    <a:tint val="60000"/>
                    <a:shade val="99000"/>
                    <a:satMod val="120000"/>
                  </a:schemeClr>
                </a:gs>
                <a:gs pos="100000">
                  <a:schemeClr val="accent2">
                    <a:tint val="55000"/>
                    <a:satMod val="140000"/>
                  </a:schemeClr>
                </a:gs>
              </a:gsLst>
              <a:path path="circle">
                <a:fillToRect l="100000" t="100000" r="100000" b="100000"/>
              </a:path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2018
принято заявлений - 969</c:v>
                </c:pt>
                <c:pt idx="1">
                  <c:v>2018 
рассмотрено заявлений - 992</c:v>
                </c:pt>
                <c:pt idx="2">
                  <c:v>2019
принято заявлений - 979</c:v>
                </c:pt>
                <c:pt idx="3">
                  <c:v>2019
рассмотрено заявлений - 946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547</c:v>
                </c:pt>
                <c:pt idx="1">
                  <c:v>551</c:v>
                </c:pt>
                <c:pt idx="2">
                  <c:v>567</c:v>
                </c:pt>
                <c:pt idx="3">
                  <c:v>551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переоформление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shade val="92000"/>
                    <a:satMod val="130000"/>
                  </a:schemeClr>
                </a:gs>
                <a:gs pos="45000">
                  <a:schemeClr val="accent3">
                    <a:tint val="60000"/>
                    <a:shade val="99000"/>
                    <a:satMod val="120000"/>
                  </a:schemeClr>
                </a:gs>
                <a:gs pos="100000">
                  <a:schemeClr val="accent3">
                    <a:tint val="55000"/>
                    <a:satMod val="140000"/>
                  </a:schemeClr>
                </a:gs>
              </a:gsLst>
              <a:path path="circle">
                <a:fillToRect l="100000" t="100000" r="100000" b="100000"/>
              </a:path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2018
принято заявлений - 969</c:v>
                </c:pt>
                <c:pt idx="1">
                  <c:v>2018 
рассмотрено заявлений - 992</c:v>
                </c:pt>
                <c:pt idx="2">
                  <c:v>2019
принято заявлений - 979</c:v>
                </c:pt>
                <c:pt idx="3">
                  <c:v>2019
рассмотрено заявлений - 946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298</c:v>
                </c:pt>
                <c:pt idx="1">
                  <c:v>319</c:v>
                </c:pt>
                <c:pt idx="2">
                  <c:v>307</c:v>
                </c:pt>
                <c:pt idx="3">
                  <c:v>291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033792"/>
        <c:axId val="92035328"/>
      </c:barChart>
      <c:catAx>
        <c:axId val="9203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035328"/>
        <c:crosses val="autoZero"/>
        <c:auto val="1"/>
        <c:lblAlgn val="ctr"/>
        <c:lblOffset val="100"/>
        <c:noMultiLvlLbl val="0"/>
      </c:catAx>
      <c:valAx>
        <c:axId val="920353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9203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747722093415853E-2"/>
          <c:y val="0"/>
          <c:w val="0.93850455581316827"/>
          <c:h val="0.75674325431543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shade val="92000"/>
                    <a:satMod val="130000"/>
                  </a:schemeClr>
                </a:gs>
                <a:gs pos="45000">
                  <a:schemeClr val="accent1">
                    <a:tint val="60000"/>
                    <a:shade val="99000"/>
                    <a:satMod val="120000"/>
                  </a:schemeClr>
                </a:gs>
                <a:gs pos="100000">
                  <a:schemeClr val="accent1">
                    <a:tint val="55000"/>
                    <a:satMod val="140000"/>
                  </a:schemeClr>
                </a:gs>
              </a:gsLst>
              <a:path path="circle">
                <a:fillToRect l="100000" t="100000" r="100000" b="100000"/>
              </a:path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Отказы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5000"/>
                    <a:shade val="92000"/>
                    <a:satMod val="130000"/>
                  </a:schemeClr>
                </a:gs>
                <a:gs pos="45000">
                  <a:schemeClr val="accent2">
                    <a:tint val="60000"/>
                    <a:shade val="99000"/>
                    <a:satMod val="120000"/>
                  </a:schemeClr>
                </a:gs>
                <a:gs pos="100000">
                  <a:schemeClr val="accent2">
                    <a:tint val="55000"/>
                    <a:satMod val="140000"/>
                  </a:schemeClr>
                </a:gs>
              </a:gsLst>
              <a:path path="circle">
                <a:fillToRect l="100000" t="100000" r="100000" b="100000"/>
              </a:path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Отказы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2349952"/>
        <c:axId val="92351488"/>
      </c:barChart>
      <c:catAx>
        <c:axId val="9234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351488"/>
        <c:crosses val="autoZero"/>
        <c:auto val="1"/>
        <c:lblAlgn val="ctr"/>
        <c:lblOffset val="100"/>
        <c:noMultiLvlLbl val="0"/>
      </c:catAx>
      <c:valAx>
        <c:axId val="923514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92349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Предупреждение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0.13860759394991104"/>
                  <c:y val="-1.9146767065933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19077747582424"/>
                  <c:y val="1.5716795761614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2018 - составлено протоколов всего - 74</c:v>
                </c:pt>
                <c:pt idx="1">
                  <c:v>2019 - составлено протоколов всего - 123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</c:v>
                </c:pt>
                <c:pt idx="1">
                  <c:v>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Денежный штраф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5000"/>
                    <a:shade val="92000"/>
                    <a:satMod val="130000"/>
                  </a:schemeClr>
                </a:gs>
                <a:gs pos="45000">
                  <a:schemeClr val="accent2">
                    <a:tint val="60000"/>
                    <a:shade val="99000"/>
                    <a:satMod val="120000"/>
                  </a:schemeClr>
                </a:gs>
                <a:gs pos="100000">
                  <a:schemeClr val="accent2">
                    <a:tint val="55000"/>
                    <a:satMod val="140000"/>
                  </a:schemeClr>
                </a:gs>
              </a:gsLst>
              <a:path path="circle">
                <a:fillToRect l="100000" t="100000" r="100000" b="100000"/>
              </a:path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0.10560578586659887"/>
                  <c:y val="-0.119229991837798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860759394991104"/>
                  <c:y val="-0.111946239887064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2018 - составлено протоколов всего - 74</c:v>
                </c:pt>
                <c:pt idx="1">
                  <c:v>2019 - составлено протоколов всего - 123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33</c:v>
                </c:pt>
                <c:pt idx="1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017152"/>
        <c:axId val="106018688"/>
      </c:barChart>
      <c:catAx>
        <c:axId val="10601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018688"/>
        <c:crosses val="autoZero"/>
        <c:auto val="1"/>
        <c:lblAlgn val="ctr"/>
        <c:lblOffset val="100"/>
        <c:noMultiLvlLbl val="0"/>
      </c:catAx>
      <c:valAx>
        <c:axId val="1060186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0601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273368606701952E-2"/>
          <c:y val="6.9368923050200735E-3"/>
          <c:w val="0.92945326278659612"/>
          <c:h val="0.540981466480881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5000"/>
                    <a:shade val="92000"/>
                    <a:satMod val="130000"/>
                  </a:schemeClr>
                </a:gs>
                <a:gs pos="45000">
                  <a:schemeClr val="accent2">
                    <a:tint val="60000"/>
                    <a:shade val="99000"/>
                    <a:satMod val="120000"/>
                  </a:schemeClr>
                </a:gs>
                <a:gs pos="100000">
                  <a:schemeClr val="accent2">
                    <a:tint val="55000"/>
                    <a:satMod val="140000"/>
                  </a:schemeClr>
                </a:gs>
              </a:gsLst>
              <a:path path="circle">
                <a:fillToRect l="100000" t="100000" r="100000" b="100000"/>
              </a:path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Сумма наложенных денежных штрафов, тыс. руб.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750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65000"/>
                    <a:shade val="92000"/>
                    <a:satMod val="130000"/>
                  </a:schemeClr>
                </a:gs>
                <a:gs pos="45000">
                  <a:schemeClr val="accent4">
                    <a:tint val="60000"/>
                    <a:shade val="99000"/>
                    <a:satMod val="120000"/>
                  </a:schemeClr>
                </a:gs>
                <a:gs pos="100000">
                  <a:schemeClr val="accent4">
                    <a:tint val="55000"/>
                    <a:satMod val="140000"/>
                  </a:schemeClr>
                </a:gs>
              </a:gsLst>
              <a:path path="circle">
                <a:fillToRect l="100000" t="100000" r="100000" b="100000"/>
              </a:path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Сумма наложенных денежных штрафов, тыс. руб.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965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6448256"/>
        <c:axId val="116450048"/>
      </c:barChart>
      <c:catAx>
        <c:axId val="11644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450048"/>
        <c:crosses val="autoZero"/>
        <c:auto val="1"/>
        <c:lblAlgn val="ctr"/>
        <c:lblOffset val="100"/>
        <c:noMultiLvlLbl val="0"/>
      </c:catAx>
      <c:valAx>
        <c:axId val="1164500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crossAx val="11644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999247-2DEC-4926-9537-7F2C1F28B6C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699DE512-DA30-45CF-817D-FF175612CB0B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/>
            <a:t>Нарушение требований </a:t>
          </a:r>
          <a:r>
            <a:rPr lang="ru-RU" dirty="0" err="1" smtClean="0"/>
            <a:t>пп</a:t>
          </a:r>
          <a:r>
            <a:rPr lang="ru-RU" dirty="0" smtClean="0"/>
            <a:t>. 12 п. 2 ст. 16 и п. 1 ст.26 ФЗ от 22.11.1995 </a:t>
          </a:r>
        </a:p>
        <a:p>
          <a:pPr>
            <a:spcAft>
              <a:spcPts val="0"/>
            </a:spcAft>
          </a:pPr>
          <a:r>
            <a:rPr lang="ru-RU" dirty="0" smtClean="0"/>
            <a:t>№ 171-ФЗ</a:t>
          </a:r>
          <a:endParaRPr lang="ru-RU" dirty="0"/>
        </a:p>
      </dgm:t>
    </dgm:pt>
    <dgm:pt modelId="{79BC92E9-6F20-4E6D-8C3E-D04E6FE6EAB3}" type="parTrans" cxnId="{748F5EAA-DFC7-4248-A484-C9E73B45F0F1}">
      <dgm:prSet/>
      <dgm:spPr/>
      <dgm:t>
        <a:bodyPr/>
        <a:lstStyle/>
        <a:p>
          <a:endParaRPr lang="ru-RU"/>
        </a:p>
      </dgm:t>
    </dgm:pt>
    <dgm:pt modelId="{C842E00C-B02E-47C6-9492-A33797A663EE}" type="sibTrans" cxnId="{748F5EAA-DFC7-4248-A484-C9E73B45F0F1}">
      <dgm:prSet/>
      <dgm:spPr/>
      <dgm:t>
        <a:bodyPr/>
        <a:lstStyle/>
        <a:p>
          <a:endParaRPr lang="ru-RU"/>
        </a:p>
      </dgm:t>
    </dgm:pt>
    <dgm:pt modelId="{2E41A001-906F-48AA-A0A4-9BA6B7B9BF61}">
      <dgm:prSet phldrT="[Текст]"/>
      <dgm:spPr/>
      <dgm:t>
        <a:bodyPr/>
        <a:lstStyle/>
        <a:p>
          <a:r>
            <a:rPr lang="ru-RU" dirty="0" smtClean="0"/>
            <a:t>Протокол об административном правонарушении по ч. 3  ст. 14.17 КоАП РФ</a:t>
          </a:r>
          <a:endParaRPr lang="ru-RU" dirty="0"/>
        </a:p>
      </dgm:t>
    </dgm:pt>
    <dgm:pt modelId="{453D24E2-DC06-4F58-8E03-1F547E28737D}" type="parTrans" cxnId="{8E46A6DB-48EC-4B9A-BA87-CE90631B3E34}">
      <dgm:prSet/>
      <dgm:spPr/>
      <dgm:t>
        <a:bodyPr/>
        <a:lstStyle/>
        <a:p>
          <a:endParaRPr lang="ru-RU"/>
        </a:p>
      </dgm:t>
    </dgm:pt>
    <dgm:pt modelId="{F31DC108-4FEC-4EDF-B386-D8804C2856EA}" type="sibTrans" cxnId="{8E46A6DB-48EC-4B9A-BA87-CE90631B3E34}">
      <dgm:prSet/>
      <dgm:spPr/>
      <dgm:t>
        <a:bodyPr/>
        <a:lstStyle/>
        <a:p>
          <a:endParaRPr lang="ru-RU"/>
        </a:p>
      </dgm:t>
    </dgm:pt>
    <dgm:pt modelId="{1B4E7DFF-2C3D-4335-98BD-6490ABF06974}" type="pres">
      <dgm:prSet presAssocID="{DC999247-2DEC-4926-9537-7F2C1F28B6CD}" presName="Name0" presStyleCnt="0">
        <dgm:presLayoutVars>
          <dgm:dir/>
          <dgm:animLvl val="lvl"/>
          <dgm:resizeHandles val="exact"/>
        </dgm:presLayoutVars>
      </dgm:prSet>
      <dgm:spPr/>
    </dgm:pt>
    <dgm:pt modelId="{4D278023-EF12-4096-9E19-FCCDE4FD3A85}" type="pres">
      <dgm:prSet presAssocID="{DC999247-2DEC-4926-9537-7F2C1F28B6CD}" presName="dummy" presStyleCnt="0"/>
      <dgm:spPr/>
    </dgm:pt>
    <dgm:pt modelId="{52285E7E-4660-480E-A586-24E331BAA778}" type="pres">
      <dgm:prSet presAssocID="{DC999247-2DEC-4926-9537-7F2C1F28B6CD}" presName="linH" presStyleCnt="0"/>
      <dgm:spPr/>
    </dgm:pt>
    <dgm:pt modelId="{8D6AE653-E9EF-4F1C-A5CE-B245769E40BD}" type="pres">
      <dgm:prSet presAssocID="{DC999247-2DEC-4926-9537-7F2C1F28B6CD}" presName="padding1" presStyleCnt="0"/>
      <dgm:spPr/>
    </dgm:pt>
    <dgm:pt modelId="{58FED329-854A-4970-80C2-AE08BABD7593}" type="pres">
      <dgm:prSet presAssocID="{699DE512-DA30-45CF-817D-FF175612CB0B}" presName="linV" presStyleCnt="0"/>
      <dgm:spPr/>
    </dgm:pt>
    <dgm:pt modelId="{3C9F636F-0AD2-434B-9BD9-170D6A5316C2}" type="pres">
      <dgm:prSet presAssocID="{699DE512-DA30-45CF-817D-FF175612CB0B}" presName="spVertical1" presStyleCnt="0"/>
      <dgm:spPr/>
    </dgm:pt>
    <dgm:pt modelId="{344D0852-5337-4FC6-86FC-FC7FCCB72286}" type="pres">
      <dgm:prSet presAssocID="{699DE512-DA30-45CF-817D-FF175612CB0B}" presName="parTx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0720E-5EED-4DAD-90C6-C64114D4EC76}" type="pres">
      <dgm:prSet presAssocID="{699DE512-DA30-45CF-817D-FF175612CB0B}" presName="spVertical2" presStyleCnt="0"/>
      <dgm:spPr/>
    </dgm:pt>
    <dgm:pt modelId="{597A39D8-E757-4142-B807-49579C16D540}" type="pres">
      <dgm:prSet presAssocID="{699DE512-DA30-45CF-817D-FF175612CB0B}" presName="spVertical3" presStyleCnt="0"/>
      <dgm:spPr/>
    </dgm:pt>
    <dgm:pt modelId="{8161F845-4EDF-4B00-BDA2-5361DB762D5F}" type="pres">
      <dgm:prSet presAssocID="{C842E00C-B02E-47C6-9492-A33797A663EE}" presName="space" presStyleCnt="0"/>
      <dgm:spPr/>
    </dgm:pt>
    <dgm:pt modelId="{96128820-6B60-4ED3-B68C-9BB95E38FF67}" type="pres">
      <dgm:prSet presAssocID="{2E41A001-906F-48AA-A0A4-9BA6B7B9BF61}" presName="linV" presStyleCnt="0"/>
      <dgm:spPr/>
    </dgm:pt>
    <dgm:pt modelId="{B6CA135A-7619-4790-8CE3-47A9EAFB47B4}" type="pres">
      <dgm:prSet presAssocID="{2E41A001-906F-48AA-A0A4-9BA6B7B9BF61}" presName="spVertical1" presStyleCnt="0"/>
      <dgm:spPr/>
    </dgm:pt>
    <dgm:pt modelId="{C0C8E602-9986-435E-B6AF-AEF311B2364B}" type="pres">
      <dgm:prSet presAssocID="{2E41A001-906F-48AA-A0A4-9BA6B7B9BF61}" presName="parTx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5EE86-068B-4F12-9B6E-C576174092B5}" type="pres">
      <dgm:prSet presAssocID="{2E41A001-906F-48AA-A0A4-9BA6B7B9BF61}" presName="spVertical2" presStyleCnt="0"/>
      <dgm:spPr/>
    </dgm:pt>
    <dgm:pt modelId="{91B164D6-4D89-4D1F-9410-14C6D07811CE}" type="pres">
      <dgm:prSet presAssocID="{2E41A001-906F-48AA-A0A4-9BA6B7B9BF61}" presName="spVertical3" presStyleCnt="0"/>
      <dgm:spPr/>
    </dgm:pt>
    <dgm:pt modelId="{7F4EA86D-08A3-4306-B7E5-79055645F99E}" type="pres">
      <dgm:prSet presAssocID="{DC999247-2DEC-4926-9537-7F2C1F28B6CD}" presName="padding2" presStyleCnt="0"/>
      <dgm:spPr/>
    </dgm:pt>
    <dgm:pt modelId="{53DE42A8-C51B-42B1-98E4-3144E118BD39}" type="pres">
      <dgm:prSet presAssocID="{DC999247-2DEC-4926-9537-7F2C1F28B6CD}" presName="negArrow" presStyleCnt="0"/>
      <dgm:spPr/>
    </dgm:pt>
    <dgm:pt modelId="{DC0BFBD5-432C-46EC-9B08-1635D37CC607}" type="pres">
      <dgm:prSet presAssocID="{DC999247-2DEC-4926-9537-7F2C1F28B6CD}" presName="backgroundArrow" presStyleLbl="node1" presStyleIdx="0" presStyleCnt="1"/>
      <dgm:spPr>
        <a:solidFill>
          <a:schemeClr val="accent1">
            <a:lumMod val="40000"/>
            <a:lumOff val="60000"/>
          </a:schemeClr>
        </a:solidFill>
        <a:ln w="28575">
          <a:solidFill>
            <a:srgbClr val="7030A0"/>
          </a:solidFill>
        </a:ln>
      </dgm:spPr>
    </dgm:pt>
  </dgm:ptLst>
  <dgm:cxnLst>
    <dgm:cxn modelId="{8E46A6DB-48EC-4B9A-BA87-CE90631B3E34}" srcId="{DC999247-2DEC-4926-9537-7F2C1F28B6CD}" destId="{2E41A001-906F-48AA-A0A4-9BA6B7B9BF61}" srcOrd="1" destOrd="0" parTransId="{453D24E2-DC06-4F58-8E03-1F547E28737D}" sibTransId="{F31DC108-4FEC-4EDF-B386-D8804C2856EA}"/>
    <dgm:cxn modelId="{0FF46E87-E0BA-4404-B85D-ABA59F1AD512}" type="presOf" srcId="{DC999247-2DEC-4926-9537-7F2C1F28B6CD}" destId="{1B4E7DFF-2C3D-4335-98BD-6490ABF06974}" srcOrd="0" destOrd="0" presId="urn:microsoft.com/office/officeart/2005/8/layout/hProcess3"/>
    <dgm:cxn modelId="{D99FCA90-117A-4F96-92F4-1E06B54E78E2}" type="presOf" srcId="{699DE512-DA30-45CF-817D-FF175612CB0B}" destId="{344D0852-5337-4FC6-86FC-FC7FCCB72286}" srcOrd="0" destOrd="0" presId="urn:microsoft.com/office/officeart/2005/8/layout/hProcess3"/>
    <dgm:cxn modelId="{748F5EAA-DFC7-4248-A484-C9E73B45F0F1}" srcId="{DC999247-2DEC-4926-9537-7F2C1F28B6CD}" destId="{699DE512-DA30-45CF-817D-FF175612CB0B}" srcOrd="0" destOrd="0" parTransId="{79BC92E9-6F20-4E6D-8C3E-D04E6FE6EAB3}" sibTransId="{C842E00C-B02E-47C6-9492-A33797A663EE}"/>
    <dgm:cxn modelId="{91A70984-CD1E-4255-8EBB-2413ABDA0314}" type="presOf" srcId="{2E41A001-906F-48AA-A0A4-9BA6B7B9BF61}" destId="{C0C8E602-9986-435E-B6AF-AEF311B2364B}" srcOrd="0" destOrd="0" presId="urn:microsoft.com/office/officeart/2005/8/layout/hProcess3"/>
    <dgm:cxn modelId="{BEAAFF9C-3A98-4673-9B9B-9B782576C038}" type="presParOf" srcId="{1B4E7DFF-2C3D-4335-98BD-6490ABF06974}" destId="{4D278023-EF12-4096-9E19-FCCDE4FD3A85}" srcOrd="0" destOrd="0" presId="urn:microsoft.com/office/officeart/2005/8/layout/hProcess3"/>
    <dgm:cxn modelId="{67A56DD9-B2A1-4248-BCC3-A01187333F24}" type="presParOf" srcId="{1B4E7DFF-2C3D-4335-98BD-6490ABF06974}" destId="{52285E7E-4660-480E-A586-24E331BAA778}" srcOrd="1" destOrd="0" presId="urn:microsoft.com/office/officeart/2005/8/layout/hProcess3"/>
    <dgm:cxn modelId="{61BDB8A0-5129-4ACA-803A-00E623A93CC9}" type="presParOf" srcId="{52285E7E-4660-480E-A586-24E331BAA778}" destId="{8D6AE653-E9EF-4F1C-A5CE-B245769E40BD}" srcOrd="0" destOrd="0" presId="urn:microsoft.com/office/officeart/2005/8/layout/hProcess3"/>
    <dgm:cxn modelId="{51C4B991-ABCC-4F65-B7E0-EEEFDEA86CC1}" type="presParOf" srcId="{52285E7E-4660-480E-A586-24E331BAA778}" destId="{58FED329-854A-4970-80C2-AE08BABD7593}" srcOrd="1" destOrd="0" presId="urn:microsoft.com/office/officeart/2005/8/layout/hProcess3"/>
    <dgm:cxn modelId="{F44DC01F-CDAC-497B-8B23-B013EA116D51}" type="presParOf" srcId="{58FED329-854A-4970-80C2-AE08BABD7593}" destId="{3C9F636F-0AD2-434B-9BD9-170D6A5316C2}" srcOrd="0" destOrd="0" presId="urn:microsoft.com/office/officeart/2005/8/layout/hProcess3"/>
    <dgm:cxn modelId="{52FDD24F-7137-424F-A0F6-662D9D54B03E}" type="presParOf" srcId="{58FED329-854A-4970-80C2-AE08BABD7593}" destId="{344D0852-5337-4FC6-86FC-FC7FCCB72286}" srcOrd="1" destOrd="0" presId="urn:microsoft.com/office/officeart/2005/8/layout/hProcess3"/>
    <dgm:cxn modelId="{5620B025-73F7-42B8-AC71-C3EA48E94258}" type="presParOf" srcId="{58FED329-854A-4970-80C2-AE08BABD7593}" destId="{9500720E-5EED-4DAD-90C6-C64114D4EC76}" srcOrd="2" destOrd="0" presId="urn:microsoft.com/office/officeart/2005/8/layout/hProcess3"/>
    <dgm:cxn modelId="{3AA33E0C-AEFB-4988-88C6-A148400174A2}" type="presParOf" srcId="{58FED329-854A-4970-80C2-AE08BABD7593}" destId="{597A39D8-E757-4142-B807-49579C16D540}" srcOrd="3" destOrd="0" presId="urn:microsoft.com/office/officeart/2005/8/layout/hProcess3"/>
    <dgm:cxn modelId="{13F1ADB7-1C08-4C9D-B86D-E3E036CF4C35}" type="presParOf" srcId="{52285E7E-4660-480E-A586-24E331BAA778}" destId="{8161F845-4EDF-4B00-BDA2-5361DB762D5F}" srcOrd="2" destOrd="0" presId="urn:microsoft.com/office/officeart/2005/8/layout/hProcess3"/>
    <dgm:cxn modelId="{C4EDCA31-A573-4073-9143-A9106E04B949}" type="presParOf" srcId="{52285E7E-4660-480E-A586-24E331BAA778}" destId="{96128820-6B60-4ED3-B68C-9BB95E38FF67}" srcOrd="3" destOrd="0" presId="urn:microsoft.com/office/officeart/2005/8/layout/hProcess3"/>
    <dgm:cxn modelId="{65248398-08A2-4F62-AADA-63480AB61444}" type="presParOf" srcId="{96128820-6B60-4ED3-B68C-9BB95E38FF67}" destId="{B6CA135A-7619-4790-8CE3-47A9EAFB47B4}" srcOrd="0" destOrd="0" presId="urn:microsoft.com/office/officeart/2005/8/layout/hProcess3"/>
    <dgm:cxn modelId="{1FC6C79E-B13D-4ED8-8C36-4FE6A9AB503E}" type="presParOf" srcId="{96128820-6B60-4ED3-B68C-9BB95E38FF67}" destId="{C0C8E602-9986-435E-B6AF-AEF311B2364B}" srcOrd="1" destOrd="0" presId="urn:microsoft.com/office/officeart/2005/8/layout/hProcess3"/>
    <dgm:cxn modelId="{16DD81CC-1459-4EDA-921A-D0ABE350C1E1}" type="presParOf" srcId="{96128820-6B60-4ED3-B68C-9BB95E38FF67}" destId="{6DF5EE86-068B-4F12-9B6E-C576174092B5}" srcOrd="2" destOrd="0" presId="urn:microsoft.com/office/officeart/2005/8/layout/hProcess3"/>
    <dgm:cxn modelId="{8799F8CD-0A65-4AC6-B40B-CFC87FD1F9C1}" type="presParOf" srcId="{96128820-6B60-4ED3-B68C-9BB95E38FF67}" destId="{91B164D6-4D89-4D1F-9410-14C6D07811CE}" srcOrd="3" destOrd="0" presId="urn:microsoft.com/office/officeart/2005/8/layout/hProcess3"/>
    <dgm:cxn modelId="{83DCF6B2-714F-4475-9EAD-C5F8A3F6FC64}" type="presParOf" srcId="{52285E7E-4660-480E-A586-24E331BAA778}" destId="{7F4EA86D-08A3-4306-B7E5-79055645F99E}" srcOrd="4" destOrd="0" presId="urn:microsoft.com/office/officeart/2005/8/layout/hProcess3"/>
    <dgm:cxn modelId="{4D5B9162-250F-4FC9-803D-EE49AF8A7C29}" type="presParOf" srcId="{52285E7E-4660-480E-A586-24E331BAA778}" destId="{53DE42A8-C51B-42B1-98E4-3144E118BD39}" srcOrd="5" destOrd="0" presId="urn:microsoft.com/office/officeart/2005/8/layout/hProcess3"/>
    <dgm:cxn modelId="{E1D371A5-1414-4FDE-A8DC-920B0A191247}" type="presParOf" srcId="{52285E7E-4660-480E-A586-24E331BAA778}" destId="{DC0BFBD5-432C-46EC-9B08-1635D37CC607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999247-2DEC-4926-9537-7F2C1F28B6C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699DE512-DA30-45CF-817D-FF175612CB0B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/>
            <a:t>Нарушение требований </a:t>
          </a:r>
          <a:r>
            <a:rPr lang="ru-RU" dirty="0" err="1" smtClean="0"/>
            <a:t>пп</a:t>
          </a:r>
          <a:r>
            <a:rPr lang="ru-RU" dirty="0" smtClean="0"/>
            <a:t>. 12 п. 2 ст. 16 и п. 1 ст.26 ФЗ от 22.11.1995 </a:t>
          </a:r>
        </a:p>
        <a:p>
          <a:pPr>
            <a:spcAft>
              <a:spcPts val="0"/>
            </a:spcAft>
          </a:pPr>
          <a:r>
            <a:rPr lang="ru-RU" dirty="0" smtClean="0"/>
            <a:t>№ 171-ФЗ</a:t>
          </a:r>
          <a:endParaRPr lang="ru-RU" dirty="0"/>
        </a:p>
      </dgm:t>
    </dgm:pt>
    <dgm:pt modelId="{79BC92E9-6F20-4E6D-8C3E-D04E6FE6EAB3}" type="parTrans" cxnId="{748F5EAA-DFC7-4248-A484-C9E73B45F0F1}">
      <dgm:prSet/>
      <dgm:spPr/>
      <dgm:t>
        <a:bodyPr/>
        <a:lstStyle/>
        <a:p>
          <a:endParaRPr lang="ru-RU"/>
        </a:p>
      </dgm:t>
    </dgm:pt>
    <dgm:pt modelId="{C842E00C-B02E-47C6-9492-A33797A663EE}" type="sibTrans" cxnId="{748F5EAA-DFC7-4248-A484-C9E73B45F0F1}">
      <dgm:prSet/>
      <dgm:spPr/>
      <dgm:t>
        <a:bodyPr/>
        <a:lstStyle/>
        <a:p>
          <a:endParaRPr lang="ru-RU"/>
        </a:p>
      </dgm:t>
    </dgm:pt>
    <dgm:pt modelId="{2E41A001-906F-48AA-A0A4-9BA6B7B9BF61}">
      <dgm:prSet phldrT="[Текст]"/>
      <dgm:spPr/>
      <dgm:t>
        <a:bodyPr/>
        <a:lstStyle/>
        <a:p>
          <a:r>
            <a:rPr lang="ru-RU" dirty="0" smtClean="0"/>
            <a:t>Протокол об административном правонарушении по ч. 2  ст. 14.6 КоАП РФ</a:t>
          </a:r>
          <a:endParaRPr lang="ru-RU" dirty="0"/>
        </a:p>
      </dgm:t>
    </dgm:pt>
    <dgm:pt modelId="{453D24E2-DC06-4F58-8E03-1F547E28737D}" type="parTrans" cxnId="{8E46A6DB-48EC-4B9A-BA87-CE90631B3E34}">
      <dgm:prSet/>
      <dgm:spPr/>
      <dgm:t>
        <a:bodyPr/>
        <a:lstStyle/>
        <a:p>
          <a:endParaRPr lang="ru-RU"/>
        </a:p>
      </dgm:t>
    </dgm:pt>
    <dgm:pt modelId="{F31DC108-4FEC-4EDF-B386-D8804C2856EA}" type="sibTrans" cxnId="{8E46A6DB-48EC-4B9A-BA87-CE90631B3E34}">
      <dgm:prSet/>
      <dgm:spPr/>
      <dgm:t>
        <a:bodyPr/>
        <a:lstStyle/>
        <a:p>
          <a:endParaRPr lang="ru-RU"/>
        </a:p>
      </dgm:t>
    </dgm:pt>
    <dgm:pt modelId="{1B4E7DFF-2C3D-4335-98BD-6490ABF06974}" type="pres">
      <dgm:prSet presAssocID="{DC999247-2DEC-4926-9537-7F2C1F28B6CD}" presName="Name0" presStyleCnt="0">
        <dgm:presLayoutVars>
          <dgm:dir/>
          <dgm:animLvl val="lvl"/>
          <dgm:resizeHandles val="exact"/>
        </dgm:presLayoutVars>
      </dgm:prSet>
      <dgm:spPr/>
    </dgm:pt>
    <dgm:pt modelId="{4D278023-EF12-4096-9E19-FCCDE4FD3A85}" type="pres">
      <dgm:prSet presAssocID="{DC999247-2DEC-4926-9537-7F2C1F28B6CD}" presName="dummy" presStyleCnt="0"/>
      <dgm:spPr/>
    </dgm:pt>
    <dgm:pt modelId="{52285E7E-4660-480E-A586-24E331BAA778}" type="pres">
      <dgm:prSet presAssocID="{DC999247-2DEC-4926-9537-7F2C1F28B6CD}" presName="linH" presStyleCnt="0"/>
      <dgm:spPr/>
    </dgm:pt>
    <dgm:pt modelId="{8D6AE653-E9EF-4F1C-A5CE-B245769E40BD}" type="pres">
      <dgm:prSet presAssocID="{DC999247-2DEC-4926-9537-7F2C1F28B6CD}" presName="padding1" presStyleCnt="0"/>
      <dgm:spPr/>
    </dgm:pt>
    <dgm:pt modelId="{58FED329-854A-4970-80C2-AE08BABD7593}" type="pres">
      <dgm:prSet presAssocID="{699DE512-DA30-45CF-817D-FF175612CB0B}" presName="linV" presStyleCnt="0"/>
      <dgm:spPr/>
    </dgm:pt>
    <dgm:pt modelId="{3C9F636F-0AD2-434B-9BD9-170D6A5316C2}" type="pres">
      <dgm:prSet presAssocID="{699DE512-DA30-45CF-817D-FF175612CB0B}" presName="spVertical1" presStyleCnt="0"/>
      <dgm:spPr/>
    </dgm:pt>
    <dgm:pt modelId="{344D0852-5337-4FC6-86FC-FC7FCCB72286}" type="pres">
      <dgm:prSet presAssocID="{699DE512-DA30-45CF-817D-FF175612CB0B}" presName="parTx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0720E-5EED-4DAD-90C6-C64114D4EC76}" type="pres">
      <dgm:prSet presAssocID="{699DE512-DA30-45CF-817D-FF175612CB0B}" presName="spVertical2" presStyleCnt="0"/>
      <dgm:spPr/>
    </dgm:pt>
    <dgm:pt modelId="{597A39D8-E757-4142-B807-49579C16D540}" type="pres">
      <dgm:prSet presAssocID="{699DE512-DA30-45CF-817D-FF175612CB0B}" presName="spVertical3" presStyleCnt="0"/>
      <dgm:spPr/>
    </dgm:pt>
    <dgm:pt modelId="{8161F845-4EDF-4B00-BDA2-5361DB762D5F}" type="pres">
      <dgm:prSet presAssocID="{C842E00C-B02E-47C6-9492-A33797A663EE}" presName="space" presStyleCnt="0"/>
      <dgm:spPr/>
    </dgm:pt>
    <dgm:pt modelId="{96128820-6B60-4ED3-B68C-9BB95E38FF67}" type="pres">
      <dgm:prSet presAssocID="{2E41A001-906F-48AA-A0A4-9BA6B7B9BF61}" presName="linV" presStyleCnt="0"/>
      <dgm:spPr/>
    </dgm:pt>
    <dgm:pt modelId="{B6CA135A-7619-4790-8CE3-47A9EAFB47B4}" type="pres">
      <dgm:prSet presAssocID="{2E41A001-906F-48AA-A0A4-9BA6B7B9BF61}" presName="spVertical1" presStyleCnt="0"/>
      <dgm:spPr/>
    </dgm:pt>
    <dgm:pt modelId="{C0C8E602-9986-435E-B6AF-AEF311B2364B}" type="pres">
      <dgm:prSet presAssocID="{2E41A001-906F-48AA-A0A4-9BA6B7B9BF61}" presName="parTx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5EE86-068B-4F12-9B6E-C576174092B5}" type="pres">
      <dgm:prSet presAssocID="{2E41A001-906F-48AA-A0A4-9BA6B7B9BF61}" presName="spVertical2" presStyleCnt="0"/>
      <dgm:spPr/>
    </dgm:pt>
    <dgm:pt modelId="{91B164D6-4D89-4D1F-9410-14C6D07811CE}" type="pres">
      <dgm:prSet presAssocID="{2E41A001-906F-48AA-A0A4-9BA6B7B9BF61}" presName="spVertical3" presStyleCnt="0"/>
      <dgm:spPr/>
    </dgm:pt>
    <dgm:pt modelId="{7F4EA86D-08A3-4306-B7E5-79055645F99E}" type="pres">
      <dgm:prSet presAssocID="{DC999247-2DEC-4926-9537-7F2C1F28B6CD}" presName="padding2" presStyleCnt="0"/>
      <dgm:spPr/>
    </dgm:pt>
    <dgm:pt modelId="{53DE42A8-C51B-42B1-98E4-3144E118BD39}" type="pres">
      <dgm:prSet presAssocID="{DC999247-2DEC-4926-9537-7F2C1F28B6CD}" presName="negArrow" presStyleCnt="0"/>
      <dgm:spPr/>
    </dgm:pt>
    <dgm:pt modelId="{DC0BFBD5-432C-46EC-9B08-1635D37CC607}" type="pres">
      <dgm:prSet presAssocID="{DC999247-2DEC-4926-9537-7F2C1F28B6CD}" presName="backgroundArrow" presStyleLbl="node1" presStyleIdx="0" presStyleCnt="1" custLinFactNeighborX="-11765" custLinFactNeighborY="-886"/>
      <dgm:spPr>
        <a:solidFill>
          <a:schemeClr val="accent1">
            <a:lumMod val="40000"/>
            <a:lumOff val="60000"/>
          </a:schemeClr>
        </a:solidFill>
        <a:ln w="28575">
          <a:solidFill>
            <a:srgbClr val="7030A0"/>
          </a:solidFill>
        </a:ln>
      </dgm:spPr>
    </dgm:pt>
  </dgm:ptLst>
  <dgm:cxnLst>
    <dgm:cxn modelId="{439A9C72-0483-4054-9F60-B3419332AEAD}" type="presOf" srcId="{2E41A001-906F-48AA-A0A4-9BA6B7B9BF61}" destId="{C0C8E602-9986-435E-B6AF-AEF311B2364B}" srcOrd="0" destOrd="0" presId="urn:microsoft.com/office/officeart/2005/8/layout/hProcess3"/>
    <dgm:cxn modelId="{8E46A6DB-48EC-4B9A-BA87-CE90631B3E34}" srcId="{DC999247-2DEC-4926-9537-7F2C1F28B6CD}" destId="{2E41A001-906F-48AA-A0A4-9BA6B7B9BF61}" srcOrd="1" destOrd="0" parTransId="{453D24E2-DC06-4F58-8E03-1F547E28737D}" sibTransId="{F31DC108-4FEC-4EDF-B386-D8804C2856EA}"/>
    <dgm:cxn modelId="{2755C31A-81D5-4CFA-B6D4-88ED309FB588}" type="presOf" srcId="{DC999247-2DEC-4926-9537-7F2C1F28B6CD}" destId="{1B4E7DFF-2C3D-4335-98BD-6490ABF06974}" srcOrd="0" destOrd="0" presId="urn:microsoft.com/office/officeart/2005/8/layout/hProcess3"/>
    <dgm:cxn modelId="{352319F3-9214-4F35-B365-BE2298D49463}" type="presOf" srcId="{699DE512-DA30-45CF-817D-FF175612CB0B}" destId="{344D0852-5337-4FC6-86FC-FC7FCCB72286}" srcOrd="0" destOrd="0" presId="urn:microsoft.com/office/officeart/2005/8/layout/hProcess3"/>
    <dgm:cxn modelId="{748F5EAA-DFC7-4248-A484-C9E73B45F0F1}" srcId="{DC999247-2DEC-4926-9537-7F2C1F28B6CD}" destId="{699DE512-DA30-45CF-817D-FF175612CB0B}" srcOrd="0" destOrd="0" parTransId="{79BC92E9-6F20-4E6D-8C3E-D04E6FE6EAB3}" sibTransId="{C842E00C-B02E-47C6-9492-A33797A663EE}"/>
    <dgm:cxn modelId="{9E5B09CF-47FD-484D-B584-4DAED98376E9}" type="presParOf" srcId="{1B4E7DFF-2C3D-4335-98BD-6490ABF06974}" destId="{4D278023-EF12-4096-9E19-FCCDE4FD3A85}" srcOrd="0" destOrd="0" presId="urn:microsoft.com/office/officeart/2005/8/layout/hProcess3"/>
    <dgm:cxn modelId="{129DE35B-4296-4026-BAAF-C400FBFAB896}" type="presParOf" srcId="{1B4E7DFF-2C3D-4335-98BD-6490ABF06974}" destId="{52285E7E-4660-480E-A586-24E331BAA778}" srcOrd="1" destOrd="0" presId="urn:microsoft.com/office/officeart/2005/8/layout/hProcess3"/>
    <dgm:cxn modelId="{A47A1D61-36B1-45B5-A3A7-115E12239F9A}" type="presParOf" srcId="{52285E7E-4660-480E-A586-24E331BAA778}" destId="{8D6AE653-E9EF-4F1C-A5CE-B245769E40BD}" srcOrd="0" destOrd="0" presId="urn:microsoft.com/office/officeart/2005/8/layout/hProcess3"/>
    <dgm:cxn modelId="{A7C0DC25-CFEA-4AFF-8527-EB97BCAF1487}" type="presParOf" srcId="{52285E7E-4660-480E-A586-24E331BAA778}" destId="{58FED329-854A-4970-80C2-AE08BABD7593}" srcOrd="1" destOrd="0" presId="urn:microsoft.com/office/officeart/2005/8/layout/hProcess3"/>
    <dgm:cxn modelId="{B760F588-7318-473D-8BC2-5DAEFDAA32EF}" type="presParOf" srcId="{58FED329-854A-4970-80C2-AE08BABD7593}" destId="{3C9F636F-0AD2-434B-9BD9-170D6A5316C2}" srcOrd="0" destOrd="0" presId="urn:microsoft.com/office/officeart/2005/8/layout/hProcess3"/>
    <dgm:cxn modelId="{53C2CC8F-B1D3-4114-AC1A-F4E371F4409B}" type="presParOf" srcId="{58FED329-854A-4970-80C2-AE08BABD7593}" destId="{344D0852-5337-4FC6-86FC-FC7FCCB72286}" srcOrd="1" destOrd="0" presId="urn:microsoft.com/office/officeart/2005/8/layout/hProcess3"/>
    <dgm:cxn modelId="{B95BA4EA-B46B-468D-8A60-A860A36D6856}" type="presParOf" srcId="{58FED329-854A-4970-80C2-AE08BABD7593}" destId="{9500720E-5EED-4DAD-90C6-C64114D4EC76}" srcOrd="2" destOrd="0" presId="urn:microsoft.com/office/officeart/2005/8/layout/hProcess3"/>
    <dgm:cxn modelId="{E97AB755-BC00-4E49-9AA9-B3B917D5EE31}" type="presParOf" srcId="{58FED329-854A-4970-80C2-AE08BABD7593}" destId="{597A39D8-E757-4142-B807-49579C16D540}" srcOrd="3" destOrd="0" presId="urn:microsoft.com/office/officeart/2005/8/layout/hProcess3"/>
    <dgm:cxn modelId="{CDA7E168-E929-42F0-A246-F2BA0BCA5D3B}" type="presParOf" srcId="{52285E7E-4660-480E-A586-24E331BAA778}" destId="{8161F845-4EDF-4B00-BDA2-5361DB762D5F}" srcOrd="2" destOrd="0" presId="urn:microsoft.com/office/officeart/2005/8/layout/hProcess3"/>
    <dgm:cxn modelId="{67505003-4878-42B1-97C7-53F8DC9DC467}" type="presParOf" srcId="{52285E7E-4660-480E-A586-24E331BAA778}" destId="{96128820-6B60-4ED3-B68C-9BB95E38FF67}" srcOrd="3" destOrd="0" presId="urn:microsoft.com/office/officeart/2005/8/layout/hProcess3"/>
    <dgm:cxn modelId="{9F744441-9D26-459C-8348-FA35018921C2}" type="presParOf" srcId="{96128820-6B60-4ED3-B68C-9BB95E38FF67}" destId="{B6CA135A-7619-4790-8CE3-47A9EAFB47B4}" srcOrd="0" destOrd="0" presId="urn:microsoft.com/office/officeart/2005/8/layout/hProcess3"/>
    <dgm:cxn modelId="{B5F0A1A1-8924-4D96-A30C-E09538B5E120}" type="presParOf" srcId="{96128820-6B60-4ED3-B68C-9BB95E38FF67}" destId="{C0C8E602-9986-435E-B6AF-AEF311B2364B}" srcOrd="1" destOrd="0" presId="urn:microsoft.com/office/officeart/2005/8/layout/hProcess3"/>
    <dgm:cxn modelId="{8A5E5749-80A8-4924-92E3-071408070990}" type="presParOf" srcId="{96128820-6B60-4ED3-B68C-9BB95E38FF67}" destId="{6DF5EE86-068B-4F12-9B6E-C576174092B5}" srcOrd="2" destOrd="0" presId="urn:microsoft.com/office/officeart/2005/8/layout/hProcess3"/>
    <dgm:cxn modelId="{68D1EB5F-1D61-46BC-A9EF-0AFED85150E4}" type="presParOf" srcId="{96128820-6B60-4ED3-B68C-9BB95E38FF67}" destId="{91B164D6-4D89-4D1F-9410-14C6D07811CE}" srcOrd="3" destOrd="0" presId="urn:microsoft.com/office/officeart/2005/8/layout/hProcess3"/>
    <dgm:cxn modelId="{E25BC804-E446-44D5-BB46-66FD6AB3BEFE}" type="presParOf" srcId="{52285E7E-4660-480E-A586-24E331BAA778}" destId="{7F4EA86D-08A3-4306-B7E5-79055645F99E}" srcOrd="4" destOrd="0" presId="urn:microsoft.com/office/officeart/2005/8/layout/hProcess3"/>
    <dgm:cxn modelId="{2B58872E-6335-43BF-B136-81A1A4320015}" type="presParOf" srcId="{52285E7E-4660-480E-A586-24E331BAA778}" destId="{53DE42A8-C51B-42B1-98E4-3144E118BD39}" srcOrd="5" destOrd="0" presId="urn:microsoft.com/office/officeart/2005/8/layout/hProcess3"/>
    <dgm:cxn modelId="{A6EE00E3-4527-4807-B01B-191C6DEB17AA}" type="presParOf" srcId="{52285E7E-4660-480E-A586-24E331BAA778}" destId="{DC0BFBD5-432C-46EC-9B08-1635D37CC607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999247-2DEC-4926-9537-7F2C1F28B6C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699DE512-DA30-45CF-817D-FF175612CB0B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/>
            <a:t>Нарушение требований </a:t>
          </a:r>
          <a:r>
            <a:rPr lang="ru-RU" dirty="0" err="1" smtClean="0"/>
            <a:t>пп</a:t>
          </a:r>
          <a:r>
            <a:rPr lang="ru-RU" dirty="0" smtClean="0"/>
            <a:t>. 12 п. 2 ст. 16 и п. 1 ст.26 ФЗ от 22.11.1995 </a:t>
          </a:r>
        </a:p>
        <a:p>
          <a:pPr>
            <a:spcAft>
              <a:spcPts val="0"/>
            </a:spcAft>
          </a:pPr>
          <a:r>
            <a:rPr lang="ru-RU" dirty="0" smtClean="0"/>
            <a:t>№ 171-ФЗ</a:t>
          </a:r>
          <a:endParaRPr lang="ru-RU" dirty="0"/>
        </a:p>
      </dgm:t>
    </dgm:pt>
    <dgm:pt modelId="{79BC92E9-6F20-4E6D-8C3E-D04E6FE6EAB3}" type="parTrans" cxnId="{748F5EAA-DFC7-4248-A484-C9E73B45F0F1}">
      <dgm:prSet/>
      <dgm:spPr/>
      <dgm:t>
        <a:bodyPr/>
        <a:lstStyle/>
        <a:p>
          <a:endParaRPr lang="ru-RU"/>
        </a:p>
      </dgm:t>
    </dgm:pt>
    <dgm:pt modelId="{C842E00C-B02E-47C6-9492-A33797A663EE}" type="sibTrans" cxnId="{748F5EAA-DFC7-4248-A484-C9E73B45F0F1}">
      <dgm:prSet/>
      <dgm:spPr/>
      <dgm:t>
        <a:bodyPr/>
        <a:lstStyle/>
        <a:p>
          <a:endParaRPr lang="ru-RU"/>
        </a:p>
      </dgm:t>
    </dgm:pt>
    <dgm:pt modelId="{2E41A001-906F-48AA-A0A4-9BA6B7B9BF61}">
      <dgm:prSet phldrT="[Текст]"/>
      <dgm:spPr/>
      <dgm:t>
        <a:bodyPr/>
        <a:lstStyle/>
        <a:p>
          <a:r>
            <a:rPr lang="ru-RU" dirty="0" smtClean="0"/>
            <a:t>Протокол об административном правонарушении по ч. 2  ст. 14.16 КоАП РФ</a:t>
          </a:r>
          <a:endParaRPr lang="ru-RU" dirty="0"/>
        </a:p>
      </dgm:t>
    </dgm:pt>
    <dgm:pt modelId="{453D24E2-DC06-4F58-8E03-1F547E28737D}" type="parTrans" cxnId="{8E46A6DB-48EC-4B9A-BA87-CE90631B3E34}">
      <dgm:prSet/>
      <dgm:spPr/>
      <dgm:t>
        <a:bodyPr/>
        <a:lstStyle/>
        <a:p>
          <a:endParaRPr lang="ru-RU"/>
        </a:p>
      </dgm:t>
    </dgm:pt>
    <dgm:pt modelId="{F31DC108-4FEC-4EDF-B386-D8804C2856EA}" type="sibTrans" cxnId="{8E46A6DB-48EC-4B9A-BA87-CE90631B3E34}">
      <dgm:prSet/>
      <dgm:spPr/>
      <dgm:t>
        <a:bodyPr/>
        <a:lstStyle/>
        <a:p>
          <a:endParaRPr lang="ru-RU"/>
        </a:p>
      </dgm:t>
    </dgm:pt>
    <dgm:pt modelId="{1B4E7DFF-2C3D-4335-98BD-6490ABF06974}" type="pres">
      <dgm:prSet presAssocID="{DC999247-2DEC-4926-9537-7F2C1F28B6CD}" presName="Name0" presStyleCnt="0">
        <dgm:presLayoutVars>
          <dgm:dir/>
          <dgm:animLvl val="lvl"/>
          <dgm:resizeHandles val="exact"/>
        </dgm:presLayoutVars>
      </dgm:prSet>
      <dgm:spPr/>
    </dgm:pt>
    <dgm:pt modelId="{4D278023-EF12-4096-9E19-FCCDE4FD3A85}" type="pres">
      <dgm:prSet presAssocID="{DC999247-2DEC-4926-9537-7F2C1F28B6CD}" presName="dummy" presStyleCnt="0"/>
      <dgm:spPr/>
    </dgm:pt>
    <dgm:pt modelId="{52285E7E-4660-480E-A586-24E331BAA778}" type="pres">
      <dgm:prSet presAssocID="{DC999247-2DEC-4926-9537-7F2C1F28B6CD}" presName="linH" presStyleCnt="0"/>
      <dgm:spPr/>
    </dgm:pt>
    <dgm:pt modelId="{8D6AE653-E9EF-4F1C-A5CE-B245769E40BD}" type="pres">
      <dgm:prSet presAssocID="{DC999247-2DEC-4926-9537-7F2C1F28B6CD}" presName="padding1" presStyleCnt="0"/>
      <dgm:spPr/>
    </dgm:pt>
    <dgm:pt modelId="{58FED329-854A-4970-80C2-AE08BABD7593}" type="pres">
      <dgm:prSet presAssocID="{699DE512-DA30-45CF-817D-FF175612CB0B}" presName="linV" presStyleCnt="0"/>
      <dgm:spPr/>
    </dgm:pt>
    <dgm:pt modelId="{3C9F636F-0AD2-434B-9BD9-170D6A5316C2}" type="pres">
      <dgm:prSet presAssocID="{699DE512-DA30-45CF-817D-FF175612CB0B}" presName="spVertical1" presStyleCnt="0"/>
      <dgm:spPr/>
    </dgm:pt>
    <dgm:pt modelId="{344D0852-5337-4FC6-86FC-FC7FCCB72286}" type="pres">
      <dgm:prSet presAssocID="{699DE512-DA30-45CF-817D-FF175612CB0B}" presName="parTx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0720E-5EED-4DAD-90C6-C64114D4EC76}" type="pres">
      <dgm:prSet presAssocID="{699DE512-DA30-45CF-817D-FF175612CB0B}" presName="spVertical2" presStyleCnt="0"/>
      <dgm:spPr/>
    </dgm:pt>
    <dgm:pt modelId="{597A39D8-E757-4142-B807-49579C16D540}" type="pres">
      <dgm:prSet presAssocID="{699DE512-DA30-45CF-817D-FF175612CB0B}" presName="spVertical3" presStyleCnt="0"/>
      <dgm:spPr/>
    </dgm:pt>
    <dgm:pt modelId="{8161F845-4EDF-4B00-BDA2-5361DB762D5F}" type="pres">
      <dgm:prSet presAssocID="{C842E00C-B02E-47C6-9492-A33797A663EE}" presName="space" presStyleCnt="0"/>
      <dgm:spPr/>
    </dgm:pt>
    <dgm:pt modelId="{96128820-6B60-4ED3-B68C-9BB95E38FF67}" type="pres">
      <dgm:prSet presAssocID="{2E41A001-906F-48AA-A0A4-9BA6B7B9BF61}" presName="linV" presStyleCnt="0"/>
      <dgm:spPr/>
    </dgm:pt>
    <dgm:pt modelId="{B6CA135A-7619-4790-8CE3-47A9EAFB47B4}" type="pres">
      <dgm:prSet presAssocID="{2E41A001-906F-48AA-A0A4-9BA6B7B9BF61}" presName="spVertical1" presStyleCnt="0"/>
      <dgm:spPr/>
    </dgm:pt>
    <dgm:pt modelId="{C0C8E602-9986-435E-B6AF-AEF311B2364B}" type="pres">
      <dgm:prSet presAssocID="{2E41A001-906F-48AA-A0A4-9BA6B7B9BF61}" presName="parTx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5EE86-068B-4F12-9B6E-C576174092B5}" type="pres">
      <dgm:prSet presAssocID="{2E41A001-906F-48AA-A0A4-9BA6B7B9BF61}" presName="spVertical2" presStyleCnt="0"/>
      <dgm:spPr/>
    </dgm:pt>
    <dgm:pt modelId="{91B164D6-4D89-4D1F-9410-14C6D07811CE}" type="pres">
      <dgm:prSet presAssocID="{2E41A001-906F-48AA-A0A4-9BA6B7B9BF61}" presName="spVertical3" presStyleCnt="0"/>
      <dgm:spPr/>
    </dgm:pt>
    <dgm:pt modelId="{7F4EA86D-08A3-4306-B7E5-79055645F99E}" type="pres">
      <dgm:prSet presAssocID="{DC999247-2DEC-4926-9537-7F2C1F28B6CD}" presName="padding2" presStyleCnt="0"/>
      <dgm:spPr/>
    </dgm:pt>
    <dgm:pt modelId="{53DE42A8-C51B-42B1-98E4-3144E118BD39}" type="pres">
      <dgm:prSet presAssocID="{DC999247-2DEC-4926-9537-7F2C1F28B6CD}" presName="negArrow" presStyleCnt="0"/>
      <dgm:spPr/>
    </dgm:pt>
    <dgm:pt modelId="{DC0BFBD5-432C-46EC-9B08-1635D37CC607}" type="pres">
      <dgm:prSet presAssocID="{DC999247-2DEC-4926-9537-7F2C1F28B6CD}" presName="backgroundArrow" presStyleLbl="node1" presStyleIdx="0" presStyleCnt="1" custLinFactNeighborX="-11765" custLinFactNeighborY="-886"/>
      <dgm:spPr>
        <a:solidFill>
          <a:schemeClr val="accent1">
            <a:lumMod val="40000"/>
            <a:lumOff val="60000"/>
          </a:schemeClr>
        </a:solidFill>
        <a:ln w="28575">
          <a:solidFill>
            <a:srgbClr val="7030A0"/>
          </a:solidFill>
        </a:ln>
      </dgm:spPr>
    </dgm:pt>
  </dgm:ptLst>
  <dgm:cxnLst>
    <dgm:cxn modelId="{EE800A85-0394-45CE-88FD-6ADFC611F1E8}" type="presOf" srcId="{DC999247-2DEC-4926-9537-7F2C1F28B6CD}" destId="{1B4E7DFF-2C3D-4335-98BD-6490ABF06974}" srcOrd="0" destOrd="0" presId="urn:microsoft.com/office/officeart/2005/8/layout/hProcess3"/>
    <dgm:cxn modelId="{748F5EAA-DFC7-4248-A484-C9E73B45F0F1}" srcId="{DC999247-2DEC-4926-9537-7F2C1F28B6CD}" destId="{699DE512-DA30-45CF-817D-FF175612CB0B}" srcOrd="0" destOrd="0" parTransId="{79BC92E9-6F20-4E6D-8C3E-D04E6FE6EAB3}" sibTransId="{C842E00C-B02E-47C6-9492-A33797A663EE}"/>
    <dgm:cxn modelId="{8E46A6DB-48EC-4B9A-BA87-CE90631B3E34}" srcId="{DC999247-2DEC-4926-9537-7F2C1F28B6CD}" destId="{2E41A001-906F-48AA-A0A4-9BA6B7B9BF61}" srcOrd="1" destOrd="0" parTransId="{453D24E2-DC06-4F58-8E03-1F547E28737D}" sibTransId="{F31DC108-4FEC-4EDF-B386-D8804C2856EA}"/>
    <dgm:cxn modelId="{2EE2D909-D943-4952-B5FA-150CE6BDB71F}" type="presOf" srcId="{2E41A001-906F-48AA-A0A4-9BA6B7B9BF61}" destId="{C0C8E602-9986-435E-B6AF-AEF311B2364B}" srcOrd="0" destOrd="0" presId="urn:microsoft.com/office/officeart/2005/8/layout/hProcess3"/>
    <dgm:cxn modelId="{E3C70950-8D43-4B98-8641-0A652693445D}" type="presOf" srcId="{699DE512-DA30-45CF-817D-FF175612CB0B}" destId="{344D0852-5337-4FC6-86FC-FC7FCCB72286}" srcOrd="0" destOrd="0" presId="urn:microsoft.com/office/officeart/2005/8/layout/hProcess3"/>
    <dgm:cxn modelId="{F8702A74-53B1-48D5-BB5F-C53863EB68F2}" type="presParOf" srcId="{1B4E7DFF-2C3D-4335-98BD-6490ABF06974}" destId="{4D278023-EF12-4096-9E19-FCCDE4FD3A85}" srcOrd="0" destOrd="0" presId="urn:microsoft.com/office/officeart/2005/8/layout/hProcess3"/>
    <dgm:cxn modelId="{8F4EB4EF-525A-4449-99F2-18380F1512D3}" type="presParOf" srcId="{1B4E7DFF-2C3D-4335-98BD-6490ABF06974}" destId="{52285E7E-4660-480E-A586-24E331BAA778}" srcOrd="1" destOrd="0" presId="urn:microsoft.com/office/officeart/2005/8/layout/hProcess3"/>
    <dgm:cxn modelId="{9798AAF9-605F-41EF-AC7D-A2E110E99CC6}" type="presParOf" srcId="{52285E7E-4660-480E-A586-24E331BAA778}" destId="{8D6AE653-E9EF-4F1C-A5CE-B245769E40BD}" srcOrd="0" destOrd="0" presId="urn:microsoft.com/office/officeart/2005/8/layout/hProcess3"/>
    <dgm:cxn modelId="{F216F7B9-87E9-4BFE-8ADC-A0ECBAFC6A5B}" type="presParOf" srcId="{52285E7E-4660-480E-A586-24E331BAA778}" destId="{58FED329-854A-4970-80C2-AE08BABD7593}" srcOrd="1" destOrd="0" presId="urn:microsoft.com/office/officeart/2005/8/layout/hProcess3"/>
    <dgm:cxn modelId="{C6F917AE-D06A-4B92-A721-33A957535A79}" type="presParOf" srcId="{58FED329-854A-4970-80C2-AE08BABD7593}" destId="{3C9F636F-0AD2-434B-9BD9-170D6A5316C2}" srcOrd="0" destOrd="0" presId="urn:microsoft.com/office/officeart/2005/8/layout/hProcess3"/>
    <dgm:cxn modelId="{A2D5E015-D3B0-4D91-90F6-C0DAD32F27B8}" type="presParOf" srcId="{58FED329-854A-4970-80C2-AE08BABD7593}" destId="{344D0852-5337-4FC6-86FC-FC7FCCB72286}" srcOrd="1" destOrd="0" presId="urn:microsoft.com/office/officeart/2005/8/layout/hProcess3"/>
    <dgm:cxn modelId="{C258D056-E36D-46D8-BC50-E3DAF1FB745B}" type="presParOf" srcId="{58FED329-854A-4970-80C2-AE08BABD7593}" destId="{9500720E-5EED-4DAD-90C6-C64114D4EC76}" srcOrd="2" destOrd="0" presId="urn:microsoft.com/office/officeart/2005/8/layout/hProcess3"/>
    <dgm:cxn modelId="{ABE21394-8F4E-4233-BB78-CC85057779A8}" type="presParOf" srcId="{58FED329-854A-4970-80C2-AE08BABD7593}" destId="{597A39D8-E757-4142-B807-49579C16D540}" srcOrd="3" destOrd="0" presId="urn:microsoft.com/office/officeart/2005/8/layout/hProcess3"/>
    <dgm:cxn modelId="{B155FB37-5DF4-47D1-961E-632AD27DB2F9}" type="presParOf" srcId="{52285E7E-4660-480E-A586-24E331BAA778}" destId="{8161F845-4EDF-4B00-BDA2-5361DB762D5F}" srcOrd="2" destOrd="0" presId="urn:microsoft.com/office/officeart/2005/8/layout/hProcess3"/>
    <dgm:cxn modelId="{7F99CF1F-D4D2-4BBD-8E1B-8CA7D47EA6C9}" type="presParOf" srcId="{52285E7E-4660-480E-A586-24E331BAA778}" destId="{96128820-6B60-4ED3-B68C-9BB95E38FF67}" srcOrd="3" destOrd="0" presId="urn:microsoft.com/office/officeart/2005/8/layout/hProcess3"/>
    <dgm:cxn modelId="{3E14E21A-DF6C-4B94-A9E5-2B5021EBFA86}" type="presParOf" srcId="{96128820-6B60-4ED3-B68C-9BB95E38FF67}" destId="{B6CA135A-7619-4790-8CE3-47A9EAFB47B4}" srcOrd="0" destOrd="0" presId="urn:microsoft.com/office/officeart/2005/8/layout/hProcess3"/>
    <dgm:cxn modelId="{5369776F-686E-4834-AEB5-1474884A982C}" type="presParOf" srcId="{96128820-6B60-4ED3-B68C-9BB95E38FF67}" destId="{C0C8E602-9986-435E-B6AF-AEF311B2364B}" srcOrd="1" destOrd="0" presId="urn:microsoft.com/office/officeart/2005/8/layout/hProcess3"/>
    <dgm:cxn modelId="{F17270C2-8E23-4564-8258-E11ACBAAF8E9}" type="presParOf" srcId="{96128820-6B60-4ED3-B68C-9BB95E38FF67}" destId="{6DF5EE86-068B-4F12-9B6E-C576174092B5}" srcOrd="2" destOrd="0" presId="urn:microsoft.com/office/officeart/2005/8/layout/hProcess3"/>
    <dgm:cxn modelId="{22A1B275-57BF-4E3A-BFFA-1906C0A68E1A}" type="presParOf" srcId="{96128820-6B60-4ED3-B68C-9BB95E38FF67}" destId="{91B164D6-4D89-4D1F-9410-14C6D07811CE}" srcOrd="3" destOrd="0" presId="urn:microsoft.com/office/officeart/2005/8/layout/hProcess3"/>
    <dgm:cxn modelId="{77D79BB6-BF1F-4D18-A083-BF707F1461EA}" type="presParOf" srcId="{52285E7E-4660-480E-A586-24E331BAA778}" destId="{7F4EA86D-08A3-4306-B7E5-79055645F99E}" srcOrd="4" destOrd="0" presId="urn:microsoft.com/office/officeart/2005/8/layout/hProcess3"/>
    <dgm:cxn modelId="{A63C4622-7E64-426C-936C-4503A931AF96}" type="presParOf" srcId="{52285E7E-4660-480E-A586-24E331BAA778}" destId="{53DE42A8-C51B-42B1-98E4-3144E118BD39}" srcOrd="5" destOrd="0" presId="urn:microsoft.com/office/officeart/2005/8/layout/hProcess3"/>
    <dgm:cxn modelId="{3C5A15BB-79C2-409F-879D-8981778E73CD}" type="presParOf" srcId="{52285E7E-4660-480E-A586-24E331BAA778}" destId="{DC0BFBD5-432C-46EC-9B08-1635D37CC607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999247-2DEC-4926-9537-7F2C1F28B6C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699DE512-DA30-45CF-817D-FF175612CB0B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/>
            <a:t>Нарушение требований </a:t>
          </a:r>
        </a:p>
        <a:p>
          <a:pPr>
            <a:spcAft>
              <a:spcPts val="0"/>
            </a:spcAft>
          </a:pPr>
          <a:r>
            <a:rPr lang="ru-RU" dirty="0" smtClean="0"/>
            <a:t>п. 4 ст. 16, </a:t>
          </a:r>
          <a:r>
            <a:rPr lang="ru-RU" dirty="0" err="1" smtClean="0"/>
            <a:t>пп</a:t>
          </a:r>
          <a:r>
            <a:rPr lang="ru-RU" dirty="0" smtClean="0"/>
            <a:t>. 13 п. 2 ст. 16 </a:t>
          </a:r>
        </a:p>
        <a:p>
          <a:pPr>
            <a:spcAft>
              <a:spcPts val="0"/>
            </a:spcAft>
          </a:pPr>
          <a:r>
            <a:rPr lang="ru-RU" dirty="0" smtClean="0"/>
            <a:t>и п. 1 ст.26 ФЗ от 22.11.1995 № 171-ФЗ</a:t>
          </a:r>
          <a:endParaRPr lang="ru-RU" dirty="0"/>
        </a:p>
      </dgm:t>
    </dgm:pt>
    <dgm:pt modelId="{79BC92E9-6F20-4E6D-8C3E-D04E6FE6EAB3}" type="parTrans" cxnId="{748F5EAA-DFC7-4248-A484-C9E73B45F0F1}">
      <dgm:prSet/>
      <dgm:spPr/>
      <dgm:t>
        <a:bodyPr/>
        <a:lstStyle/>
        <a:p>
          <a:endParaRPr lang="ru-RU"/>
        </a:p>
      </dgm:t>
    </dgm:pt>
    <dgm:pt modelId="{C842E00C-B02E-47C6-9492-A33797A663EE}" type="sibTrans" cxnId="{748F5EAA-DFC7-4248-A484-C9E73B45F0F1}">
      <dgm:prSet/>
      <dgm:spPr/>
      <dgm:t>
        <a:bodyPr/>
        <a:lstStyle/>
        <a:p>
          <a:endParaRPr lang="ru-RU"/>
        </a:p>
      </dgm:t>
    </dgm:pt>
    <dgm:pt modelId="{2E41A001-906F-48AA-A0A4-9BA6B7B9BF61}">
      <dgm:prSet phldrT="[Текст]"/>
      <dgm:spPr/>
      <dgm:t>
        <a:bodyPr/>
        <a:lstStyle/>
        <a:p>
          <a:r>
            <a:rPr lang="ru-RU" dirty="0" smtClean="0"/>
            <a:t>Протокол об административном правонарушении по ч. 3  ст. 14.16 КоАП РФ</a:t>
          </a:r>
          <a:endParaRPr lang="ru-RU" dirty="0"/>
        </a:p>
      </dgm:t>
    </dgm:pt>
    <dgm:pt modelId="{453D24E2-DC06-4F58-8E03-1F547E28737D}" type="parTrans" cxnId="{8E46A6DB-48EC-4B9A-BA87-CE90631B3E34}">
      <dgm:prSet/>
      <dgm:spPr/>
      <dgm:t>
        <a:bodyPr/>
        <a:lstStyle/>
        <a:p>
          <a:endParaRPr lang="ru-RU"/>
        </a:p>
      </dgm:t>
    </dgm:pt>
    <dgm:pt modelId="{F31DC108-4FEC-4EDF-B386-D8804C2856EA}" type="sibTrans" cxnId="{8E46A6DB-48EC-4B9A-BA87-CE90631B3E34}">
      <dgm:prSet/>
      <dgm:spPr/>
      <dgm:t>
        <a:bodyPr/>
        <a:lstStyle/>
        <a:p>
          <a:endParaRPr lang="ru-RU"/>
        </a:p>
      </dgm:t>
    </dgm:pt>
    <dgm:pt modelId="{1B4E7DFF-2C3D-4335-98BD-6490ABF06974}" type="pres">
      <dgm:prSet presAssocID="{DC999247-2DEC-4926-9537-7F2C1F28B6CD}" presName="Name0" presStyleCnt="0">
        <dgm:presLayoutVars>
          <dgm:dir/>
          <dgm:animLvl val="lvl"/>
          <dgm:resizeHandles val="exact"/>
        </dgm:presLayoutVars>
      </dgm:prSet>
      <dgm:spPr/>
    </dgm:pt>
    <dgm:pt modelId="{4D278023-EF12-4096-9E19-FCCDE4FD3A85}" type="pres">
      <dgm:prSet presAssocID="{DC999247-2DEC-4926-9537-7F2C1F28B6CD}" presName="dummy" presStyleCnt="0"/>
      <dgm:spPr/>
    </dgm:pt>
    <dgm:pt modelId="{52285E7E-4660-480E-A586-24E331BAA778}" type="pres">
      <dgm:prSet presAssocID="{DC999247-2DEC-4926-9537-7F2C1F28B6CD}" presName="linH" presStyleCnt="0"/>
      <dgm:spPr/>
    </dgm:pt>
    <dgm:pt modelId="{8D6AE653-E9EF-4F1C-A5CE-B245769E40BD}" type="pres">
      <dgm:prSet presAssocID="{DC999247-2DEC-4926-9537-7F2C1F28B6CD}" presName="padding1" presStyleCnt="0"/>
      <dgm:spPr/>
    </dgm:pt>
    <dgm:pt modelId="{58FED329-854A-4970-80C2-AE08BABD7593}" type="pres">
      <dgm:prSet presAssocID="{699DE512-DA30-45CF-817D-FF175612CB0B}" presName="linV" presStyleCnt="0"/>
      <dgm:spPr/>
    </dgm:pt>
    <dgm:pt modelId="{3C9F636F-0AD2-434B-9BD9-170D6A5316C2}" type="pres">
      <dgm:prSet presAssocID="{699DE512-DA30-45CF-817D-FF175612CB0B}" presName="spVertical1" presStyleCnt="0"/>
      <dgm:spPr/>
    </dgm:pt>
    <dgm:pt modelId="{344D0852-5337-4FC6-86FC-FC7FCCB72286}" type="pres">
      <dgm:prSet presAssocID="{699DE512-DA30-45CF-817D-FF175612CB0B}" presName="parTx" presStyleLbl="revTx" presStyleIdx="0" presStyleCnt="2" custScaleX="1185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0720E-5EED-4DAD-90C6-C64114D4EC76}" type="pres">
      <dgm:prSet presAssocID="{699DE512-DA30-45CF-817D-FF175612CB0B}" presName="spVertical2" presStyleCnt="0"/>
      <dgm:spPr/>
    </dgm:pt>
    <dgm:pt modelId="{597A39D8-E757-4142-B807-49579C16D540}" type="pres">
      <dgm:prSet presAssocID="{699DE512-DA30-45CF-817D-FF175612CB0B}" presName="spVertical3" presStyleCnt="0"/>
      <dgm:spPr/>
    </dgm:pt>
    <dgm:pt modelId="{8161F845-4EDF-4B00-BDA2-5361DB762D5F}" type="pres">
      <dgm:prSet presAssocID="{C842E00C-B02E-47C6-9492-A33797A663EE}" presName="space" presStyleCnt="0"/>
      <dgm:spPr/>
    </dgm:pt>
    <dgm:pt modelId="{96128820-6B60-4ED3-B68C-9BB95E38FF67}" type="pres">
      <dgm:prSet presAssocID="{2E41A001-906F-48AA-A0A4-9BA6B7B9BF61}" presName="linV" presStyleCnt="0"/>
      <dgm:spPr/>
    </dgm:pt>
    <dgm:pt modelId="{B6CA135A-7619-4790-8CE3-47A9EAFB47B4}" type="pres">
      <dgm:prSet presAssocID="{2E41A001-906F-48AA-A0A4-9BA6B7B9BF61}" presName="spVertical1" presStyleCnt="0"/>
      <dgm:spPr/>
    </dgm:pt>
    <dgm:pt modelId="{C0C8E602-9986-435E-B6AF-AEF311B2364B}" type="pres">
      <dgm:prSet presAssocID="{2E41A001-906F-48AA-A0A4-9BA6B7B9BF61}" presName="parTx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5EE86-068B-4F12-9B6E-C576174092B5}" type="pres">
      <dgm:prSet presAssocID="{2E41A001-906F-48AA-A0A4-9BA6B7B9BF61}" presName="spVertical2" presStyleCnt="0"/>
      <dgm:spPr/>
    </dgm:pt>
    <dgm:pt modelId="{91B164D6-4D89-4D1F-9410-14C6D07811CE}" type="pres">
      <dgm:prSet presAssocID="{2E41A001-906F-48AA-A0A4-9BA6B7B9BF61}" presName="spVertical3" presStyleCnt="0"/>
      <dgm:spPr/>
    </dgm:pt>
    <dgm:pt modelId="{7F4EA86D-08A3-4306-B7E5-79055645F99E}" type="pres">
      <dgm:prSet presAssocID="{DC999247-2DEC-4926-9537-7F2C1F28B6CD}" presName="padding2" presStyleCnt="0"/>
      <dgm:spPr/>
    </dgm:pt>
    <dgm:pt modelId="{53DE42A8-C51B-42B1-98E4-3144E118BD39}" type="pres">
      <dgm:prSet presAssocID="{DC999247-2DEC-4926-9537-7F2C1F28B6CD}" presName="negArrow" presStyleCnt="0"/>
      <dgm:spPr/>
    </dgm:pt>
    <dgm:pt modelId="{DC0BFBD5-432C-46EC-9B08-1635D37CC607}" type="pres">
      <dgm:prSet presAssocID="{DC999247-2DEC-4926-9537-7F2C1F28B6CD}" presName="backgroundArrow" presStyleLbl="node1" presStyleIdx="0" presStyleCnt="1" custLinFactNeighborX="-11765" custLinFactNeighborY="-886"/>
      <dgm:spPr>
        <a:solidFill>
          <a:schemeClr val="accent1">
            <a:lumMod val="40000"/>
            <a:lumOff val="60000"/>
          </a:schemeClr>
        </a:solidFill>
        <a:ln w="28575">
          <a:solidFill>
            <a:srgbClr val="7030A0"/>
          </a:solidFill>
        </a:ln>
      </dgm:spPr>
    </dgm:pt>
  </dgm:ptLst>
  <dgm:cxnLst>
    <dgm:cxn modelId="{748F5EAA-DFC7-4248-A484-C9E73B45F0F1}" srcId="{DC999247-2DEC-4926-9537-7F2C1F28B6CD}" destId="{699DE512-DA30-45CF-817D-FF175612CB0B}" srcOrd="0" destOrd="0" parTransId="{79BC92E9-6F20-4E6D-8C3E-D04E6FE6EAB3}" sibTransId="{C842E00C-B02E-47C6-9492-A33797A663EE}"/>
    <dgm:cxn modelId="{8E46A6DB-48EC-4B9A-BA87-CE90631B3E34}" srcId="{DC999247-2DEC-4926-9537-7F2C1F28B6CD}" destId="{2E41A001-906F-48AA-A0A4-9BA6B7B9BF61}" srcOrd="1" destOrd="0" parTransId="{453D24E2-DC06-4F58-8E03-1F547E28737D}" sibTransId="{F31DC108-4FEC-4EDF-B386-D8804C2856EA}"/>
    <dgm:cxn modelId="{12A8ACBA-9416-47EC-8451-E9EBA5A35D53}" type="presOf" srcId="{2E41A001-906F-48AA-A0A4-9BA6B7B9BF61}" destId="{C0C8E602-9986-435E-B6AF-AEF311B2364B}" srcOrd="0" destOrd="0" presId="urn:microsoft.com/office/officeart/2005/8/layout/hProcess3"/>
    <dgm:cxn modelId="{5F7246AB-733D-4D24-8604-F33105572008}" type="presOf" srcId="{699DE512-DA30-45CF-817D-FF175612CB0B}" destId="{344D0852-5337-4FC6-86FC-FC7FCCB72286}" srcOrd="0" destOrd="0" presId="urn:microsoft.com/office/officeart/2005/8/layout/hProcess3"/>
    <dgm:cxn modelId="{428C66F8-CBB6-461A-A4B6-3C3F81CEF9F6}" type="presOf" srcId="{DC999247-2DEC-4926-9537-7F2C1F28B6CD}" destId="{1B4E7DFF-2C3D-4335-98BD-6490ABF06974}" srcOrd="0" destOrd="0" presId="urn:microsoft.com/office/officeart/2005/8/layout/hProcess3"/>
    <dgm:cxn modelId="{DF7B7B85-0655-43F0-93E6-AD9D132DC8D9}" type="presParOf" srcId="{1B4E7DFF-2C3D-4335-98BD-6490ABF06974}" destId="{4D278023-EF12-4096-9E19-FCCDE4FD3A85}" srcOrd="0" destOrd="0" presId="urn:microsoft.com/office/officeart/2005/8/layout/hProcess3"/>
    <dgm:cxn modelId="{BC0289FA-AC15-4BB4-A567-29A40DF740C3}" type="presParOf" srcId="{1B4E7DFF-2C3D-4335-98BD-6490ABF06974}" destId="{52285E7E-4660-480E-A586-24E331BAA778}" srcOrd="1" destOrd="0" presId="urn:microsoft.com/office/officeart/2005/8/layout/hProcess3"/>
    <dgm:cxn modelId="{42888777-28DE-4346-BC91-E01691A56DE3}" type="presParOf" srcId="{52285E7E-4660-480E-A586-24E331BAA778}" destId="{8D6AE653-E9EF-4F1C-A5CE-B245769E40BD}" srcOrd="0" destOrd="0" presId="urn:microsoft.com/office/officeart/2005/8/layout/hProcess3"/>
    <dgm:cxn modelId="{3ADF71C7-C18A-4A41-9906-BE51FAD2F79E}" type="presParOf" srcId="{52285E7E-4660-480E-A586-24E331BAA778}" destId="{58FED329-854A-4970-80C2-AE08BABD7593}" srcOrd="1" destOrd="0" presId="urn:microsoft.com/office/officeart/2005/8/layout/hProcess3"/>
    <dgm:cxn modelId="{4ED2F3BF-51D6-4489-9981-A386B3E187D7}" type="presParOf" srcId="{58FED329-854A-4970-80C2-AE08BABD7593}" destId="{3C9F636F-0AD2-434B-9BD9-170D6A5316C2}" srcOrd="0" destOrd="0" presId="urn:microsoft.com/office/officeart/2005/8/layout/hProcess3"/>
    <dgm:cxn modelId="{4BAC3711-816B-43A3-932F-8A1FDBBE180B}" type="presParOf" srcId="{58FED329-854A-4970-80C2-AE08BABD7593}" destId="{344D0852-5337-4FC6-86FC-FC7FCCB72286}" srcOrd="1" destOrd="0" presId="urn:microsoft.com/office/officeart/2005/8/layout/hProcess3"/>
    <dgm:cxn modelId="{940CFBB6-65CC-4120-B44E-B1DBE9D49B66}" type="presParOf" srcId="{58FED329-854A-4970-80C2-AE08BABD7593}" destId="{9500720E-5EED-4DAD-90C6-C64114D4EC76}" srcOrd="2" destOrd="0" presId="urn:microsoft.com/office/officeart/2005/8/layout/hProcess3"/>
    <dgm:cxn modelId="{A67E38BB-AFCD-41D8-B78D-E82A5ADD3FA2}" type="presParOf" srcId="{58FED329-854A-4970-80C2-AE08BABD7593}" destId="{597A39D8-E757-4142-B807-49579C16D540}" srcOrd="3" destOrd="0" presId="urn:microsoft.com/office/officeart/2005/8/layout/hProcess3"/>
    <dgm:cxn modelId="{86E99CB2-80A5-4DB6-A824-A33A257C0CA1}" type="presParOf" srcId="{52285E7E-4660-480E-A586-24E331BAA778}" destId="{8161F845-4EDF-4B00-BDA2-5361DB762D5F}" srcOrd="2" destOrd="0" presId="urn:microsoft.com/office/officeart/2005/8/layout/hProcess3"/>
    <dgm:cxn modelId="{2B51DED8-6A0D-4D71-B7BE-DA3B9E567A5A}" type="presParOf" srcId="{52285E7E-4660-480E-A586-24E331BAA778}" destId="{96128820-6B60-4ED3-B68C-9BB95E38FF67}" srcOrd="3" destOrd="0" presId="urn:microsoft.com/office/officeart/2005/8/layout/hProcess3"/>
    <dgm:cxn modelId="{138A671A-AD70-42D9-9636-8DC70E784064}" type="presParOf" srcId="{96128820-6B60-4ED3-B68C-9BB95E38FF67}" destId="{B6CA135A-7619-4790-8CE3-47A9EAFB47B4}" srcOrd="0" destOrd="0" presId="urn:microsoft.com/office/officeart/2005/8/layout/hProcess3"/>
    <dgm:cxn modelId="{58165738-706A-40F6-95A7-64CB59930CD5}" type="presParOf" srcId="{96128820-6B60-4ED3-B68C-9BB95E38FF67}" destId="{C0C8E602-9986-435E-B6AF-AEF311B2364B}" srcOrd="1" destOrd="0" presId="urn:microsoft.com/office/officeart/2005/8/layout/hProcess3"/>
    <dgm:cxn modelId="{1C526B7F-1C6F-48E6-813B-EC6FA386A0BE}" type="presParOf" srcId="{96128820-6B60-4ED3-B68C-9BB95E38FF67}" destId="{6DF5EE86-068B-4F12-9B6E-C576174092B5}" srcOrd="2" destOrd="0" presId="urn:microsoft.com/office/officeart/2005/8/layout/hProcess3"/>
    <dgm:cxn modelId="{F104F2EF-44F0-42CD-ACB8-49946E7B2A08}" type="presParOf" srcId="{96128820-6B60-4ED3-B68C-9BB95E38FF67}" destId="{91B164D6-4D89-4D1F-9410-14C6D07811CE}" srcOrd="3" destOrd="0" presId="urn:microsoft.com/office/officeart/2005/8/layout/hProcess3"/>
    <dgm:cxn modelId="{91579B90-72C8-4D62-9ADC-79AD51978569}" type="presParOf" srcId="{52285E7E-4660-480E-A586-24E331BAA778}" destId="{7F4EA86D-08A3-4306-B7E5-79055645F99E}" srcOrd="4" destOrd="0" presId="urn:microsoft.com/office/officeart/2005/8/layout/hProcess3"/>
    <dgm:cxn modelId="{24E13352-39B6-483B-ABF0-9D57487393C0}" type="presParOf" srcId="{52285E7E-4660-480E-A586-24E331BAA778}" destId="{53DE42A8-C51B-42B1-98E4-3144E118BD39}" srcOrd="5" destOrd="0" presId="urn:microsoft.com/office/officeart/2005/8/layout/hProcess3"/>
    <dgm:cxn modelId="{71A10789-8594-40CC-84CB-2A8F1240A0E7}" type="presParOf" srcId="{52285E7E-4660-480E-A586-24E331BAA778}" destId="{DC0BFBD5-432C-46EC-9B08-1635D37CC607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999247-2DEC-4926-9537-7F2C1F28B6C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699DE512-DA30-45CF-817D-FF175612CB0B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/>
            <a:t>Нарушение требований </a:t>
          </a:r>
        </a:p>
        <a:p>
          <a:pPr>
            <a:spcAft>
              <a:spcPts val="0"/>
            </a:spcAft>
          </a:pPr>
          <a:r>
            <a:rPr lang="ru-RU" dirty="0" smtClean="0"/>
            <a:t>п. 10 ст. 16 и п. 13 ст. 19 ФЗ от 22.11.1995 № 171-ФЗ</a:t>
          </a:r>
          <a:endParaRPr lang="ru-RU" dirty="0"/>
        </a:p>
      </dgm:t>
    </dgm:pt>
    <dgm:pt modelId="{79BC92E9-6F20-4E6D-8C3E-D04E6FE6EAB3}" type="parTrans" cxnId="{748F5EAA-DFC7-4248-A484-C9E73B45F0F1}">
      <dgm:prSet/>
      <dgm:spPr/>
      <dgm:t>
        <a:bodyPr/>
        <a:lstStyle/>
        <a:p>
          <a:endParaRPr lang="ru-RU"/>
        </a:p>
      </dgm:t>
    </dgm:pt>
    <dgm:pt modelId="{C842E00C-B02E-47C6-9492-A33797A663EE}" type="sibTrans" cxnId="{748F5EAA-DFC7-4248-A484-C9E73B45F0F1}">
      <dgm:prSet/>
      <dgm:spPr/>
      <dgm:t>
        <a:bodyPr/>
        <a:lstStyle/>
        <a:p>
          <a:endParaRPr lang="ru-RU"/>
        </a:p>
      </dgm:t>
    </dgm:pt>
    <dgm:pt modelId="{2E41A001-906F-48AA-A0A4-9BA6B7B9BF61}">
      <dgm:prSet phldrT="[Текст]"/>
      <dgm:spPr/>
      <dgm:t>
        <a:bodyPr/>
        <a:lstStyle/>
        <a:p>
          <a:r>
            <a:rPr lang="ru-RU" dirty="0" smtClean="0"/>
            <a:t>Протокол об административном правонарушении по ч. 1  ст. 14.17 КоАП РФ</a:t>
          </a:r>
          <a:endParaRPr lang="ru-RU" dirty="0"/>
        </a:p>
      </dgm:t>
    </dgm:pt>
    <dgm:pt modelId="{453D24E2-DC06-4F58-8E03-1F547E28737D}" type="parTrans" cxnId="{8E46A6DB-48EC-4B9A-BA87-CE90631B3E34}">
      <dgm:prSet/>
      <dgm:spPr/>
      <dgm:t>
        <a:bodyPr/>
        <a:lstStyle/>
        <a:p>
          <a:endParaRPr lang="ru-RU"/>
        </a:p>
      </dgm:t>
    </dgm:pt>
    <dgm:pt modelId="{F31DC108-4FEC-4EDF-B386-D8804C2856EA}" type="sibTrans" cxnId="{8E46A6DB-48EC-4B9A-BA87-CE90631B3E34}">
      <dgm:prSet/>
      <dgm:spPr/>
      <dgm:t>
        <a:bodyPr/>
        <a:lstStyle/>
        <a:p>
          <a:endParaRPr lang="ru-RU"/>
        </a:p>
      </dgm:t>
    </dgm:pt>
    <dgm:pt modelId="{1B4E7DFF-2C3D-4335-98BD-6490ABF06974}" type="pres">
      <dgm:prSet presAssocID="{DC999247-2DEC-4926-9537-7F2C1F28B6CD}" presName="Name0" presStyleCnt="0">
        <dgm:presLayoutVars>
          <dgm:dir/>
          <dgm:animLvl val="lvl"/>
          <dgm:resizeHandles val="exact"/>
        </dgm:presLayoutVars>
      </dgm:prSet>
      <dgm:spPr/>
    </dgm:pt>
    <dgm:pt modelId="{4D278023-EF12-4096-9E19-FCCDE4FD3A85}" type="pres">
      <dgm:prSet presAssocID="{DC999247-2DEC-4926-9537-7F2C1F28B6CD}" presName="dummy" presStyleCnt="0"/>
      <dgm:spPr/>
    </dgm:pt>
    <dgm:pt modelId="{52285E7E-4660-480E-A586-24E331BAA778}" type="pres">
      <dgm:prSet presAssocID="{DC999247-2DEC-4926-9537-7F2C1F28B6CD}" presName="linH" presStyleCnt="0"/>
      <dgm:spPr/>
    </dgm:pt>
    <dgm:pt modelId="{8D6AE653-E9EF-4F1C-A5CE-B245769E40BD}" type="pres">
      <dgm:prSet presAssocID="{DC999247-2DEC-4926-9537-7F2C1F28B6CD}" presName="padding1" presStyleCnt="0"/>
      <dgm:spPr/>
    </dgm:pt>
    <dgm:pt modelId="{58FED329-854A-4970-80C2-AE08BABD7593}" type="pres">
      <dgm:prSet presAssocID="{699DE512-DA30-45CF-817D-FF175612CB0B}" presName="linV" presStyleCnt="0"/>
      <dgm:spPr/>
    </dgm:pt>
    <dgm:pt modelId="{3C9F636F-0AD2-434B-9BD9-170D6A5316C2}" type="pres">
      <dgm:prSet presAssocID="{699DE512-DA30-45CF-817D-FF175612CB0B}" presName="spVertical1" presStyleCnt="0"/>
      <dgm:spPr/>
    </dgm:pt>
    <dgm:pt modelId="{344D0852-5337-4FC6-86FC-FC7FCCB72286}" type="pres">
      <dgm:prSet presAssocID="{699DE512-DA30-45CF-817D-FF175612CB0B}" presName="parTx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0720E-5EED-4DAD-90C6-C64114D4EC76}" type="pres">
      <dgm:prSet presAssocID="{699DE512-DA30-45CF-817D-FF175612CB0B}" presName="spVertical2" presStyleCnt="0"/>
      <dgm:spPr/>
    </dgm:pt>
    <dgm:pt modelId="{597A39D8-E757-4142-B807-49579C16D540}" type="pres">
      <dgm:prSet presAssocID="{699DE512-DA30-45CF-817D-FF175612CB0B}" presName="spVertical3" presStyleCnt="0"/>
      <dgm:spPr/>
    </dgm:pt>
    <dgm:pt modelId="{8161F845-4EDF-4B00-BDA2-5361DB762D5F}" type="pres">
      <dgm:prSet presAssocID="{C842E00C-B02E-47C6-9492-A33797A663EE}" presName="space" presStyleCnt="0"/>
      <dgm:spPr/>
    </dgm:pt>
    <dgm:pt modelId="{96128820-6B60-4ED3-B68C-9BB95E38FF67}" type="pres">
      <dgm:prSet presAssocID="{2E41A001-906F-48AA-A0A4-9BA6B7B9BF61}" presName="linV" presStyleCnt="0"/>
      <dgm:spPr/>
    </dgm:pt>
    <dgm:pt modelId="{B6CA135A-7619-4790-8CE3-47A9EAFB47B4}" type="pres">
      <dgm:prSet presAssocID="{2E41A001-906F-48AA-A0A4-9BA6B7B9BF61}" presName="spVertical1" presStyleCnt="0"/>
      <dgm:spPr/>
    </dgm:pt>
    <dgm:pt modelId="{C0C8E602-9986-435E-B6AF-AEF311B2364B}" type="pres">
      <dgm:prSet presAssocID="{2E41A001-906F-48AA-A0A4-9BA6B7B9BF61}" presName="parTx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5EE86-068B-4F12-9B6E-C576174092B5}" type="pres">
      <dgm:prSet presAssocID="{2E41A001-906F-48AA-A0A4-9BA6B7B9BF61}" presName="spVertical2" presStyleCnt="0"/>
      <dgm:spPr/>
    </dgm:pt>
    <dgm:pt modelId="{91B164D6-4D89-4D1F-9410-14C6D07811CE}" type="pres">
      <dgm:prSet presAssocID="{2E41A001-906F-48AA-A0A4-9BA6B7B9BF61}" presName="spVertical3" presStyleCnt="0"/>
      <dgm:spPr/>
    </dgm:pt>
    <dgm:pt modelId="{7F4EA86D-08A3-4306-B7E5-79055645F99E}" type="pres">
      <dgm:prSet presAssocID="{DC999247-2DEC-4926-9537-7F2C1F28B6CD}" presName="padding2" presStyleCnt="0"/>
      <dgm:spPr/>
    </dgm:pt>
    <dgm:pt modelId="{53DE42A8-C51B-42B1-98E4-3144E118BD39}" type="pres">
      <dgm:prSet presAssocID="{DC999247-2DEC-4926-9537-7F2C1F28B6CD}" presName="negArrow" presStyleCnt="0"/>
      <dgm:spPr/>
    </dgm:pt>
    <dgm:pt modelId="{DC0BFBD5-432C-46EC-9B08-1635D37CC607}" type="pres">
      <dgm:prSet presAssocID="{DC999247-2DEC-4926-9537-7F2C1F28B6CD}" presName="backgroundArrow" presStyleLbl="node1" presStyleIdx="0" presStyleCnt="1" custLinFactNeighborX="-11765" custLinFactNeighborY="-886"/>
      <dgm:spPr>
        <a:solidFill>
          <a:schemeClr val="accent1">
            <a:lumMod val="40000"/>
            <a:lumOff val="60000"/>
          </a:schemeClr>
        </a:solidFill>
        <a:ln w="28575">
          <a:solidFill>
            <a:srgbClr val="7030A0"/>
          </a:solidFill>
        </a:ln>
      </dgm:spPr>
    </dgm:pt>
  </dgm:ptLst>
  <dgm:cxnLst>
    <dgm:cxn modelId="{748F5EAA-DFC7-4248-A484-C9E73B45F0F1}" srcId="{DC999247-2DEC-4926-9537-7F2C1F28B6CD}" destId="{699DE512-DA30-45CF-817D-FF175612CB0B}" srcOrd="0" destOrd="0" parTransId="{79BC92E9-6F20-4E6D-8C3E-D04E6FE6EAB3}" sibTransId="{C842E00C-B02E-47C6-9492-A33797A663EE}"/>
    <dgm:cxn modelId="{8E46A6DB-48EC-4B9A-BA87-CE90631B3E34}" srcId="{DC999247-2DEC-4926-9537-7F2C1F28B6CD}" destId="{2E41A001-906F-48AA-A0A4-9BA6B7B9BF61}" srcOrd="1" destOrd="0" parTransId="{453D24E2-DC06-4F58-8E03-1F547E28737D}" sibTransId="{F31DC108-4FEC-4EDF-B386-D8804C2856EA}"/>
    <dgm:cxn modelId="{545552DC-8960-40F9-A004-CB8DB329265C}" type="presOf" srcId="{699DE512-DA30-45CF-817D-FF175612CB0B}" destId="{344D0852-5337-4FC6-86FC-FC7FCCB72286}" srcOrd="0" destOrd="0" presId="urn:microsoft.com/office/officeart/2005/8/layout/hProcess3"/>
    <dgm:cxn modelId="{EF1276B6-469B-4D00-B590-DB7F230218CC}" type="presOf" srcId="{DC999247-2DEC-4926-9537-7F2C1F28B6CD}" destId="{1B4E7DFF-2C3D-4335-98BD-6490ABF06974}" srcOrd="0" destOrd="0" presId="urn:microsoft.com/office/officeart/2005/8/layout/hProcess3"/>
    <dgm:cxn modelId="{857FB5B9-EDFD-4E09-B7EF-5A49720622AD}" type="presOf" srcId="{2E41A001-906F-48AA-A0A4-9BA6B7B9BF61}" destId="{C0C8E602-9986-435E-B6AF-AEF311B2364B}" srcOrd="0" destOrd="0" presId="urn:microsoft.com/office/officeart/2005/8/layout/hProcess3"/>
    <dgm:cxn modelId="{8D36A1D8-831A-442E-B62E-2EB4F1ED0694}" type="presParOf" srcId="{1B4E7DFF-2C3D-4335-98BD-6490ABF06974}" destId="{4D278023-EF12-4096-9E19-FCCDE4FD3A85}" srcOrd="0" destOrd="0" presId="urn:microsoft.com/office/officeart/2005/8/layout/hProcess3"/>
    <dgm:cxn modelId="{244F7F7D-9578-4EE2-B636-0EF9245DEEB9}" type="presParOf" srcId="{1B4E7DFF-2C3D-4335-98BD-6490ABF06974}" destId="{52285E7E-4660-480E-A586-24E331BAA778}" srcOrd="1" destOrd="0" presId="urn:microsoft.com/office/officeart/2005/8/layout/hProcess3"/>
    <dgm:cxn modelId="{34BD003C-3A21-4A0E-A947-0ED8CD77F83A}" type="presParOf" srcId="{52285E7E-4660-480E-A586-24E331BAA778}" destId="{8D6AE653-E9EF-4F1C-A5CE-B245769E40BD}" srcOrd="0" destOrd="0" presId="urn:microsoft.com/office/officeart/2005/8/layout/hProcess3"/>
    <dgm:cxn modelId="{2E811A64-557E-4914-8812-7919DAFD96F5}" type="presParOf" srcId="{52285E7E-4660-480E-A586-24E331BAA778}" destId="{58FED329-854A-4970-80C2-AE08BABD7593}" srcOrd="1" destOrd="0" presId="urn:microsoft.com/office/officeart/2005/8/layout/hProcess3"/>
    <dgm:cxn modelId="{81A0BFD8-D8A9-4D96-A2BF-2A7B65D53808}" type="presParOf" srcId="{58FED329-854A-4970-80C2-AE08BABD7593}" destId="{3C9F636F-0AD2-434B-9BD9-170D6A5316C2}" srcOrd="0" destOrd="0" presId="urn:microsoft.com/office/officeart/2005/8/layout/hProcess3"/>
    <dgm:cxn modelId="{99800EF8-F8A4-46B5-9680-4C8AA1CA88D1}" type="presParOf" srcId="{58FED329-854A-4970-80C2-AE08BABD7593}" destId="{344D0852-5337-4FC6-86FC-FC7FCCB72286}" srcOrd="1" destOrd="0" presId="urn:microsoft.com/office/officeart/2005/8/layout/hProcess3"/>
    <dgm:cxn modelId="{A7275ADE-D544-4EB2-8D2A-E3E3494F8A92}" type="presParOf" srcId="{58FED329-854A-4970-80C2-AE08BABD7593}" destId="{9500720E-5EED-4DAD-90C6-C64114D4EC76}" srcOrd="2" destOrd="0" presId="urn:microsoft.com/office/officeart/2005/8/layout/hProcess3"/>
    <dgm:cxn modelId="{F37E78CC-BECD-4147-A936-31DD9431C478}" type="presParOf" srcId="{58FED329-854A-4970-80C2-AE08BABD7593}" destId="{597A39D8-E757-4142-B807-49579C16D540}" srcOrd="3" destOrd="0" presId="urn:microsoft.com/office/officeart/2005/8/layout/hProcess3"/>
    <dgm:cxn modelId="{71156407-B82A-41AA-AA6E-20C446B6D0FA}" type="presParOf" srcId="{52285E7E-4660-480E-A586-24E331BAA778}" destId="{8161F845-4EDF-4B00-BDA2-5361DB762D5F}" srcOrd="2" destOrd="0" presId="urn:microsoft.com/office/officeart/2005/8/layout/hProcess3"/>
    <dgm:cxn modelId="{25831C76-C2D6-44A1-AA03-F7B8A873B673}" type="presParOf" srcId="{52285E7E-4660-480E-A586-24E331BAA778}" destId="{96128820-6B60-4ED3-B68C-9BB95E38FF67}" srcOrd="3" destOrd="0" presId="urn:microsoft.com/office/officeart/2005/8/layout/hProcess3"/>
    <dgm:cxn modelId="{01E703FA-527A-43D6-ABA5-8CEB309A1A72}" type="presParOf" srcId="{96128820-6B60-4ED3-B68C-9BB95E38FF67}" destId="{B6CA135A-7619-4790-8CE3-47A9EAFB47B4}" srcOrd="0" destOrd="0" presId="urn:microsoft.com/office/officeart/2005/8/layout/hProcess3"/>
    <dgm:cxn modelId="{E788C1C8-AE9E-4305-A8D4-467140736D6A}" type="presParOf" srcId="{96128820-6B60-4ED3-B68C-9BB95E38FF67}" destId="{C0C8E602-9986-435E-B6AF-AEF311B2364B}" srcOrd="1" destOrd="0" presId="urn:microsoft.com/office/officeart/2005/8/layout/hProcess3"/>
    <dgm:cxn modelId="{6DE8F12F-2022-402A-8424-957C1D3B5C45}" type="presParOf" srcId="{96128820-6B60-4ED3-B68C-9BB95E38FF67}" destId="{6DF5EE86-068B-4F12-9B6E-C576174092B5}" srcOrd="2" destOrd="0" presId="urn:microsoft.com/office/officeart/2005/8/layout/hProcess3"/>
    <dgm:cxn modelId="{52470134-27FB-4708-B10A-2E412365027C}" type="presParOf" srcId="{96128820-6B60-4ED3-B68C-9BB95E38FF67}" destId="{91B164D6-4D89-4D1F-9410-14C6D07811CE}" srcOrd="3" destOrd="0" presId="urn:microsoft.com/office/officeart/2005/8/layout/hProcess3"/>
    <dgm:cxn modelId="{93782CDF-3C2B-4595-951C-FB3135D35320}" type="presParOf" srcId="{52285E7E-4660-480E-A586-24E331BAA778}" destId="{7F4EA86D-08A3-4306-B7E5-79055645F99E}" srcOrd="4" destOrd="0" presId="urn:microsoft.com/office/officeart/2005/8/layout/hProcess3"/>
    <dgm:cxn modelId="{2550F041-A355-413F-8952-6AA25C5A99AC}" type="presParOf" srcId="{52285E7E-4660-480E-A586-24E331BAA778}" destId="{53DE42A8-C51B-42B1-98E4-3144E118BD39}" srcOrd="5" destOrd="0" presId="urn:microsoft.com/office/officeart/2005/8/layout/hProcess3"/>
    <dgm:cxn modelId="{C35D5B65-F60A-42C3-8C58-246ED50BC615}" type="presParOf" srcId="{52285E7E-4660-480E-A586-24E331BAA778}" destId="{DC0BFBD5-432C-46EC-9B08-1635D37CC607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999247-2DEC-4926-9537-7F2C1F28B6C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699DE512-DA30-45CF-817D-FF175612CB0B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/>
            <a:t>Нарушение требований </a:t>
          </a:r>
        </a:p>
        <a:p>
          <a:pPr>
            <a:spcAft>
              <a:spcPts val="0"/>
            </a:spcAft>
          </a:pPr>
          <a:r>
            <a:rPr lang="ru-RU" dirty="0" smtClean="0"/>
            <a:t>п. 2 ст. 8, п. 1 ст. 14, п.1 сь.26 ФЗ от 22.11.1995 </a:t>
          </a:r>
        </a:p>
        <a:p>
          <a:pPr>
            <a:spcAft>
              <a:spcPts val="0"/>
            </a:spcAft>
          </a:pPr>
          <a:r>
            <a:rPr lang="ru-RU" dirty="0" smtClean="0"/>
            <a:t>№ 171-ФЗ</a:t>
          </a:r>
          <a:endParaRPr lang="ru-RU" dirty="0"/>
        </a:p>
      </dgm:t>
    </dgm:pt>
    <dgm:pt modelId="{79BC92E9-6F20-4E6D-8C3E-D04E6FE6EAB3}" type="parTrans" cxnId="{748F5EAA-DFC7-4248-A484-C9E73B45F0F1}">
      <dgm:prSet/>
      <dgm:spPr/>
      <dgm:t>
        <a:bodyPr/>
        <a:lstStyle/>
        <a:p>
          <a:endParaRPr lang="ru-RU"/>
        </a:p>
      </dgm:t>
    </dgm:pt>
    <dgm:pt modelId="{C842E00C-B02E-47C6-9492-A33797A663EE}" type="sibTrans" cxnId="{748F5EAA-DFC7-4248-A484-C9E73B45F0F1}">
      <dgm:prSet/>
      <dgm:spPr/>
      <dgm:t>
        <a:bodyPr/>
        <a:lstStyle/>
        <a:p>
          <a:endParaRPr lang="ru-RU"/>
        </a:p>
      </dgm:t>
    </dgm:pt>
    <dgm:pt modelId="{2E41A001-906F-48AA-A0A4-9BA6B7B9BF61}">
      <dgm:prSet phldrT="[Текст]"/>
      <dgm:spPr/>
      <dgm:t>
        <a:bodyPr/>
        <a:lstStyle/>
        <a:p>
          <a:r>
            <a:rPr lang="ru-RU" dirty="0" smtClean="0"/>
            <a:t>Протокол об административном правонарушении </a:t>
          </a:r>
          <a:br>
            <a:rPr lang="ru-RU" dirty="0" smtClean="0"/>
          </a:br>
          <a:r>
            <a:rPr lang="ru-RU" dirty="0" smtClean="0"/>
            <a:t>по ст. 14.19 КоАП РФ</a:t>
          </a:r>
          <a:endParaRPr lang="ru-RU" dirty="0"/>
        </a:p>
      </dgm:t>
    </dgm:pt>
    <dgm:pt modelId="{453D24E2-DC06-4F58-8E03-1F547E28737D}" type="parTrans" cxnId="{8E46A6DB-48EC-4B9A-BA87-CE90631B3E34}">
      <dgm:prSet/>
      <dgm:spPr/>
      <dgm:t>
        <a:bodyPr/>
        <a:lstStyle/>
        <a:p>
          <a:endParaRPr lang="ru-RU"/>
        </a:p>
      </dgm:t>
    </dgm:pt>
    <dgm:pt modelId="{F31DC108-4FEC-4EDF-B386-D8804C2856EA}" type="sibTrans" cxnId="{8E46A6DB-48EC-4B9A-BA87-CE90631B3E34}">
      <dgm:prSet/>
      <dgm:spPr/>
      <dgm:t>
        <a:bodyPr/>
        <a:lstStyle/>
        <a:p>
          <a:endParaRPr lang="ru-RU"/>
        </a:p>
      </dgm:t>
    </dgm:pt>
    <dgm:pt modelId="{1B4E7DFF-2C3D-4335-98BD-6490ABF06974}" type="pres">
      <dgm:prSet presAssocID="{DC999247-2DEC-4926-9537-7F2C1F28B6CD}" presName="Name0" presStyleCnt="0">
        <dgm:presLayoutVars>
          <dgm:dir/>
          <dgm:animLvl val="lvl"/>
          <dgm:resizeHandles val="exact"/>
        </dgm:presLayoutVars>
      </dgm:prSet>
      <dgm:spPr/>
    </dgm:pt>
    <dgm:pt modelId="{4D278023-EF12-4096-9E19-FCCDE4FD3A85}" type="pres">
      <dgm:prSet presAssocID="{DC999247-2DEC-4926-9537-7F2C1F28B6CD}" presName="dummy" presStyleCnt="0"/>
      <dgm:spPr/>
    </dgm:pt>
    <dgm:pt modelId="{52285E7E-4660-480E-A586-24E331BAA778}" type="pres">
      <dgm:prSet presAssocID="{DC999247-2DEC-4926-9537-7F2C1F28B6CD}" presName="linH" presStyleCnt="0"/>
      <dgm:spPr/>
    </dgm:pt>
    <dgm:pt modelId="{8D6AE653-E9EF-4F1C-A5CE-B245769E40BD}" type="pres">
      <dgm:prSet presAssocID="{DC999247-2DEC-4926-9537-7F2C1F28B6CD}" presName="padding1" presStyleCnt="0"/>
      <dgm:spPr/>
    </dgm:pt>
    <dgm:pt modelId="{58FED329-854A-4970-80C2-AE08BABD7593}" type="pres">
      <dgm:prSet presAssocID="{699DE512-DA30-45CF-817D-FF175612CB0B}" presName="linV" presStyleCnt="0"/>
      <dgm:spPr/>
    </dgm:pt>
    <dgm:pt modelId="{3C9F636F-0AD2-434B-9BD9-170D6A5316C2}" type="pres">
      <dgm:prSet presAssocID="{699DE512-DA30-45CF-817D-FF175612CB0B}" presName="spVertical1" presStyleCnt="0"/>
      <dgm:spPr/>
    </dgm:pt>
    <dgm:pt modelId="{344D0852-5337-4FC6-86FC-FC7FCCB72286}" type="pres">
      <dgm:prSet presAssocID="{699DE512-DA30-45CF-817D-FF175612CB0B}" presName="parTx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0720E-5EED-4DAD-90C6-C64114D4EC76}" type="pres">
      <dgm:prSet presAssocID="{699DE512-DA30-45CF-817D-FF175612CB0B}" presName="spVertical2" presStyleCnt="0"/>
      <dgm:spPr/>
    </dgm:pt>
    <dgm:pt modelId="{597A39D8-E757-4142-B807-49579C16D540}" type="pres">
      <dgm:prSet presAssocID="{699DE512-DA30-45CF-817D-FF175612CB0B}" presName="spVertical3" presStyleCnt="0"/>
      <dgm:spPr/>
    </dgm:pt>
    <dgm:pt modelId="{8161F845-4EDF-4B00-BDA2-5361DB762D5F}" type="pres">
      <dgm:prSet presAssocID="{C842E00C-B02E-47C6-9492-A33797A663EE}" presName="space" presStyleCnt="0"/>
      <dgm:spPr/>
    </dgm:pt>
    <dgm:pt modelId="{96128820-6B60-4ED3-B68C-9BB95E38FF67}" type="pres">
      <dgm:prSet presAssocID="{2E41A001-906F-48AA-A0A4-9BA6B7B9BF61}" presName="linV" presStyleCnt="0"/>
      <dgm:spPr/>
    </dgm:pt>
    <dgm:pt modelId="{B6CA135A-7619-4790-8CE3-47A9EAFB47B4}" type="pres">
      <dgm:prSet presAssocID="{2E41A001-906F-48AA-A0A4-9BA6B7B9BF61}" presName="spVertical1" presStyleCnt="0"/>
      <dgm:spPr/>
    </dgm:pt>
    <dgm:pt modelId="{C0C8E602-9986-435E-B6AF-AEF311B2364B}" type="pres">
      <dgm:prSet presAssocID="{2E41A001-906F-48AA-A0A4-9BA6B7B9BF61}" presName="parTx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5EE86-068B-4F12-9B6E-C576174092B5}" type="pres">
      <dgm:prSet presAssocID="{2E41A001-906F-48AA-A0A4-9BA6B7B9BF61}" presName="spVertical2" presStyleCnt="0"/>
      <dgm:spPr/>
    </dgm:pt>
    <dgm:pt modelId="{91B164D6-4D89-4D1F-9410-14C6D07811CE}" type="pres">
      <dgm:prSet presAssocID="{2E41A001-906F-48AA-A0A4-9BA6B7B9BF61}" presName="spVertical3" presStyleCnt="0"/>
      <dgm:spPr/>
    </dgm:pt>
    <dgm:pt modelId="{7F4EA86D-08A3-4306-B7E5-79055645F99E}" type="pres">
      <dgm:prSet presAssocID="{DC999247-2DEC-4926-9537-7F2C1F28B6CD}" presName="padding2" presStyleCnt="0"/>
      <dgm:spPr/>
    </dgm:pt>
    <dgm:pt modelId="{53DE42A8-C51B-42B1-98E4-3144E118BD39}" type="pres">
      <dgm:prSet presAssocID="{DC999247-2DEC-4926-9537-7F2C1F28B6CD}" presName="negArrow" presStyleCnt="0"/>
      <dgm:spPr/>
    </dgm:pt>
    <dgm:pt modelId="{DC0BFBD5-432C-46EC-9B08-1635D37CC607}" type="pres">
      <dgm:prSet presAssocID="{DC999247-2DEC-4926-9537-7F2C1F28B6CD}" presName="backgroundArrow" presStyleLbl="node1" presStyleIdx="0" presStyleCnt="1" custLinFactNeighborX="-11765" custLinFactNeighborY="-886"/>
      <dgm:spPr>
        <a:solidFill>
          <a:schemeClr val="accent1">
            <a:lumMod val="40000"/>
            <a:lumOff val="60000"/>
          </a:schemeClr>
        </a:solidFill>
        <a:ln w="28575">
          <a:solidFill>
            <a:srgbClr val="7030A0"/>
          </a:solidFill>
        </a:ln>
      </dgm:spPr>
    </dgm:pt>
  </dgm:ptLst>
  <dgm:cxnLst>
    <dgm:cxn modelId="{879E6EF0-49F5-4372-956D-8B144B6FB7E8}" type="presOf" srcId="{699DE512-DA30-45CF-817D-FF175612CB0B}" destId="{344D0852-5337-4FC6-86FC-FC7FCCB72286}" srcOrd="0" destOrd="0" presId="urn:microsoft.com/office/officeart/2005/8/layout/hProcess3"/>
    <dgm:cxn modelId="{DF3E9A85-2E51-4126-8967-EE3BD7F24405}" type="presOf" srcId="{DC999247-2DEC-4926-9537-7F2C1F28B6CD}" destId="{1B4E7DFF-2C3D-4335-98BD-6490ABF06974}" srcOrd="0" destOrd="0" presId="urn:microsoft.com/office/officeart/2005/8/layout/hProcess3"/>
    <dgm:cxn modelId="{748F5EAA-DFC7-4248-A484-C9E73B45F0F1}" srcId="{DC999247-2DEC-4926-9537-7F2C1F28B6CD}" destId="{699DE512-DA30-45CF-817D-FF175612CB0B}" srcOrd="0" destOrd="0" parTransId="{79BC92E9-6F20-4E6D-8C3E-D04E6FE6EAB3}" sibTransId="{C842E00C-B02E-47C6-9492-A33797A663EE}"/>
    <dgm:cxn modelId="{8E46A6DB-48EC-4B9A-BA87-CE90631B3E34}" srcId="{DC999247-2DEC-4926-9537-7F2C1F28B6CD}" destId="{2E41A001-906F-48AA-A0A4-9BA6B7B9BF61}" srcOrd="1" destOrd="0" parTransId="{453D24E2-DC06-4F58-8E03-1F547E28737D}" sibTransId="{F31DC108-4FEC-4EDF-B386-D8804C2856EA}"/>
    <dgm:cxn modelId="{6A8ABE9F-24CE-4E90-8A9E-8D4F4A914509}" type="presOf" srcId="{2E41A001-906F-48AA-A0A4-9BA6B7B9BF61}" destId="{C0C8E602-9986-435E-B6AF-AEF311B2364B}" srcOrd="0" destOrd="0" presId="urn:microsoft.com/office/officeart/2005/8/layout/hProcess3"/>
    <dgm:cxn modelId="{9A7285E1-3273-45DC-924B-1B2B71608728}" type="presParOf" srcId="{1B4E7DFF-2C3D-4335-98BD-6490ABF06974}" destId="{4D278023-EF12-4096-9E19-FCCDE4FD3A85}" srcOrd="0" destOrd="0" presId="urn:microsoft.com/office/officeart/2005/8/layout/hProcess3"/>
    <dgm:cxn modelId="{572D54A0-7ED7-410D-9E5E-BE8CC401CBF1}" type="presParOf" srcId="{1B4E7DFF-2C3D-4335-98BD-6490ABF06974}" destId="{52285E7E-4660-480E-A586-24E331BAA778}" srcOrd="1" destOrd="0" presId="urn:microsoft.com/office/officeart/2005/8/layout/hProcess3"/>
    <dgm:cxn modelId="{54146292-448F-4509-A97E-87C4785819B3}" type="presParOf" srcId="{52285E7E-4660-480E-A586-24E331BAA778}" destId="{8D6AE653-E9EF-4F1C-A5CE-B245769E40BD}" srcOrd="0" destOrd="0" presId="urn:microsoft.com/office/officeart/2005/8/layout/hProcess3"/>
    <dgm:cxn modelId="{B8B3D55A-5F38-42A1-9764-971109AEC4C8}" type="presParOf" srcId="{52285E7E-4660-480E-A586-24E331BAA778}" destId="{58FED329-854A-4970-80C2-AE08BABD7593}" srcOrd="1" destOrd="0" presId="urn:microsoft.com/office/officeart/2005/8/layout/hProcess3"/>
    <dgm:cxn modelId="{C5810882-588B-4C62-989F-2D9B78584875}" type="presParOf" srcId="{58FED329-854A-4970-80C2-AE08BABD7593}" destId="{3C9F636F-0AD2-434B-9BD9-170D6A5316C2}" srcOrd="0" destOrd="0" presId="urn:microsoft.com/office/officeart/2005/8/layout/hProcess3"/>
    <dgm:cxn modelId="{0A7F5369-77B7-4FB7-B9A5-AA5879449268}" type="presParOf" srcId="{58FED329-854A-4970-80C2-AE08BABD7593}" destId="{344D0852-5337-4FC6-86FC-FC7FCCB72286}" srcOrd="1" destOrd="0" presId="urn:microsoft.com/office/officeart/2005/8/layout/hProcess3"/>
    <dgm:cxn modelId="{0CAD8714-5F65-43F3-8000-DACA2E4E41B4}" type="presParOf" srcId="{58FED329-854A-4970-80C2-AE08BABD7593}" destId="{9500720E-5EED-4DAD-90C6-C64114D4EC76}" srcOrd="2" destOrd="0" presId="urn:microsoft.com/office/officeart/2005/8/layout/hProcess3"/>
    <dgm:cxn modelId="{EC01D6B1-5856-4470-A724-EAFBA7C292D2}" type="presParOf" srcId="{58FED329-854A-4970-80C2-AE08BABD7593}" destId="{597A39D8-E757-4142-B807-49579C16D540}" srcOrd="3" destOrd="0" presId="urn:microsoft.com/office/officeart/2005/8/layout/hProcess3"/>
    <dgm:cxn modelId="{413F3956-864A-4D34-9136-84195F19683F}" type="presParOf" srcId="{52285E7E-4660-480E-A586-24E331BAA778}" destId="{8161F845-4EDF-4B00-BDA2-5361DB762D5F}" srcOrd="2" destOrd="0" presId="urn:microsoft.com/office/officeart/2005/8/layout/hProcess3"/>
    <dgm:cxn modelId="{A58ECC58-2526-45DC-B7E2-DB9DE7863D23}" type="presParOf" srcId="{52285E7E-4660-480E-A586-24E331BAA778}" destId="{96128820-6B60-4ED3-B68C-9BB95E38FF67}" srcOrd="3" destOrd="0" presId="urn:microsoft.com/office/officeart/2005/8/layout/hProcess3"/>
    <dgm:cxn modelId="{20A0B8C8-417F-4D0E-8F1D-21BE43C057DF}" type="presParOf" srcId="{96128820-6B60-4ED3-B68C-9BB95E38FF67}" destId="{B6CA135A-7619-4790-8CE3-47A9EAFB47B4}" srcOrd="0" destOrd="0" presId="urn:microsoft.com/office/officeart/2005/8/layout/hProcess3"/>
    <dgm:cxn modelId="{BDB1DF47-B939-4341-92F2-E1C0BE896BBE}" type="presParOf" srcId="{96128820-6B60-4ED3-B68C-9BB95E38FF67}" destId="{C0C8E602-9986-435E-B6AF-AEF311B2364B}" srcOrd="1" destOrd="0" presId="urn:microsoft.com/office/officeart/2005/8/layout/hProcess3"/>
    <dgm:cxn modelId="{7C78E0F7-B262-4C90-A431-12F89B9D55BC}" type="presParOf" srcId="{96128820-6B60-4ED3-B68C-9BB95E38FF67}" destId="{6DF5EE86-068B-4F12-9B6E-C576174092B5}" srcOrd="2" destOrd="0" presId="urn:microsoft.com/office/officeart/2005/8/layout/hProcess3"/>
    <dgm:cxn modelId="{769DE4A7-009C-4FFD-9D46-55100B725EDE}" type="presParOf" srcId="{96128820-6B60-4ED3-B68C-9BB95E38FF67}" destId="{91B164D6-4D89-4D1F-9410-14C6D07811CE}" srcOrd="3" destOrd="0" presId="urn:microsoft.com/office/officeart/2005/8/layout/hProcess3"/>
    <dgm:cxn modelId="{A680D770-C330-475E-937D-8405D98DC0B4}" type="presParOf" srcId="{52285E7E-4660-480E-A586-24E331BAA778}" destId="{7F4EA86D-08A3-4306-B7E5-79055645F99E}" srcOrd="4" destOrd="0" presId="urn:microsoft.com/office/officeart/2005/8/layout/hProcess3"/>
    <dgm:cxn modelId="{0A40A54F-0A76-4A23-88ED-310025A9AEC3}" type="presParOf" srcId="{52285E7E-4660-480E-A586-24E331BAA778}" destId="{53DE42A8-C51B-42B1-98E4-3144E118BD39}" srcOrd="5" destOrd="0" presId="urn:microsoft.com/office/officeart/2005/8/layout/hProcess3"/>
    <dgm:cxn modelId="{9B300427-A71B-47A6-98CA-E28D7CAEB9F9}" type="presParOf" srcId="{52285E7E-4660-480E-A586-24E331BAA778}" destId="{DC0BFBD5-432C-46EC-9B08-1635D37CC607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999247-2DEC-4926-9537-7F2C1F28B6C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699DE512-DA30-45CF-817D-FF175612CB0B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/>
            <a:t>Нарушение требований </a:t>
          </a:r>
        </a:p>
        <a:p>
          <a:pPr>
            <a:spcAft>
              <a:spcPts val="0"/>
            </a:spcAft>
          </a:pPr>
          <a:r>
            <a:rPr lang="ru-RU" dirty="0" smtClean="0"/>
            <a:t>п. 10 ст. 16 и п. 13 ст. 19 ФЗ от 22.11.1995 № 171-ФЗ</a:t>
          </a:r>
          <a:endParaRPr lang="ru-RU" dirty="0"/>
        </a:p>
      </dgm:t>
    </dgm:pt>
    <dgm:pt modelId="{79BC92E9-6F20-4E6D-8C3E-D04E6FE6EAB3}" type="parTrans" cxnId="{748F5EAA-DFC7-4248-A484-C9E73B45F0F1}">
      <dgm:prSet/>
      <dgm:spPr/>
      <dgm:t>
        <a:bodyPr/>
        <a:lstStyle/>
        <a:p>
          <a:endParaRPr lang="ru-RU"/>
        </a:p>
      </dgm:t>
    </dgm:pt>
    <dgm:pt modelId="{C842E00C-B02E-47C6-9492-A33797A663EE}" type="sibTrans" cxnId="{748F5EAA-DFC7-4248-A484-C9E73B45F0F1}">
      <dgm:prSet/>
      <dgm:spPr/>
      <dgm:t>
        <a:bodyPr/>
        <a:lstStyle/>
        <a:p>
          <a:endParaRPr lang="ru-RU"/>
        </a:p>
      </dgm:t>
    </dgm:pt>
    <dgm:pt modelId="{2E41A001-906F-48AA-A0A4-9BA6B7B9BF61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/>
            <a:t>Протокол об административном правонарушении </a:t>
          </a:r>
        </a:p>
        <a:p>
          <a:pPr>
            <a:spcAft>
              <a:spcPts val="0"/>
            </a:spcAft>
          </a:pPr>
          <a:r>
            <a:rPr lang="ru-RU" dirty="0" smtClean="0"/>
            <a:t>по ч. 4  ст. 15.12 КоАП РФ</a:t>
          </a:r>
          <a:endParaRPr lang="ru-RU" dirty="0"/>
        </a:p>
      </dgm:t>
    </dgm:pt>
    <dgm:pt modelId="{453D24E2-DC06-4F58-8E03-1F547E28737D}" type="parTrans" cxnId="{8E46A6DB-48EC-4B9A-BA87-CE90631B3E34}">
      <dgm:prSet/>
      <dgm:spPr/>
      <dgm:t>
        <a:bodyPr/>
        <a:lstStyle/>
        <a:p>
          <a:endParaRPr lang="ru-RU"/>
        </a:p>
      </dgm:t>
    </dgm:pt>
    <dgm:pt modelId="{F31DC108-4FEC-4EDF-B386-D8804C2856EA}" type="sibTrans" cxnId="{8E46A6DB-48EC-4B9A-BA87-CE90631B3E34}">
      <dgm:prSet/>
      <dgm:spPr/>
      <dgm:t>
        <a:bodyPr/>
        <a:lstStyle/>
        <a:p>
          <a:endParaRPr lang="ru-RU"/>
        </a:p>
      </dgm:t>
    </dgm:pt>
    <dgm:pt modelId="{1B4E7DFF-2C3D-4335-98BD-6490ABF06974}" type="pres">
      <dgm:prSet presAssocID="{DC999247-2DEC-4926-9537-7F2C1F28B6CD}" presName="Name0" presStyleCnt="0">
        <dgm:presLayoutVars>
          <dgm:dir/>
          <dgm:animLvl val="lvl"/>
          <dgm:resizeHandles val="exact"/>
        </dgm:presLayoutVars>
      </dgm:prSet>
      <dgm:spPr/>
    </dgm:pt>
    <dgm:pt modelId="{4D278023-EF12-4096-9E19-FCCDE4FD3A85}" type="pres">
      <dgm:prSet presAssocID="{DC999247-2DEC-4926-9537-7F2C1F28B6CD}" presName="dummy" presStyleCnt="0"/>
      <dgm:spPr/>
    </dgm:pt>
    <dgm:pt modelId="{52285E7E-4660-480E-A586-24E331BAA778}" type="pres">
      <dgm:prSet presAssocID="{DC999247-2DEC-4926-9537-7F2C1F28B6CD}" presName="linH" presStyleCnt="0"/>
      <dgm:spPr/>
    </dgm:pt>
    <dgm:pt modelId="{8D6AE653-E9EF-4F1C-A5CE-B245769E40BD}" type="pres">
      <dgm:prSet presAssocID="{DC999247-2DEC-4926-9537-7F2C1F28B6CD}" presName="padding1" presStyleCnt="0"/>
      <dgm:spPr/>
    </dgm:pt>
    <dgm:pt modelId="{58FED329-854A-4970-80C2-AE08BABD7593}" type="pres">
      <dgm:prSet presAssocID="{699DE512-DA30-45CF-817D-FF175612CB0B}" presName="linV" presStyleCnt="0"/>
      <dgm:spPr/>
    </dgm:pt>
    <dgm:pt modelId="{3C9F636F-0AD2-434B-9BD9-170D6A5316C2}" type="pres">
      <dgm:prSet presAssocID="{699DE512-DA30-45CF-817D-FF175612CB0B}" presName="spVertical1" presStyleCnt="0"/>
      <dgm:spPr/>
    </dgm:pt>
    <dgm:pt modelId="{344D0852-5337-4FC6-86FC-FC7FCCB72286}" type="pres">
      <dgm:prSet presAssocID="{699DE512-DA30-45CF-817D-FF175612CB0B}" presName="parTx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0720E-5EED-4DAD-90C6-C64114D4EC76}" type="pres">
      <dgm:prSet presAssocID="{699DE512-DA30-45CF-817D-FF175612CB0B}" presName="spVertical2" presStyleCnt="0"/>
      <dgm:spPr/>
    </dgm:pt>
    <dgm:pt modelId="{597A39D8-E757-4142-B807-49579C16D540}" type="pres">
      <dgm:prSet presAssocID="{699DE512-DA30-45CF-817D-FF175612CB0B}" presName="spVertical3" presStyleCnt="0"/>
      <dgm:spPr/>
    </dgm:pt>
    <dgm:pt modelId="{8161F845-4EDF-4B00-BDA2-5361DB762D5F}" type="pres">
      <dgm:prSet presAssocID="{C842E00C-B02E-47C6-9492-A33797A663EE}" presName="space" presStyleCnt="0"/>
      <dgm:spPr/>
    </dgm:pt>
    <dgm:pt modelId="{96128820-6B60-4ED3-B68C-9BB95E38FF67}" type="pres">
      <dgm:prSet presAssocID="{2E41A001-906F-48AA-A0A4-9BA6B7B9BF61}" presName="linV" presStyleCnt="0"/>
      <dgm:spPr/>
    </dgm:pt>
    <dgm:pt modelId="{B6CA135A-7619-4790-8CE3-47A9EAFB47B4}" type="pres">
      <dgm:prSet presAssocID="{2E41A001-906F-48AA-A0A4-9BA6B7B9BF61}" presName="spVertical1" presStyleCnt="0"/>
      <dgm:spPr/>
    </dgm:pt>
    <dgm:pt modelId="{C0C8E602-9986-435E-B6AF-AEF311B2364B}" type="pres">
      <dgm:prSet presAssocID="{2E41A001-906F-48AA-A0A4-9BA6B7B9BF61}" presName="parTx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5EE86-068B-4F12-9B6E-C576174092B5}" type="pres">
      <dgm:prSet presAssocID="{2E41A001-906F-48AA-A0A4-9BA6B7B9BF61}" presName="spVertical2" presStyleCnt="0"/>
      <dgm:spPr/>
    </dgm:pt>
    <dgm:pt modelId="{91B164D6-4D89-4D1F-9410-14C6D07811CE}" type="pres">
      <dgm:prSet presAssocID="{2E41A001-906F-48AA-A0A4-9BA6B7B9BF61}" presName="spVertical3" presStyleCnt="0"/>
      <dgm:spPr/>
    </dgm:pt>
    <dgm:pt modelId="{7F4EA86D-08A3-4306-B7E5-79055645F99E}" type="pres">
      <dgm:prSet presAssocID="{DC999247-2DEC-4926-9537-7F2C1F28B6CD}" presName="padding2" presStyleCnt="0"/>
      <dgm:spPr/>
    </dgm:pt>
    <dgm:pt modelId="{53DE42A8-C51B-42B1-98E4-3144E118BD39}" type="pres">
      <dgm:prSet presAssocID="{DC999247-2DEC-4926-9537-7F2C1F28B6CD}" presName="negArrow" presStyleCnt="0"/>
      <dgm:spPr/>
    </dgm:pt>
    <dgm:pt modelId="{DC0BFBD5-432C-46EC-9B08-1635D37CC607}" type="pres">
      <dgm:prSet presAssocID="{DC999247-2DEC-4926-9537-7F2C1F28B6CD}" presName="backgroundArrow" presStyleLbl="node1" presStyleIdx="0" presStyleCnt="1" custLinFactNeighborX="-11765" custLinFactNeighborY="-886"/>
      <dgm:spPr>
        <a:solidFill>
          <a:schemeClr val="accent1">
            <a:lumMod val="40000"/>
            <a:lumOff val="60000"/>
          </a:schemeClr>
        </a:solidFill>
        <a:ln w="28575">
          <a:solidFill>
            <a:srgbClr val="7030A0"/>
          </a:solidFill>
        </a:ln>
      </dgm:spPr>
    </dgm:pt>
  </dgm:ptLst>
  <dgm:cxnLst>
    <dgm:cxn modelId="{748F5EAA-DFC7-4248-A484-C9E73B45F0F1}" srcId="{DC999247-2DEC-4926-9537-7F2C1F28B6CD}" destId="{699DE512-DA30-45CF-817D-FF175612CB0B}" srcOrd="0" destOrd="0" parTransId="{79BC92E9-6F20-4E6D-8C3E-D04E6FE6EAB3}" sibTransId="{C842E00C-B02E-47C6-9492-A33797A663EE}"/>
    <dgm:cxn modelId="{8E46A6DB-48EC-4B9A-BA87-CE90631B3E34}" srcId="{DC999247-2DEC-4926-9537-7F2C1F28B6CD}" destId="{2E41A001-906F-48AA-A0A4-9BA6B7B9BF61}" srcOrd="1" destOrd="0" parTransId="{453D24E2-DC06-4F58-8E03-1F547E28737D}" sibTransId="{F31DC108-4FEC-4EDF-B386-D8804C2856EA}"/>
    <dgm:cxn modelId="{F008437B-7B9D-4364-BF71-4128C88AEB04}" type="presOf" srcId="{DC999247-2DEC-4926-9537-7F2C1F28B6CD}" destId="{1B4E7DFF-2C3D-4335-98BD-6490ABF06974}" srcOrd="0" destOrd="0" presId="urn:microsoft.com/office/officeart/2005/8/layout/hProcess3"/>
    <dgm:cxn modelId="{82EA6327-C955-4E25-9EAF-5D8B31BE8A6D}" type="presOf" srcId="{699DE512-DA30-45CF-817D-FF175612CB0B}" destId="{344D0852-5337-4FC6-86FC-FC7FCCB72286}" srcOrd="0" destOrd="0" presId="urn:microsoft.com/office/officeart/2005/8/layout/hProcess3"/>
    <dgm:cxn modelId="{D69AE400-85D4-4BF0-AF6A-258055629A6A}" type="presOf" srcId="{2E41A001-906F-48AA-A0A4-9BA6B7B9BF61}" destId="{C0C8E602-9986-435E-B6AF-AEF311B2364B}" srcOrd="0" destOrd="0" presId="urn:microsoft.com/office/officeart/2005/8/layout/hProcess3"/>
    <dgm:cxn modelId="{1A9F9EB7-C9D9-4D08-AF7C-CD9CB606555A}" type="presParOf" srcId="{1B4E7DFF-2C3D-4335-98BD-6490ABF06974}" destId="{4D278023-EF12-4096-9E19-FCCDE4FD3A85}" srcOrd="0" destOrd="0" presId="urn:microsoft.com/office/officeart/2005/8/layout/hProcess3"/>
    <dgm:cxn modelId="{E676DC74-4900-414E-A911-980669F3D760}" type="presParOf" srcId="{1B4E7DFF-2C3D-4335-98BD-6490ABF06974}" destId="{52285E7E-4660-480E-A586-24E331BAA778}" srcOrd="1" destOrd="0" presId="urn:microsoft.com/office/officeart/2005/8/layout/hProcess3"/>
    <dgm:cxn modelId="{E76968BE-F8A4-48F9-AD5B-5569346FEBCC}" type="presParOf" srcId="{52285E7E-4660-480E-A586-24E331BAA778}" destId="{8D6AE653-E9EF-4F1C-A5CE-B245769E40BD}" srcOrd="0" destOrd="0" presId="urn:microsoft.com/office/officeart/2005/8/layout/hProcess3"/>
    <dgm:cxn modelId="{BA1C06F2-46AC-432E-AE25-1E0D67260314}" type="presParOf" srcId="{52285E7E-4660-480E-A586-24E331BAA778}" destId="{58FED329-854A-4970-80C2-AE08BABD7593}" srcOrd="1" destOrd="0" presId="urn:microsoft.com/office/officeart/2005/8/layout/hProcess3"/>
    <dgm:cxn modelId="{B2E69E7C-B576-4363-B147-52C0C0FB882D}" type="presParOf" srcId="{58FED329-854A-4970-80C2-AE08BABD7593}" destId="{3C9F636F-0AD2-434B-9BD9-170D6A5316C2}" srcOrd="0" destOrd="0" presId="urn:microsoft.com/office/officeart/2005/8/layout/hProcess3"/>
    <dgm:cxn modelId="{3E59E103-553A-407D-A781-9D2E2C78AF13}" type="presParOf" srcId="{58FED329-854A-4970-80C2-AE08BABD7593}" destId="{344D0852-5337-4FC6-86FC-FC7FCCB72286}" srcOrd="1" destOrd="0" presId="urn:microsoft.com/office/officeart/2005/8/layout/hProcess3"/>
    <dgm:cxn modelId="{9FFB9C7B-D225-44B9-B655-845ABD570741}" type="presParOf" srcId="{58FED329-854A-4970-80C2-AE08BABD7593}" destId="{9500720E-5EED-4DAD-90C6-C64114D4EC76}" srcOrd="2" destOrd="0" presId="urn:microsoft.com/office/officeart/2005/8/layout/hProcess3"/>
    <dgm:cxn modelId="{7E7B5E91-F248-4029-A9D3-D9A40B64A57C}" type="presParOf" srcId="{58FED329-854A-4970-80C2-AE08BABD7593}" destId="{597A39D8-E757-4142-B807-49579C16D540}" srcOrd="3" destOrd="0" presId="urn:microsoft.com/office/officeart/2005/8/layout/hProcess3"/>
    <dgm:cxn modelId="{5984415E-F279-4258-ADA0-46D14E0AF4EC}" type="presParOf" srcId="{52285E7E-4660-480E-A586-24E331BAA778}" destId="{8161F845-4EDF-4B00-BDA2-5361DB762D5F}" srcOrd="2" destOrd="0" presId="urn:microsoft.com/office/officeart/2005/8/layout/hProcess3"/>
    <dgm:cxn modelId="{08AC9685-08AE-45DC-929C-3CACF23536F6}" type="presParOf" srcId="{52285E7E-4660-480E-A586-24E331BAA778}" destId="{96128820-6B60-4ED3-B68C-9BB95E38FF67}" srcOrd="3" destOrd="0" presId="urn:microsoft.com/office/officeart/2005/8/layout/hProcess3"/>
    <dgm:cxn modelId="{47010E0B-7587-41A7-9D12-02ADBB2F5227}" type="presParOf" srcId="{96128820-6B60-4ED3-B68C-9BB95E38FF67}" destId="{B6CA135A-7619-4790-8CE3-47A9EAFB47B4}" srcOrd="0" destOrd="0" presId="urn:microsoft.com/office/officeart/2005/8/layout/hProcess3"/>
    <dgm:cxn modelId="{A4686928-43B5-4249-AB42-0579E5FA2F0F}" type="presParOf" srcId="{96128820-6B60-4ED3-B68C-9BB95E38FF67}" destId="{C0C8E602-9986-435E-B6AF-AEF311B2364B}" srcOrd="1" destOrd="0" presId="urn:microsoft.com/office/officeart/2005/8/layout/hProcess3"/>
    <dgm:cxn modelId="{99C53199-AC07-493C-BE90-A48E69AFB67C}" type="presParOf" srcId="{96128820-6B60-4ED3-B68C-9BB95E38FF67}" destId="{6DF5EE86-068B-4F12-9B6E-C576174092B5}" srcOrd="2" destOrd="0" presId="urn:microsoft.com/office/officeart/2005/8/layout/hProcess3"/>
    <dgm:cxn modelId="{6F7297F2-131F-42FF-9C16-6F0A6C3EF188}" type="presParOf" srcId="{96128820-6B60-4ED3-B68C-9BB95E38FF67}" destId="{91B164D6-4D89-4D1F-9410-14C6D07811CE}" srcOrd="3" destOrd="0" presId="urn:microsoft.com/office/officeart/2005/8/layout/hProcess3"/>
    <dgm:cxn modelId="{F6CAAA00-EA31-478B-8476-D62EF60CF6AA}" type="presParOf" srcId="{52285E7E-4660-480E-A586-24E331BAA778}" destId="{7F4EA86D-08A3-4306-B7E5-79055645F99E}" srcOrd="4" destOrd="0" presId="urn:microsoft.com/office/officeart/2005/8/layout/hProcess3"/>
    <dgm:cxn modelId="{662E1EFF-D9F8-457F-BEDD-C1A68B676776}" type="presParOf" srcId="{52285E7E-4660-480E-A586-24E331BAA778}" destId="{53DE42A8-C51B-42B1-98E4-3144E118BD39}" srcOrd="5" destOrd="0" presId="urn:microsoft.com/office/officeart/2005/8/layout/hProcess3"/>
    <dgm:cxn modelId="{78DBC62C-6163-422F-887A-F587BED6692D}" type="presParOf" srcId="{52285E7E-4660-480E-A586-24E331BAA778}" destId="{DC0BFBD5-432C-46EC-9B08-1635D37CC607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BFBD5-432C-46EC-9B08-1635D37CC607}">
      <dsp:nvSpPr>
        <dsp:cNvPr id="0" name=""/>
        <dsp:cNvSpPr/>
      </dsp:nvSpPr>
      <dsp:spPr>
        <a:xfrm>
          <a:off x="0" y="331913"/>
          <a:ext cx="6120765" cy="2448306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8E602-9986-435E-B6AF-AEF311B2364B}">
      <dsp:nvSpPr>
        <dsp:cNvPr id="0" name=""/>
        <dsp:cNvSpPr/>
      </dsp:nvSpPr>
      <dsp:spPr>
        <a:xfrm>
          <a:off x="3228344" y="943990"/>
          <a:ext cx="2280343" cy="122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Протокол об административном правонарушении по ч. 3  ст. 14.17 КоАП РФ</a:t>
          </a:r>
          <a:endParaRPr lang="ru-RU" sz="1600" kern="1200" dirty="0"/>
        </a:p>
      </dsp:txBody>
      <dsp:txXfrm>
        <a:off x="3228344" y="943990"/>
        <a:ext cx="2280343" cy="1224153"/>
      </dsp:txXfrm>
    </dsp:sp>
    <dsp:sp modelId="{344D0852-5337-4FC6-86FC-FC7FCCB72286}">
      <dsp:nvSpPr>
        <dsp:cNvPr id="0" name=""/>
        <dsp:cNvSpPr/>
      </dsp:nvSpPr>
      <dsp:spPr>
        <a:xfrm>
          <a:off x="491932" y="943990"/>
          <a:ext cx="2280343" cy="122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Нарушение требований </a:t>
          </a:r>
          <a:r>
            <a:rPr lang="ru-RU" sz="1600" kern="1200" dirty="0" err="1" smtClean="0"/>
            <a:t>пп</a:t>
          </a:r>
          <a:r>
            <a:rPr lang="ru-RU" sz="1600" kern="1200" dirty="0" smtClean="0"/>
            <a:t>. 12 п. 2 ст. 16 и п. 1 ст.26 ФЗ от 22.11.1995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№ 171-ФЗ</a:t>
          </a:r>
          <a:endParaRPr lang="ru-RU" sz="1600" kern="1200" dirty="0"/>
        </a:p>
      </dsp:txBody>
      <dsp:txXfrm>
        <a:off x="491932" y="943990"/>
        <a:ext cx="2280343" cy="12241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BFBD5-432C-46EC-9B08-1635D37CC607}">
      <dsp:nvSpPr>
        <dsp:cNvPr id="0" name=""/>
        <dsp:cNvSpPr/>
      </dsp:nvSpPr>
      <dsp:spPr>
        <a:xfrm>
          <a:off x="0" y="35304"/>
          <a:ext cx="5040630" cy="1982494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8E602-9986-435E-B6AF-AEF311B2364B}">
      <dsp:nvSpPr>
        <dsp:cNvPr id="0" name=""/>
        <dsp:cNvSpPr/>
      </dsp:nvSpPr>
      <dsp:spPr>
        <a:xfrm>
          <a:off x="2658636" y="548492"/>
          <a:ext cx="1877930" cy="991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Протокол об административном правонарушении по ч. 2  ст. 14.6 КоАП РФ</a:t>
          </a:r>
          <a:endParaRPr lang="ru-RU" sz="1300" kern="1200" dirty="0"/>
        </a:p>
      </dsp:txBody>
      <dsp:txXfrm>
        <a:off x="2658636" y="548492"/>
        <a:ext cx="1877930" cy="991247"/>
      </dsp:txXfrm>
    </dsp:sp>
    <dsp:sp modelId="{344D0852-5337-4FC6-86FC-FC7FCCB72286}">
      <dsp:nvSpPr>
        <dsp:cNvPr id="0" name=""/>
        <dsp:cNvSpPr/>
      </dsp:nvSpPr>
      <dsp:spPr>
        <a:xfrm>
          <a:off x="405120" y="548492"/>
          <a:ext cx="1877930" cy="991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kern="1200" dirty="0" smtClean="0"/>
            <a:t>Нарушение требований </a:t>
          </a:r>
          <a:r>
            <a:rPr lang="ru-RU" sz="1300" kern="1200" dirty="0" err="1" smtClean="0"/>
            <a:t>пп</a:t>
          </a:r>
          <a:r>
            <a:rPr lang="ru-RU" sz="1300" kern="1200" dirty="0" smtClean="0"/>
            <a:t>. 12 п. 2 ст. 16 и п. 1 ст.26 ФЗ от 22.11.1995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kern="1200" dirty="0" smtClean="0"/>
            <a:t>№ 171-ФЗ</a:t>
          </a:r>
          <a:endParaRPr lang="ru-RU" sz="1300" kern="1200" dirty="0"/>
        </a:p>
      </dsp:txBody>
      <dsp:txXfrm>
        <a:off x="405120" y="548492"/>
        <a:ext cx="1877930" cy="9912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BFBD5-432C-46EC-9B08-1635D37CC607}">
      <dsp:nvSpPr>
        <dsp:cNvPr id="0" name=""/>
        <dsp:cNvSpPr/>
      </dsp:nvSpPr>
      <dsp:spPr>
        <a:xfrm>
          <a:off x="0" y="35304"/>
          <a:ext cx="5040630" cy="1982494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8E602-9986-435E-B6AF-AEF311B2364B}">
      <dsp:nvSpPr>
        <dsp:cNvPr id="0" name=""/>
        <dsp:cNvSpPr/>
      </dsp:nvSpPr>
      <dsp:spPr>
        <a:xfrm>
          <a:off x="2658636" y="548492"/>
          <a:ext cx="1877930" cy="991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Протокол об административном правонарушении по ч. 2  ст. 14.16 КоАП РФ</a:t>
          </a:r>
          <a:endParaRPr lang="ru-RU" sz="1300" kern="1200" dirty="0"/>
        </a:p>
      </dsp:txBody>
      <dsp:txXfrm>
        <a:off x="2658636" y="548492"/>
        <a:ext cx="1877930" cy="991247"/>
      </dsp:txXfrm>
    </dsp:sp>
    <dsp:sp modelId="{344D0852-5337-4FC6-86FC-FC7FCCB72286}">
      <dsp:nvSpPr>
        <dsp:cNvPr id="0" name=""/>
        <dsp:cNvSpPr/>
      </dsp:nvSpPr>
      <dsp:spPr>
        <a:xfrm>
          <a:off x="405120" y="548492"/>
          <a:ext cx="1877930" cy="991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kern="1200" dirty="0" smtClean="0"/>
            <a:t>Нарушение требований </a:t>
          </a:r>
          <a:r>
            <a:rPr lang="ru-RU" sz="1300" kern="1200" dirty="0" err="1" smtClean="0"/>
            <a:t>пп</a:t>
          </a:r>
          <a:r>
            <a:rPr lang="ru-RU" sz="1300" kern="1200" dirty="0" smtClean="0"/>
            <a:t>. 12 п. 2 ст. 16 и п. 1 ст.26 ФЗ от 22.11.1995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kern="1200" dirty="0" smtClean="0"/>
            <a:t>№ 171-ФЗ</a:t>
          </a:r>
          <a:endParaRPr lang="ru-RU" sz="1300" kern="1200" dirty="0"/>
        </a:p>
      </dsp:txBody>
      <dsp:txXfrm>
        <a:off x="405120" y="548492"/>
        <a:ext cx="1877930" cy="9912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BFBD5-432C-46EC-9B08-1635D37CC607}">
      <dsp:nvSpPr>
        <dsp:cNvPr id="0" name=""/>
        <dsp:cNvSpPr/>
      </dsp:nvSpPr>
      <dsp:spPr>
        <a:xfrm>
          <a:off x="0" y="107443"/>
          <a:ext cx="4680585" cy="1840726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8E602-9986-435E-B6AF-AEF311B2364B}">
      <dsp:nvSpPr>
        <dsp:cNvPr id="0" name=""/>
        <dsp:cNvSpPr/>
      </dsp:nvSpPr>
      <dsp:spPr>
        <a:xfrm>
          <a:off x="2603575" y="583934"/>
          <a:ext cx="1608951" cy="92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Протокол об административном правонарушении по ч. 3  ст. 14.16 КоАП РФ</a:t>
          </a:r>
          <a:endParaRPr lang="ru-RU" sz="1200" kern="1200" dirty="0"/>
        </a:p>
      </dsp:txBody>
      <dsp:txXfrm>
        <a:off x="2603575" y="583934"/>
        <a:ext cx="1608951" cy="920363"/>
      </dsp:txXfrm>
    </dsp:sp>
    <dsp:sp modelId="{344D0852-5337-4FC6-86FC-FC7FCCB72286}">
      <dsp:nvSpPr>
        <dsp:cNvPr id="0" name=""/>
        <dsp:cNvSpPr/>
      </dsp:nvSpPr>
      <dsp:spPr>
        <a:xfrm>
          <a:off x="374695" y="583934"/>
          <a:ext cx="1907089" cy="92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Нарушение требований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п. 4 ст. 16, </a:t>
          </a:r>
          <a:r>
            <a:rPr lang="ru-RU" sz="1200" kern="1200" dirty="0" err="1" smtClean="0"/>
            <a:t>пп</a:t>
          </a:r>
          <a:r>
            <a:rPr lang="ru-RU" sz="1200" kern="1200" dirty="0" smtClean="0"/>
            <a:t>. 13 п. 2 ст. 16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и п. 1 ст.26 ФЗ от 22.11.1995 № 171-ФЗ</a:t>
          </a:r>
          <a:endParaRPr lang="ru-RU" sz="1200" kern="1200" dirty="0"/>
        </a:p>
      </dsp:txBody>
      <dsp:txXfrm>
        <a:off x="374695" y="583934"/>
        <a:ext cx="1907089" cy="9203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BFBD5-432C-46EC-9B08-1635D37CC607}">
      <dsp:nvSpPr>
        <dsp:cNvPr id="0" name=""/>
        <dsp:cNvSpPr/>
      </dsp:nvSpPr>
      <dsp:spPr>
        <a:xfrm>
          <a:off x="0" y="109447"/>
          <a:ext cx="4680585" cy="1836788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8E602-9986-435E-B6AF-AEF311B2364B}">
      <dsp:nvSpPr>
        <dsp:cNvPr id="0" name=""/>
        <dsp:cNvSpPr/>
      </dsp:nvSpPr>
      <dsp:spPr>
        <a:xfrm>
          <a:off x="2468734" y="584918"/>
          <a:ext cx="1743792" cy="918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Протокол об административном правонарушении по ч. 1  ст. 14.17 КоАП РФ</a:t>
          </a:r>
          <a:endParaRPr lang="ru-RU" sz="1200" kern="1200" dirty="0"/>
        </a:p>
      </dsp:txBody>
      <dsp:txXfrm>
        <a:off x="2468734" y="584918"/>
        <a:ext cx="1743792" cy="918394"/>
      </dsp:txXfrm>
    </dsp:sp>
    <dsp:sp modelId="{344D0852-5337-4FC6-86FC-FC7FCCB72286}">
      <dsp:nvSpPr>
        <dsp:cNvPr id="0" name=""/>
        <dsp:cNvSpPr/>
      </dsp:nvSpPr>
      <dsp:spPr>
        <a:xfrm>
          <a:off x="376183" y="584918"/>
          <a:ext cx="1743792" cy="918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Нарушение требований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п. 10 ст. 16 и п. 13 ст. 19 ФЗ от 22.11.1995 № 171-ФЗ</a:t>
          </a:r>
          <a:endParaRPr lang="ru-RU" sz="1200" kern="1200" dirty="0"/>
        </a:p>
      </dsp:txBody>
      <dsp:txXfrm>
        <a:off x="376183" y="584918"/>
        <a:ext cx="1743792" cy="9183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BFBD5-432C-46EC-9B08-1635D37CC607}">
      <dsp:nvSpPr>
        <dsp:cNvPr id="0" name=""/>
        <dsp:cNvSpPr/>
      </dsp:nvSpPr>
      <dsp:spPr>
        <a:xfrm>
          <a:off x="0" y="107443"/>
          <a:ext cx="4680585" cy="1840726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8E602-9986-435E-B6AF-AEF311B2364B}">
      <dsp:nvSpPr>
        <dsp:cNvPr id="0" name=""/>
        <dsp:cNvSpPr/>
      </dsp:nvSpPr>
      <dsp:spPr>
        <a:xfrm>
          <a:off x="2468734" y="583934"/>
          <a:ext cx="1743792" cy="92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Протокол об административном правонарушении </a:t>
          </a:r>
          <a:br>
            <a:rPr lang="ru-RU" sz="1200" kern="1200" dirty="0" smtClean="0"/>
          </a:br>
          <a:r>
            <a:rPr lang="ru-RU" sz="1200" kern="1200" dirty="0" smtClean="0"/>
            <a:t>по ст. 14.19 КоАП РФ</a:t>
          </a:r>
          <a:endParaRPr lang="ru-RU" sz="1200" kern="1200" dirty="0"/>
        </a:p>
      </dsp:txBody>
      <dsp:txXfrm>
        <a:off x="2468734" y="583934"/>
        <a:ext cx="1743792" cy="920363"/>
      </dsp:txXfrm>
    </dsp:sp>
    <dsp:sp modelId="{344D0852-5337-4FC6-86FC-FC7FCCB72286}">
      <dsp:nvSpPr>
        <dsp:cNvPr id="0" name=""/>
        <dsp:cNvSpPr/>
      </dsp:nvSpPr>
      <dsp:spPr>
        <a:xfrm>
          <a:off x="376183" y="583934"/>
          <a:ext cx="1743792" cy="92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Нарушение требований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п. 2 ст. 8, п. 1 ст. 14, п.1 сь.26 ФЗ от 22.11.1995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№ 171-ФЗ</a:t>
          </a:r>
          <a:endParaRPr lang="ru-RU" sz="1200" kern="1200" dirty="0"/>
        </a:p>
      </dsp:txBody>
      <dsp:txXfrm>
        <a:off x="376183" y="583934"/>
        <a:ext cx="1743792" cy="9203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BFBD5-432C-46EC-9B08-1635D37CC607}">
      <dsp:nvSpPr>
        <dsp:cNvPr id="0" name=""/>
        <dsp:cNvSpPr/>
      </dsp:nvSpPr>
      <dsp:spPr>
        <a:xfrm>
          <a:off x="0" y="107321"/>
          <a:ext cx="4602419" cy="1840967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8E602-9986-435E-B6AF-AEF311B2364B}">
      <dsp:nvSpPr>
        <dsp:cNvPr id="0" name=""/>
        <dsp:cNvSpPr/>
      </dsp:nvSpPr>
      <dsp:spPr>
        <a:xfrm>
          <a:off x="2427506" y="583874"/>
          <a:ext cx="1714670" cy="920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Протокол об административном правонарушении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по ч. 4  ст. 15.12 КоАП РФ</a:t>
          </a:r>
          <a:endParaRPr lang="ru-RU" sz="1200" kern="1200" dirty="0"/>
        </a:p>
      </dsp:txBody>
      <dsp:txXfrm>
        <a:off x="2427506" y="583874"/>
        <a:ext cx="1714670" cy="920483"/>
      </dsp:txXfrm>
    </dsp:sp>
    <dsp:sp modelId="{344D0852-5337-4FC6-86FC-FC7FCCB72286}">
      <dsp:nvSpPr>
        <dsp:cNvPr id="0" name=""/>
        <dsp:cNvSpPr/>
      </dsp:nvSpPr>
      <dsp:spPr>
        <a:xfrm>
          <a:off x="369901" y="583874"/>
          <a:ext cx="1714670" cy="920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Нарушение требований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п. 10 ст. 16 и п. 13 ст. 19 ФЗ от 22.11.1995 № 171-ФЗ</a:t>
          </a:r>
          <a:endParaRPr lang="ru-RU" sz="1200" kern="1200" dirty="0"/>
        </a:p>
      </dsp:txBody>
      <dsp:txXfrm>
        <a:off x="369901" y="583874"/>
        <a:ext cx="1714670" cy="920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6" y="2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02440C99-D890-4475-9544-FFE065E893EE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3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8187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6" y="9448187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5F56A30E-05E1-4B12-9757-E8347F260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85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982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02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D4C0-461E-4C7E-9E30-6DE5A4B67444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20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8E79-A176-4D05-9526-1D5E2B4BAFB2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76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11084"/>
            <a:ext cx="1971675" cy="43180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11083"/>
            <a:ext cx="5800725" cy="4318067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5508-4294-4FC7-9894-18EBE1FD5EC4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41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31E0-E4AC-4A8F-A448-48FA0C930F9E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4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D8DE-83F9-4D05-956A-590CBB9FECE2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16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1C9-0E2F-4B2F-8114-F578E77C0FB2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45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46AB-C848-4096-A21A-39DCF5366AFC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5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6685-348A-4696-9F3C-DE9C03D5575E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94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35C6-A900-4D96-8663-65ABFDEFD614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2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BB36E75F-4918-40A9-91BA-DFCE8AA215C8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6A1038-2268-4FCC-A30D-CD375FB5E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66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C852-EA81-461B-80A6-2D65CC4F2E00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FE35A22C-9003-4D51-8027-4FC5F0058A29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286A1038-2268-4FCC-A30D-CD375FB5E13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14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666009"/>
            <a:ext cx="9144000" cy="1685067"/>
          </a:xfrm>
          <a:prstGeom prst="rect">
            <a:avLst/>
          </a:prstGeom>
          <a:noFill/>
        </p:spPr>
        <p:txBody>
          <a:bodyPr wrap="square" lIns="68571" tIns="34285" rIns="68571" bIns="34285" rtlCol="0" anchor="ctr">
            <a:spAutoFit/>
          </a:bodyPr>
          <a:lstStyle/>
          <a:p>
            <a:pPr algn="ctr"/>
            <a:r>
              <a:rPr lang="ru-RU" sz="2100" b="1" dirty="0" smtClean="0">
                <a:solidFill>
                  <a:srgbClr val="DB251D"/>
                </a:solidFill>
                <a:latin typeface="PT Serif" pitchFamily="18" charset="-52"/>
                <a:ea typeface="PT Serif" pitchFamily="18" charset="-52"/>
                <a:cs typeface="Arial" pitchFamily="34" charset="0"/>
              </a:rPr>
              <a:t>ПУБЛИЧНЫЕ СЛУШАНИЯ</a:t>
            </a:r>
            <a:endParaRPr lang="ru-RU" sz="2100" b="1" dirty="0">
              <a:solidFill>
                <a:srgbClr val="DB251D"/>
              </a:solidFill>
              <a:latin typeface="PT Serif" pitchFamily="18" charset="-52"/>
              <a:ea typeface="PT Serif" pitchFamily="18" charset="-52"/>
              <a:cs typeface="Arial" pitchFamily="34" charset="0"/>
            </a:endParaRPr>
          </a:p>
          <a:p>
            <a:pPr algn="ctr"/>
            <a:r>
              <a:rPr lang="ru-RU" sz="2100" b="1" dirty="0" smtClean="0">
                <a:solidFill>
                  <a:srgbClr val="DB251D"/>
                </a:solidFill>
                <a:latin typeface="PT Serif" pitchFamily="18" charset="-52"/>
                <a:ea typeface="PT Serif" pitchFamily="18" charset="-52"/>
                <a:cs typeface="Arial" pitchFamily="34" charset="0"/>
              </a:rPr>
              <a:t>О РЕЗУЛЬТАТАХ ПРАВОПРИМЕНИТЕЛЬНОЙ ПРАКТИКИ </a:t>
            </a:r>
            <a:endParaRPr lang="ru-RU" sz="2100" b="1" dirty="0">
              <a:solidFill>
                <a:srgbClr val="DB251D"/>
              </a:solidFill>
              <a:latin typeface="PT Serif" pitchFamily="18" charset="-52"/>
              <a:ea typeface="PT Serif" pitchFamily="18" charset="-52"/>
              <a:cs typeface="Arial" pitchFamily="34" charset="0"/>
            </a:endParaRPr>
          </a:p>
          <a:p>
            <a:pPr algn="ctr"/>
            <a:r>
              <a:rPr lang="ru-RU" sz="2100" b="1" dirty="0" smtClean="0">
                <a:solidFill>
                  <a:srgbClr val="DB251D"/>
                </a:solidFill>
                <a:latin typeface="PT Serif" pitchFamily="18" charset="-52"/>
                <a:ea typeface="PT Serif" pitchFamily="18" charset="-52"/>
                <a:cs typeface="Arial" pitchFamily="34" charset="0"/>
              </a:rPr>
              <a:t>МИНИСТЕРСТВА ПРОМЫШЛЕННОСТИ, ПРЕДПРИНИМАТЕЛЬСТВА И ТОРГОВЛИ ПЕРМСКОГО КРАЯ </a:t>
            </a:r>
          </a:p>
          <a:p>
            <a:pPr algn="ctr"/>
            <a:r>
              <a:rPr lang="ru-RU" sz="2100" b="1" dirty="0" smtClean="0">
                <a:solidFill>
                  <a:srgbClr val="DB251D"/>
                </a:solidFill>
                <a:latin typeface="PT Serif" pitchFamily="18" charset="-52"/>
                <a:ea typeface="PT Serif" pitchFamily="18" charset="-52"/>
                <a:cs typeface="Arial" pitchFamily="34" charset="0"/>
              </a:rPr>
              <a:t>ЗА 9 МЕСЯЦЕВ 2019 ГОДА</a:t>
            </a:r>
            <a:endParaRPr lang="ru-RU" sz="2100" b="1" dirty="0">
              <a:solidFill>
                <a:srgbClr val="DB251D"/>
              </a:solidFill>
              <a:latin typeface="PT Serif" pitchFamily="18" charset="-52"/>
              <a:ea typeface="PT Serif" pitchFamily="18" charset="-52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63256" y="3878614"/>
            <a:ext cx="877824" cy="297000"/>
          </a:xfrm>
          <a:prstGeom prst="rect">
            <a:avLst/>
          </a:prstGeom>
          <a:noFill/>
          <a:ln>
            <a:noFill/>
          </a:ln>
        </p:spPr>
        <p:txBody>
          <a:bodyPr wrap="square" lIns="68571" tIns="34285" rIns="53993" bIns="34285" rtlCol="0" anchor="t">
            <a:noAutofit/>
          </a:bodyPr>
          <a:lstStyle/>
          <a:p>
            <a:pPr algn="r"/>
            <a:r>
              <a:rPr lang="ru-RU" dirty="0" smtClean="0">
                <a:latin typeface="PT Serif" charset="0"/>
                <a:ea typeface="PT Serif" charset="0"/>
                <a:cs typeface="PT Serif" charset="0"/>
              </a:rPr>
              <a:t>2019</a:t>
            </a:r>
            <a:endParaRPr lang="en-US" dirty="0">
              <a:latin typeface="PT Serif" charset="0"/>
              <a:ea typeface="PT Serif" charset="0"/>
              <a:cs typeface="PT Serif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667" y="3702234"/>
            <a:ext cx="5178610" cy="931014"/>
          </a:xfrm>
          <a:prstGeom prst="rect">
            <a:avLst/>
          </a:prstGeom>
        </p:spPr>
        <p:txBody>
          <a:bodyPr wrap="square" lIns="68571" tIns="34285" rIns="68571" bIns="34285" anchor="t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T Serif" pitchFamily="18" charset="-52"/>
                <a:ea typeface="PT Serif" pitchFamily="18" charset="-52"/>
                <a:cs typeface="PT Serif" charset="0"/>
              </a:rPr>
              <a:t>Тартачная Лариса Геннадьевна,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PT Serif" pitchFamily="18" charset="-52"/>
              <a:ea typeface="PT Serif" pitchFamily="18" charset="-52"/>
              <a:cs typeface="PT Serif" charset="0"/>
            </a:endParaRPr>
          </a:p>
          <a:p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PT Serif" pitchFamily="18" charset="-52"/>
                <a:ea typeface="PT Serif" pitchFamily="18" charset="-52"/>
                <a:cs typeface="PT Serif" charset="0"/>
              </a:rPr>
              <a:t>заместитель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T Serif" pitchFamily="18" charset="-52"/>
                <a:ea typeface="PT Serif" pitchFamily="18" charset="-52"/>
                <a:cs typeface="PT Serif" charset="0"/>
              </a:rPr>
              <a:t>начальника управления, начальник отдела лицензирования Министерства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PT Serif" pitchFamily="18" charset="-52"/>
                <a:ea typeface="PT Serif" pitchFamily="18" charset="-52"/>
                <a:cs typeface="PT Serif" charset="0"/>
              </a:rPr>
              <a:t>промышленности, предпринимательства и торговли Пермского края</a:t>
            </a:r>
          </a:p>
        </p:txBody>
      </p:sp>
      <p:pic>
        <p:nvPicPr>
          <p:cNvPr id="9" name="Изображение 3" descr="Логотип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88" y="406625"/>
            <a:ext cx="2538612" cy="437333"/>
          </a:xfrm>
          <a:prstGeom prst="rect">
            <a:avLst/>
          </a:prstGeom>
        </p:spPr>
      </p:pic>
      <p:pic>
        <p:nvPicPr>
          <p:cNvPr id="10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99" y="231179"/>
            <a:ext cx="329688" cy="61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8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459" y="133117"/>
            <a:ext cx="8692512" cy="1054126"/>
            <a:chOff x="208707" y="84768"/>
            <a:chExt cx="8692512" cy="598435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09904" y="627984"/>
              <a:ext cx="8683139" cy="1"/>
            </a:xfrm>
            <a:prstGeom prst="line">
              <a:avLst/>
            </a:prstGeom>
            <a:ln w="28575" cap="rnd" cmpd="thickThin">
              <a:solidFill>
                <a:srgbClr val="D35045"/>
              </a:solidFill>
              <a:beve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Изображение 3" descr="Логотип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9" y="319387"/>
              <a:ext cx="1715256" cy="225539"/>
            </a:xfrm>
            <a:prstGeom prst="rect">
              <a:avLst/>
            </a:prstGeom>
          </p:spPr>
        </p:pic>
        <p:pic>
          <p:nvPicPr>
            <p:cNvPr id="6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07" y="111437"/>
              <a:ext cx="454347" cy="45829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95426" y="84768"/>
              <a:ext cx="6705793" cy="598435"/>
            </a:xfrm>
            <a:prstGeom prst="rect">
              <a:avLst/>
            </a:prstGeom>
            <a:noFill/>
            <a:effectLst/>
          </p:spPr>
          <p:txBody>
            <a:bodyPr wrap="square" lIns="68571" tIns="34285" rIns="68571" bIns="34285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РЕГИОНАЛЬНЫЙ ГОСУДАРСТВЕННЫЙ КОНТРОЛЬ (НАДЗОР) </a:t>
              </a:r>
            </a:p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В ОБЛАСТИ РОЗНИЧНОЙ ПРОДАЖИ АЛКОГОЛЬНОЙ И СПИРТОСОДЕРЖАЩЕЙ ПРОДУКЦИИ</a:t>
              </a:r>
            </a:p>
            <a:p>
              <a:pPr algn="ctr"/>
              <a:endParaRPr lang="ru-RU" sz="16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</p:grpSp>
      <p:sp>
        <p:nvSpPr>
          <p:cNvPr id="8" name="Объект 2"/>
          <p:cNvSpPr txBox="1">
            <a:spLocks/>
          </p:cNvSpPr>
          <p:nvPr/>
        </p:nvSpPr>
        <p:spPr>
          <a:xfrm>
            <a:off x="5292090" y="771525"/>
            <a:ext cx="3744406" cy="3888457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11" name="Схема 10"/>
          <p:cNvGraphicFramePr/>
          <p:nvPr>
            <p:extLst/>
          </p:nvPr>
        </p:nvGraphicFramePr>
        <p:xfrm>
          <a:off x="251460" y="2571750"/>
          <a:ext cx="504063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482530" y="2407604"/>
            <a:ext cx="3410010" cy="21602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ООО «СИМВОЛ»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Решение Арбитражного суда Пермского края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от 25.06.2019 № А50-13600/2019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Штраф 200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05" y="1197259"/>
            <a:ext cx="792099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000" dirty="0" smtClean="0"/>
              <a:t>Часть 2 статьи 14.16 КоАП РФ – </a:t>
            </a:r>
            <a:r>
              <a:rPr lang="ru-RU" sz="2000" dirty="0"/>
              <a:t>Оборот этилового спирта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</a:t>
            </a:r>
            <a:r>
              <a:rPr lang="ru-RU" sz="2000" dirty="0"/>
              <a:t>за исключением розничной продажи), алкогольной и спиртосодержащей продукции без сопроводительных </a:t>
            </a:r>
            <a:r>
              <a:rPr lang="ru-RU" sz="2000" dirty="0" smtClean="0"/>
              <a:t>документов влечет наложение штрафа на ЮЛ в размере от 100 до 300 тыс. руб.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614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459" y="133117"/>
            <a:ext cx="8692512" cy="1054126"/>
            <a:chOff x="208707" y="84768"/>
            <a:chExt cx="8692512" cy="598435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09904" y="627984"/>
              <a:ext cx="8683139" cy="1"/>
            </a:xfrm>
            <a:prstGeom prst="line">
              <a:avLst/>
            </a:prstGeom>
            <a:ln w="28575" cap="rnd" cmpd="thickThin">
              <a:solidFill>
                <a:srgbClr val="D35045"/>
              </a:solidFill>
              <a:beve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Изображение 3" descr="Логотип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9" y="319387"/>
              <a:ext cx="1715256" cy="225539"/>
            </a:xfrm>
            <a:prstGeom prst="rect">
              <a:avLst/>
            </a:prstGeom>
          </p:spPr>
        </p:pic>
        <p:pic>
          <p:nvPicPr>
            <p:cNvPr id="6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07" y="111437"/>
              <a:ext cx="454347" cy="45829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95426" y="84768"/>
              <a:ext cx="6705793" cy="598435"/>
            </a:xfrm>
            <a:prstGeom prst="rect">
              <a:avLst/>
            </a:prstGeom>
            <a:noFill/>
            <a:effectLst/>
          </p:spPr>
          <p:txBody>
            <a:bodyPr wrap="square" lIns="68571" tIns="34285" rIns="68571" bIns="34285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РЕГИОНАЛЬНЫЙ ГОСУДАРСТВЕННЫЙ КОНТРОЛЬ (НАДЗОР) </a:t>
              </a:r>
            </a:p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В ОБЛАСТИ РОЗНИЧНОЙ ПРОДАЖИ АЛКОГОЛЬНОЙ И СПИРТОСОДЕРЖАЩЕЙ ПРОДУКЦИИ</a:t>
              </a:r>
            </a:p>
            <a:p>
              <a:pPr algn="ctr"/>
              <a:endParaRPr lang="ru-RU" sz="16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</p:grpSp>
      <p:sp>
        <p:nvSpPr>
          <p:cNvPr id="8" name="Объект 2"/>
          <p:cNvSpPr txBox="1">
            <a:spLocks/>
          </p:cNvSpPr>
          <p:nvPr/>
        </p:nvSpPr>
        <p:spPr>
          <a:xfrm>
            <a:off x="5292090" y="771525"/>
            <a:ext cx="3744406" cy="3888457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145502638"/>
              </p:ext>
            </p:extLst>
          </p:nvPr>
        </p:nvGraphicFramePr>
        <p:xfrm>
          <a:off x="251460" y="2571750"/>
          <a:ext cx="4680585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292090" y="2407604"/>
            <a:ext cx="3600450" cy="21602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Постановления Министерства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 назначении административного наказания: 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ООО «СИМВОЛ</a:t>
            </a:r>
            <a:r>
              <a:rPr lang="ru-RU" sz="1600" dirty="0" smtClean="0">
                <a:solidFill>
                  <a:schemeClr val="tx1"/>
                </a:solidFill>
              </a:rPr>
              <a:t>»  - штраф 100 тыс. руб.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ООО </a:t>
            </a:r>
            <a:r>
              <a:rPr lang="ru-RU" sz="1600" dirty="0">
                <a:solidFill>
                  <a:schemeClr val="tx1"/>
                </a:solidFill>
              </a:rPr>
              <a:t>«СЕРВИС</a:t>
            </a:r>
            <a:r>
              <a:rPr lang="ru-RU" sz="1600" dirty="0" smtClean="0">
                <a:solidFill>
                  <a:schemeClr val="tx1"/>
                </a:solidFill>
              </a:rPr>
              <a:t>+» - штраф 100 тыс. руб.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ООО </a:t>
            </a:r>
            <a:r>
              <a:rPr lang="ru-RU" sz="1600" dirty="0">
                <a:solidFill>
                  <a:schemeClr val="tx1"/>
                </a:solidFill>
              </a:rPr>
              <a:t>«ЛЮДМИЛА</a:t>
            </a:r>
            <a:r>
              <a:rPr lang="ru-RU" sz="1600" dirty="0" smtClean="0">
                <a:solidFill>
                  <a:schemeClr val="tx1"/>
                </a:solidFill>
              </a:rPr>
              <a:t>» - предупреждение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05" y="1197259"/>
            <a:ext cx="7920990" cy="1231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400" dirty="0" smtClean="0"/>
              <a:t>Часть 3 статьи 14.16 КоАП РФ – </a:t>
            </a:r>
            <a:r>
              <a:rPr lang="ru-RU" sz="2400" dirty="0"/>
              <a:t>Нарушение особых требований и правил розничной продажи алкогольной и спиртосодержащей </a:t>
            </a:r>
            <a:r>
              <a:rPr lang="ru-RU" sz="2400" dirty="0" smtClean="0"/>
              <a:t>продукции влечет наложение штрафа на ЮЛ в размере от 100 до 300 тыс. 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9683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459" y="133117"/>
            <a:ext cx="8692512" cy="1054126"/>
            <a:chOff x="208707" y="84768"/>
            <a:chExt cx="8692512" cy="598435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09904" y="627984"/>
              <a:ext cx="8683139" cy="1"/>
            </a:xfrm>
            <a:prstGeom prst="line">
              <a:avLst/>
            </a:prstGeom>
            <a:ln w="28575" cap="rnd" cmpd="thickThin">
              <a:solidFill>
                <a:srgbClr val="D35045"/>
              </a:solidFill>
              <a:beve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Изображение 3" descr="Логотип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9" y="319387"/>
              <a:ext cx="1715256" cy="225539"/>
            </a:xfrm>
            <a:prstGeom prst="rect">
              <a:avLst/>
            </a:prstGeom>
          </p:spPr>
        </p:pic>
        <p:pic>
          <p:nvPicPr>
            <p:cNvPr id="6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07" y="111437"/>
              <a:ext cx="454347" cy="45829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95426" y="84768"/>
              <a:ext cx="6705793" cy="598435"/>
            </a:xfrm>
            <a:prstGeom prst="rect">
              <a:avLst/>
            </a:prstGeom>
            <a:noFill/>
            <a:effectLst/>
          </p:spPr>
          <p:txBody>
            <a:bodyPr wrap="square" lIns="68571" tIns="34285" rIns="68571" bIns="34285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РЕГИОНАЛЬНЫЙ ГОСУДАРСТВЕННЫЙ КОНТРОЛЬ (НАДЗОР) </a:t>
              </a:r>
            </a:p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В ОБЛАСТИ РОЗНИЧНОЙ ПРОДАЖИ АЛКОГОЛЬНОЙ И СПИРТОСОДЕРЖАЩЕЙ ПРОДУКЦИИ</a:t>
              </a:r>
            </a:p>
            <a:p>
              <a:pPr algn="ctr"/>
              <a:endParaRPr lang="ru-RU" sz="16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</p:grpSp>
      <p:sp>
        <p:nvSpPr>
          <p:cNvPr id="8" name="Объект 2"/>
          <p:cNvSpPr txBox="1">
            <a:spLocks/>
          </p:cNvSpPr>
          <p:nvPr/>
        </p:nvSpPr>
        <p:spPr>
          <a:xfrm>
            <a:off x="5292090" y="771525"/>
            <a:ext cx="3744406" cy="3888457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63322651"/>
              </p:ext>
            </p:extLst>
          </p:nvPr>
        </p:nvGraphicFramePr>
        <p:xfrm>
          <a:off x="173294" y="2571750"/>
          <a:ext cx="4680585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932045" y="2407604"/>
            <a:ext cx="3960495" cy="21602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Решения </a:t>
            </a:r>
            <a:r>
              <a:rPr lang="ru-RU" sz="1400" dirty="0">
                <a:solidFill>
                  <a:schemeClr val="tx1"/>
                </a:solidFill>
              </a:rPr>
              <a:t>Арбитражного суда Пермского </a:t>
            </a:r>
            <a:r>
              <a:rPr lang="ru-RU" sz="1400" dirty="0" smtClean="0">
                <a:solidFill>
                  <a:schemeClr val="tx1"/>
                </a:solidFill>
              </a:rPr>
              <a:t>края: 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ООО «Ириска»</a:t>
            </a:r>
            <a:r>
              <a:rPr lang="ru-RU" sz="1400" dirty="0" smtClean="0">
                <a:solidFill>
                  <a:schemeClr val="tx1"/>
                </a:solidFill>
              </a:rPr>
              <a:t> - от 09.10.2019 </a:t>
            </a:r>
            <a:r>
              <a:rPr lang="ru-RU" sz="1400" dirty="0">
                <a:solidFill>
                  <a:schemeClr val="tx1"/>
                </a:solidFill>
              </a:rPr>
              <a:t>№ </a:t>
            </a:r>
            <a:r>
              <a:rPr lang="ru-RU" sz="1400" dirty="0" smtClean="0">
                <a:solidFill>
                  <a:schemeClr val="tx1"/>
                </a:solidFill>
              </a:rPr>
              <a:t>А50-26744/2019, штраф 100 </a:t>
            </a:r>
            <a:r>
              <a:rPr lang="ru-RU" sz="1400" dirty="0">
                <a:solidFill>
                  <a:schemeClr val="tx1"/>
                </a:solidFill>
              </a:rPr>
              <a:t>тыс. </a:t>
            </a:r>
            <a:r>
              <a:rPr lang="ru-RU" sz="1400" dirty="0" smtClean="0">
                <a:solidFill>
                  <a:schemeClr val="tx1"/>
                </a:solidFill>
              </a:rPr>
              <a:t>рублей;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ООО «Оазис»</a:t>
            </a:r>
            <a:r>
              <a:rPr lang="ru-RU" sz="1400" dirty="0">
                <a:solidFill>
                  <a:schemeClr val="tx1"/>
                </a:solidFill>
              </a:rPr>
              <a:t> – от 18.10.2019 №А50-28460/2019, штраф 100 тыс. руб.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ООО «ПФК «Вектор» </a:t>
            </a:r>
            <a:r>
              <a:rPr lang="ru-RU" sz="1400" dirty="0" smtClean="0">
                <a:solidFill>
                  <a:schemeClr val="tx1"/>
                </a:solidFill>
              </a:rPr>
              <a:t>- 23.10.2019 № А50-27918/2019, штраф предупреждение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ООО «Копейка плюс» </a:t>
            </a:r>
            <a:r>
              <a:rPr lang="ru-RU" sz="1400" dirty="0" smtClean="0">
                <a:solidFill>
                  <a:schemeClr val="tx1"/>
                </a:solidFill>
              </a:rPr>
              <a:t>– от 06.11.2019 №А50-28830/2019, штраф предупреждение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05" y="1197259"/>
            <a:ext cx="7920990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200" dirty="0" smtClean="0"/>
              <a:t>Часть 1 статьи 14.17 КоАП РФ – </a:t>
            </a:r>
            <a:r>
              <a:rPr lang="ru-RU" sz="2200" dirty="0"/>
              <a:t>Производство или оборот этилового спирта, алкогольной и спиртосодержащей продукции с нарушением лицензионных </a:t>
            </a:r>
            <a:r>
              <a:rPr lang="ru-RU" sz="2200" dirty="0" smtClean="0"/>
              <a:t>требований влечет наложение штрафа на ЮЛ в размере от 100 до 150 тыс. руб.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28279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459" y="133117"/>
            <a:ext cx="8692512" cy="1054126"/>
            <a:chOff x="208707" y="84768"/>
            <a:chExt cx="8692512" cy="598435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09904" y="627984"/>
              <a:ext cx="8683139" cy="1"/>
            </a:xfrm>
            <a:prstGeom prst="line">
              <a:avLst/>
            </a:prstGeom>
            <a:ln w="28575" cap="rnd" cmpd="thickThin">
              <a:solidFill>
                <a:srgbClr val="D35045"/>
              </a:solidFill>
              <a:beve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Изображение 3" descr="Логотип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9" y="319387"/>
              <a:ext cx="1715256" cy="225539"/>
            </a:xfrm>
            <a:prstGeom prst="rect">
              <a:avLst/>
            </a:prstGeom>
          </p:spPr>
        </p:pic>
        <p:pic>
          <p:nvPicPr>
            <p:cNvPr id="6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07" y="111437"/>
              <a:ext cx="454347" cy="45829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95426" y="84768"/>
              <a:ext cx="6705793" cy="598435"/>
            </a:xfrm>
            <a:prstGeom prst="rect">
              <a:avLst/>
            </a:prstGeom>
            <a:noFill/>
            <a:effectLst/>
          </p:spPr>
          <p:txBody>
            <a:bodyPr wrap="square" lIns="68571" tIns="34285" rIns="68571" bIns="34285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РЕГИОНАЛЬНЫЙ ГОСУДАРСТВЕННЫЙ КОНТРОЛЬ (НАДЗОР) </a:t>
              </a:r>
            </a:p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В ОБЛАСТИ РОЗНИЧНОЙ ПРОДАЖИ АЛКОГОЛЬНОЙ И СПИРТОСОДЕРЖАЩЕЙ ПРОДУКЦИИ</a:t>
              </a:r>
            </a:p>
            <a:p>
              <a:pPr algn="ctr"/>
              <a:endParaRPr lang="ru-RU" sz="16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</p:grpSp>
      <p:sp>
        <p:nvSpPr>
          <p:cNvPr id="8" name="Объект 2"/>
          <p:cNvSpPr txBox="1">
            <a:spLocks/>
          </p:cNvSpPr>
          <p:nvPr/>
        </p:nvSpPr>
        <p:spPr>
          <a:xfrm>
            <a:off x="5292090" y="771525"/>
            <a:ext cx="3744406" cy="3888457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680125466"/>
              </p:ext>
            </p:extLst>
          </p:nvPr>
        </p:nvGraphicFramePr>
        <p:xfrm>
          <a:off x="173294" y="2571750"/>
          <a:ext cx="4680585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932045" y="2571750"/>
            <a:ext cx="3960495" cy="21602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ООО «Символ»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Решение </a:t>
            </a:r>
            <a:r>
              <a:rPr lang="ru-RU" sz="1400" dirty="0" smtClean="0">
                <a:solidFill>
                  <a:schemeClr val="tx1"/>
                </a:solidFill>
              </a:rPr>
              <a:t>Мирового судьи судебного участка № 5 Свердловского судебного района г. Перми Пермского </a:t>
            </a:r>
            <a:r>
              <a:rPr lang="ru-RU" sz="1400" dirty="0">
                <a:solidFill>
                  <a:schemeClr val="tx1"/>
                </a:solidFill>
              </a:rPr>
              <a:t>края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от </a:t>
            </a:r>
            <a:r>
              <a:rPr lang="ru-RU" sz="1400" dirty="0" smtClean="0">
                <a:solidFill>
                  <a:schemeClr val="tx1"/>
                </a:solidFill>
              </a:rPr>
              <a:t>22.03.2019 </a:t>
            </a:r>
            <a:r>
              <a:rPr lang="ru-RU" sz="1400" dirty="0">
                <a:solidFill>
                  <a:schemeClr val="tx1"/>
                </a:solidFill>
              </a:rPr>
              <a:t>№ </a:t>
            </a:r>
            <a:r>
              <a:rPr lang="ru-RU" sz="1400" dirty="0" smtClean="0">
                <a:solidFill>
                  <a:schemeClr val="tx1"/>
                </a:solidFill>
              </a:rPr>
              <a:t>5-253/5-2019,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штраф 150 </a:t>
            </a:r>
            <a:r>
              <a:rPr lang="ru-RU" sz="1400" dirty="0">
                <a:solidFill>
                  <a:schemeClr val="tx1"/>
                </a:solidFill>
              </a:rPr>
              <a:t>тыс. </a:t>
            </a:r>
            <a:r>
              <a:rPr lang="ru-RU" sz="1400" dirty="0" smtClean="0">
                <a:solidFill>
                  <a:schemeClr val="tx1"/>
                </a:solidFill>
              </a:rPr>
              <a:t>рублей.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ИП </a:t>
            </a:r>
            <a:r>
              <a:rPr lang="ru-RU" sz="1400" dirty="0" err="1" smtClean="0">
                <a:solidFill>
                  <a:schemeClr val="tx1"/>
                </a:solidFill>
              </a:rPr>
              <a:t>Попковский</a:t>
            </a:r>
            <a:r>
              <a:rPr lang="ru-RU" sz="1400" dirty="0" smtClean="0">
                <a:solidFill>
                  <a:schemeClr val="tx1"/>
                </a:solidFill>
              </a:rPr>
              <a:t> С.А.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Постановление Министерства о назначении административного наказания,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штраф 5 тыс. рублей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05" y="1197259"/>
            <a:ext cx="7920990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000" dirty="0" smtClean="0"/>
              <a:t>Статья 14.19 КоАП РФ - Нарушение </a:t>
            </a:r>
            <a:r>
              <a:rPr lang="ru-RU" sz="2000" dirty="0"/>
              <a:t>государственного учета в области производства и оборота этилового спирта, алкогольной и спиртосодержащей продукции</a:t>
            </a:r>
            <a:r>
              <a:rPr lang="ru-RU" sz="2000" dirty="0" smtClean="0"/>
              <a:t> – влечет наложение штрафа </a:t>
            </a:r>
          </a:p>
          <a:p>
            <a:pPr algn="ctr">
              <a:lnSpc>
                <a:spcPts val="2200"/>
              </a:lnSpc>
            </a:pPr>
            <a:r>
              <a:rPr lang="ru-RU" sz="2000" dirty="0" smtClean="0"/>
              <a:t>на ЮЛ в размере от 150 до 200 тыс. руб.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6715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459" y="133117"/>
            <a:ext cx="8692512" cy="1054126"/>
            <a:chOff x="208707" y="84768"/>
            <a:chExt cx="8692512" cy="598435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09904" y="627984"/>
              <a:ext cx="8683139" cy="1"/>
            </a:xfrm>
            <a:prstGeom prst="line">
              <a:avLst/>
            </a:prstGeom>
            <a:ln w="28575" cap="rnd" cmpd="thickThin">
              <a:solidFill>
                <a:srgbClr val="D35045"/>
              </a:solidFill>
              <a:beve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Изображение 3" descr="Логотип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9" y="319387"/>
              <a:ext cx="1715256" cy="225539"/>
            </a:xfrm>
            <a:prstGeom prst="rect">
              <a:avLst/>
            </a:prstGeom>
          </p:spPr>
        </p:pic>
        <p:pic>
          <p:nvPicPr>
            <p:cNvPr id="6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07" y="111437"/>
              <a:ext cx="454347" cy="45829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95426" y="84768"/>
              <a:ext cx="6705793" cy="598435"/>
            </a:xfrm>
            <a:prstGeom prst="rect">
              <a:avLst/>
            </a:prstGeom>
            <a:noFill/>
            <a:effectLst/>
          </p:spPr>
          <p:txBody>
            <a:bodyPr wrap="square" lIns="68571" tIns="34285" rIns="68571" bIns="34285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РЕГИОНАЛЬНЫЙ ГОСУДАРСТВЕННЫЙ КОНТРОЛЬ (НАДЗОР) </a:t>
              </a:r>
            </a:p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В ОБЛАСТИ РОЗНИЧНОЙ ПРОДАЖИ АЛКОГОЛЬНОЙ И СПИРТОСОДЕРЖАЩЕЙ ПРОДУКЦИИ</a:t>
              </a:r>
            </a:p>
            <a:p>
              <a:pPr algn="ctr"/>
              <a:endParaRPr lang="ru-RU" sz="16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</p:grpSp>
      <p:sp>
        <p:nvSpPr>
          <p:cNvPr id="8" name="Объект 2"/>
          <p:cNvSpPr txBox="1">
            <a:spLocks/>
          </p:cNvSpPr>
          <p:nvPr/>
        </p:nvSpPr>
        <p:spPr>
          <a:xfrm>
            <a:off x="5292090" y="771525"/>
            <a:ext cx="3744406" cy="3888457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728181282"/>
              </p:ext>
            </p:extLst>
          </p:nvPr>
        </p:nvGraphicFramePr>
        <p:xfrm>
          <a:off x="212377" y="2243259"/>
          <a:ext cx="4602419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962221" y="2246972"/>
            <a:ext cx="3960495" cy="21602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ООО «Ветеран»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Решение </a:t>
            </a:r>
            <a:r>
              <a:rPr lang="ru-RU" sz="1400" dirty="0">
                <a:solidFill>
                  <a:schemeClr val="tx1"/>
                </a:solidFill>
              </a:rPr>
              <a:t>Мирового </a:t>
            </a:r>
            <a:r>
              <a:rPr lang="ru-RU" sz="1400" dirty="0" smtClean="0">
                <a:solidFill>
                  <a:schemeClr val="tx1"/>
                </a:solidFill>
              </a:rPr>
              <a:t>судьи судебного участка </a:t>
            </a:r>
            <a:r>
              <a:rPr lang="ru-RU" sz="1400" dirty="0">
                <a:solidFill>
                  <a:schemeClr val="tx1"/>
                </a:solidFill>
              </a:rPr>
              <a:t>№ </a:t>
            </a:r>
            <a:r>
              <a:rPr lang="ru-RU" sz="1400" dirty="0" smtClean="0">
                <a:solidFill>
                  <a:schemeClr val="tx1"/>
                </a:solidFill>
              </a:rPr>
              <a:t>1 Кировского судебного района </a:t>
            </a:r>
            <a:r>
              <a:rPr lang="ru-RU" sz="1400" dirty="0">
                <a:solidFill>
                  <a:schemeClr val="tx1"/>
                </a:solidFill>
              </a:rPr>
              <a:t>г. Перми Пермского края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от </a:t>
            </a:r>
            <a:r>
              <a:rPr lang="ru-RU" sz="1400" dirty="0" smtClean="0">
                <a:solidFill>
                  <a:schemeClr val="tx1"/>
                </a:solidFill>
              </a:rPr>
              <a:t>13.11.2019 </a:t>
            </a:r>
            <a:r>
              <a:rPr lang="ru-RU" sz="1400" dirty="0">
                <a:solidFill>
                  <a:schemeClr val="tx1"/>
                </a:solidFill>
              </a:rPr>
              <a:t>№ </a:t>
            </a:r>
            <a:r>
              <a:rPr lang="ru-RU" sz="1400" dirty="0" smtClean="0">
                <a:solidFill>
                  <a:schemeClr val="tx1"/>
                </a:solidFill>
              </a:rPr>
              <a:t>5-1062/2019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штраф </a:t>
            </a:r>
            <a:r>
              <a:rPr lang="ru-RU" sz="1400" dirty="0" smtClean="0">
                <a:solidFill>
                  <a:schemeClr val="tx1"/>
                </a:solidFill>
              </a:rPr>
              <a:t>200 </a:t>
            </a:r>
            <a:r>
              <a:rPr lang="ru-RU" sz="1400" dirty="0">
                <a:solidFill>
                  <a:schemeClr val="tx1"/>
                </a:solidFill>
              </a:rPr>
              <a:t>тыс. рублей.</a:t>
            </a: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05" y="1197259"/>
            <a:ext cx="792099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200" dirty="0" smtClean="0"/>
              <a:t>Часть 4 статьи 15.12 КоАП РФ – </a:t>
            </a:r>
            <a:r>
              <a:rPr lang="ru-RU" sz="2200" dirty="0"/>
              <a:t>Оборот алкогольной продукции или табачных изделий без маркировки </a:t>
            </a:r>
            <a:r>
              <a:rPr lang="ru-RU" sz="2200" dirty="0" smtClean="0"/>
              <a:t>влечет наложение штрафа на ЮЛ в размере от 200 до 300 тыс. руб.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7952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459" y="180094"/>
            <a:ext cx="8692512" cy="951476"/>
            <a:chOff x="208707" y="111437"/>
            <a:chExt cx="8692512" cy="54016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09904" y="627984"/>
              <a:ext cx="8683139" cy="1"/>
            </a:xfrm>
            <a:prstGeom prst="line">
              <a:avLst/>
            </a:prstGeom>
            <a:ln w="28575" cap="rnd" cmpd="thickThin">
              <a:solidFill>
                <a:srgbClr val="D35045"/>
              </a:solidFill>
              <a:beve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Изображение 3" descr="Логотип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9" y="319387"/>
              <a:ext cx="1715256" cy="225539"/>
            </a:xfrm>
            <a:prstGeom prst="rect">
              <a:avLst/>
            </a:prstGeom>
          </p:spPr>
        </p:pic>
        <p:pic>
          <p:nvPicPr>
            <p:cNvPr id="6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07" y="111437"/>
              <a:ext cx="454347" cy="45829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95426" y="116376"/>
              <a:ext cx="6705793" cy="535221"/>
            </a:xfrm>
            <a:prstGeom prst="rect">
              <a:avLst/>
            </a:prstGeom>
            <a:noFill/>
            <a:effectLst/>
          </p:spPr>
          <p:txBody>
            <a:bodyPr wrap="square" lIns="68571" tIns="34285" rIns="68571" bIns="34285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ПРИЕМ ДЕКЛАРАЦИЙ ОБ ОБЪЕМЕ РОЗНИЧНОЙ ПРОДАЖИ  АЛКОГОЛЬНОЙ И СПИРТОСОДЕРЖАЩЕЙ ПРОДУКЦИИ, ГОСУДАРСТВЕННЫЙ КОНТРОЛЬ ЗА ИХ ПРЕДСТАВЛЕНИЕМ</a:t>
              </a:r>
              <a:endParaRPr lang="ru-RU" sz="16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</p:grpSp>
      <p:sp>
        <p:nvSpPr>
          <p:cNvPr id="8" name="Объект 2"/>
          <p:cNvSpPr txBox="1">
            <a:spLocks/>
          </p:cNvSpPr>
          <p:nvPr/>
        </p:nvSpPr>
        <p:spPr>
          <a:xfrm>
            <a:off x="5292090" y="771525"/>
            <a:ext cx="3744406" cy="3888457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932045" y="1851660"/>
            <a:ext cx="3960495" cy="2910925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0000"/>
              </a:lnSpc>
              <a:buFont typeface="Arial" pitchFamily="34" charset="0"/>
              <a:buNone/>
            </a:pPr>
            <a:r>
              <a:rPr lang="ru-RU" sz="1500" dirty="0" smtClean="0">
                <a:latin typeface="PT Serif"/>
              </a:rPr>
              <a:t>За 9 месяцев 2019 года составлено 123 протокола об административном правонарушении по статье 15.13 КоАП РФ (2018 – 74) , в том числе:</a:t>
            </a:r>
          </a:p>
          <a:p>
            <a:pPr marL="0" indent="0" algn="ctr">
              <a:lnSpc>
                <a:spcPct val="70000"/>
              </a:lnSpc>
              <a:buFont typeface="Arial" pitchFamily="34" charset="0"/>
              <a:buNone/>
            </a:pPr>
            <a:r>
              <a:rPr lang="ru-RU" sz="1500" dirty="0" smtClean="0">
                <a:latin typeface="PT Serif"/>
              </a:rPr>
              <a:t>на ЮЛ – 51 (33); на ИП – 72 (41)</a:t>
            </a:r>
          </a:p>
          <a:p>
            <a:pPr marL="0" indent="0" algn="ctr">
              <a:lnSpc>
                <a:spcPct val="70000"/>
              </a:lnSpc>
              <a:buFont typeface="Arial" pitchFamily="34" charset="0"/>
              <a:buNone/>
            </a:pPr>
            <a:r>
              <a:rPr lang="ru-RU" sz="1500" dirty="0" smtClean="0">
                <a:latin typeface="PT Serif"/>
              </a:rPr>
              <a:t>Наложено административных штрафов:</a:t>
            </a:r>
          </a:p>
          <a:p>
            <a:pPr marL="0" indent="0" algn="ctr">
              <a:lnSpc>
                <a:spcPct val="70000"/>
              </a:lnSpc>
              <a:buFont typeface="Arial" pitchFamily="34" charset="0"/>
              <a:buNone/>
            </a:pPr>
            <a:r>
              <a:rPr lang="ru-RU" sz="1500" dirty="0" smtClean="0">
                <a:latin typeface="PT Serif"/>
              </a:rPr>
              <a:t>на ЮЛ в виде предупреждения – </a:t>
            </a:r>
          </a:p>
          <a:p>
            <a:pPr marL="0" indent="0" algn="ctr">
              <a:lnSpc>
                <a:spcPct val="70000"/>
              </a:lnSpc>
              <a:buFont typeface="Arial" pitchFamily="34" charset="0"/>
              <a:buNone/>
            </a:pPr>
            <a:r>
              <a:rPr lang="ru-RU" sz="1500" dirty="0" smtClean="0">
                <a:latin typeface="PT Serif"/>
              </a:rPr>
              <a:t>34 (20)</a:t>
            </a:r>
          </a:p>
          <a:p>
            <a:pPr marL="0" indent="0" algn="ctr">
              <a:lnSpc>
                <a:spcPct val="70000"/>
              </a:lnSpc>
              <a:buFont typeface="Arial" pitchFamily="34" charset="0"/>
              <a:buNone/>
            </a:pPr>
            <a:r>
              <a:rPr lang="ru-RU" sz="1500" dirty="0" smtClean="0">
                <a:latin typeface="PT Serif"/>
              </a:rPr>
              <a:t>на ЮЛ в виде денежного штрафа в размере 50 тыс. рублей – 17 (13)</a:t>
            </a:r>
          </a:p>
          <a:p>
            <a:pPr marL="0" indent="0" algn="ctr">
              <a:lnSpc>
                <a:spcPct val="70000"/>
              </a:lnSpc>
              <a:buFont typeface="Arial" pitchFamily="34" charset="0"/>
              <a:buNone/>
            </a:pPr>
            <a:r>
              <a:rPr lang="ru-RU" sz="1500" dirty="0" smtClean="0">
                <a:latin typeface="PT Serif"/>
              </a:rPr>
              <a:t>на ИП в </a:t>
            </a:r>
            <a:r>
              <a:rPr lang="ru-RU" sz="1500" dirty="0">
                <a:latin typeface="PT Serif"/>
              </a:rPr>
              <a:t>виде предупреждения – </a:t>
            </a:r>
            <a:r>
              <a:rPr lang="ru-RU" sz="1500" dirty="0" smtClean="0">
                <a:latin typeface="PT Serif"/>
              </a:rPr>
              <a:t>49 (21)</a:t>
            </a:r>
            <a:endParaRPr lang="ru-RU" sz="1500" dirty="0">
              <a:latin typeface="PT Serif"/>
            </a:endParaRPr>
          </a:p>
          <a:p>
            <a:pPr marL="0" indent="0" algn="ctr">
              <a:lnSpc>
                <a:spcPct val="70000"/>
              </a:lnSpc>
              <a:buNone/>
            </a:pPr>
            <a:r>
              <a:rPr lang="ru-RU" sz="1500" dirty="0" smtClean="0">
                <a:latin typeface="PT Serif"/>
              </a:rPr>
              <a:t>на ИП в виде </a:t>
            </a:r>
            <a:r>
              <a:rPr lang="ru-RU" sz="1500" dirty="0">
                <a:latin typeface="PT Serif"/>
              </a:rPr>
              <a:t>денежного штрафа </a:t>
            </a:r>
            <a:endParaRPr lang="ru-RU" sz="1500" dirty="0" smtClean="0">
              <a:latin typeface="PT Serif"/>
            </a:endParaRPr>
          </a:p>
          <a:p>
            <a:pPr marL="0" indent="0" algn="ctr">
              <a:lnSpc>
                <a:spcPct val="70000"/>
              </a:lnSpc>
              <a:buNone/>
            </a:pPr>
            <a:r>
              <a:rPr lang="ru-RU" sz="1500" dirty="0" smtClean="0">
                <a:latin typeface="PT Serif"/>
              </a:rPr>
              <a:t>в </a:t>
            </a:r>
            <a:r>
              <a:rPr lang="ru-RU" sz="1500" dirty="0">
                <a:latin typeface="PT Serif"/>
              </a:rPr>
              <a:t>размере </a:t>
            </a:r>
            <a:r>
              <a:rPr lang="ru-RU" sz="1500" dirty="0" smtClean="0">
                <a:latin typeface="PT Serif"/>
              </a:rPr>
              <a:t>5 </a:t>
            </a:r>
            <a:r>
              <a:rPr lang="ru-RU" sz="1500" dirty="0">
                <a:latin typeface="PT Serif"/>
              </a:rPr>
              <a:t>тыс. рублей – </a:t>
            </a:r>
            <a:r>
              <a:rPr lang="ru-RU" sz="1500" dirty="0" smtClean="0">
                <a:latin typeface="PT Serif"/>
              </a:rPr>
              <a:t>21 (20), 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ru-RU" sz="1500" dirty="0" smtClean="0">
                <a:latin typeface="PT Serif"/>
              </a:rPr>
              <a:t>в размере 10 тыс. рублей – 1 (0)</a:t>
            </a:r>
            <a:endParaRPr lang="ru-RU" sz="1500" dirty="0">
              <a:latin typeface="PT Serif"/>
            </a:endParaRPr>
          </a:p>
          <a:p>
            <a:pPr marL="0" indent="0" algn="ctr">
              <a:buFont typeface="Arial" pitchFamily="34" charset="0"/>
              <a:buNone/>
            </a:pPr>
            <a:endParaRPr lang="ru-RU" sz="1600" dirty="0" smtClean="0">
              <a:latin typeface="PT Serif"/>
            </a:endParaRPr>
          </a:p>
          <a:p>
            <a:pPr marL="0" indent="0" algn="ctr">
              <a:buFont typeface="Arial" pitchFamily="34" charset="0"/>
              <a:buNone/>
            </a:pPr>
            <a:endParaRPr lang="ru-RU" sz="1600" dirty="0">
              <a:latin typeface="PT Serif"/>
            </a:endParaRPr>
          </a:p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71585202"/>
              </p:ext>
            </p:extLst>
          </p:nvPr>
        </p:nvGraphicFramePr>
        <p:xfrm>
          <a:off x="611505" y="1851660"/>
          <a:ext cx="3848274" cy="1450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Диаграмма 18"/>
          <p:cNvGraphicFramePr/>
          <p:nvPr>
            <p:extLst/>
          </p:nvPr>
        </p:nvGraphicFramePr>
        <p:xfrm>
          <a:off x="251460" y="3291841"/>
          <a:ext cx="3960495" cy="1440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51460" y="1131571"/>
            <a:ext cx="8641080" cy="720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Статья 15.13 </a:t>
            </a:r>
            <a:r>
              <a:rPr lang="ru-RU" sz="1600" b="1" dirty="0" err="1" smtClean="0">
                <a:solidFill>
                  <a:schemeClr val="tx1"/>
                </a:solidFill>
              </a:rPr>
              <a:t>КоАП</a:t>
            </a:r>
            <a:r>
              <a:rPr lang="ru-RU" sz="1600" b="1" dirty="0" smtClean="0">
                <a:solidFill>
                  <a:schemeClr val="tx1"/>
                </a:solidFill>
              </a:rPr>
              <a:t> РФ </a:t>
            </a:r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</a:rPr>
              <a:t>Искажение информации и (или) нарушение порядка и сроков при декларировании влечет наложение штрафа на ЮЛ в размере от 50 до 100 тыс. рублей на должностных лиц – от 5 до 10 тыс. рублей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0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459" y="133117"/>
            <a:ext cx="8692512" cy="1054126"/>
            <a:chOff x="208707" y="84768"/>
            <a:chExt cx="8692512" cy="598435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09904" y="627984"/>
              <a:ext cx="8683139" cy="1"/>
            </a:xfrm>
            <a:prstGeom prst="line">
              <a:avLst/>
            </a:prstGeom>
            <a:ln w="28575" cap="rnd" cmpd="thickThin">
              <a:solidFill>
                <a:srgbClr val="D35045"/>
              </a:solidFill>
              <a:beve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Изображение 3" descr="Логотип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9" y="319387"/>
              <a:ext cx="1715256" cy="225539"/>
            </a:xfrm>
            <a:prstGeom prst="rect">
              <a:avLst/>
            </a:prstGeom>
          </p:spPr>
        </p:pic>
        <p:pic>
          <p:nvPicPr>
            <p:cNvPr id="6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07" y="111437"/>
              <a:ext cx="454347" cy="45829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95426" y="84768"/>
              <a:ext cx="6705793" cy="598435"/>
            </a:xfrm>
            <a:prstGeom prst="rect">
              <a:avLst/>
            </a:prstGeom>
            <a:noFill/>
            <a:effectLst/>
          </p:spPr>
          <p:txBody>
            <a:bodyPr wrap="square" lIns="68571" tIns="34285" rIns="68571" bIns="34285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РЕГИОНАЛЬНЫЙ ГОСУДАРСТВЕННЫЙ КОНТРОЛЬ (НАДЗОР) </a:t>
              </a:r>
            </a:p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В ОБЛАСТИ РОЗНИЧНОЙ ПРОДАЖИ АЛКОГОЛЬНОЙ И СПИРТОСОДЕРЖАЩЕЙ ПРОДУКЦИИ</a:t>
              </a:r>
            </a:p>
            <a:p>
              <a:pPr algn="ctr"/>
              <a:endParaRPr lang="ru-RU" sz="16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</p:grpSp>
      <p:sp>
        <p:nvSpPr>
          <p:cNvPr id="8" name="Объект 2"/>
          <p:cNvSpPr txBox="1">
            <a:spLocks/>
          </p:cNvSpPr>
          <p:nvPr/>
        </p:nvSpPr>
        <p:spPr>
          <a:xfrm>
            <a:off x="5292090" y="771525"/>
            <a:ext cx="3744406" cy="3888457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333547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Профилактика правонарушений в сфере розничной продажи алкогольной продукции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798331" y="2571289"/>
            <a:ext cx="8094209" cy="2160732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r>
              <a:rPr lang="ru-RU" sz="1800" dirty="0" smtClean="0">
                <a:latin typeface="PT Serif"/>
              </a:rPr>
              <a:t>В соответствии со ст. 8.2 Федерального закона от 26.12.2008 № 294-ФЗ Министерством в целях соблюдения лицензионных требований и предупреждения совершения административных правонарушений юридическим лицами выдано предостережений:</a:t>
            </a:r>
          </a:p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r>
              <a:rPr lang="ru-RU" sz="1800" dirty="0" smtClean="0">
                <a:latin typeface="PT Serif"/>
              </a:rPr>
              <a:t>за 9 месяцев 2019 года – 51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ru-RU" sz="1800" dirty="0" smtClean="0">
                <a:latin typeface="PT Serif"/>
              </a:rPr>
              <a:t>за 9 месяцев 2017 года - 32</a:t>
            </a:r>
            <a:endParaRPr lang="ru-RU" sz="1800" dirty="0">
              <a:latin typeface="PT Serif"/>
            </a:endParaRPr>
          </a:p>
        </p:txBody>
      </p:sp>
    </p:spTree>
    <p:extLst>
      <p:ext uri="{BB962C8B-B14F-4D97-AF65-F5344CB8AC3E}">
        <p14:creationId xmlns:p14="http://schemas.microsoft.com/office/powerpoint/2010/main" val="355748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227702"/>
            <a:ext cx="9144000" cy="561682"/>
          </a:xfrm>
          <a:prstGeom prst="rect">
            <a:avLst/>
          </a:prstGeom>
          <a:noFill/>
        </p:spPr>
        <p:txBody>
          <a:bodyPr wrap="square" lIns="68571" tIns="34285" rIns="68571" bIns="34285"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DB251D"/>
                </a:solidFill>
                <a:latin typeface="PT Serif" pitchFamily="18" charset="-52"/>
                <a:ea typeface="PT Serif" pitchFamily="18" charset="-52"/>
                <a:cs typeface="Arial" pitchFamily="34" charset="0"/>
              </a:rPr>
              <a:t>БЛАГОДАРИМ ЗА ВНИМАНИЕ!</a:t>
            </a:r>
            <a:endParaRPr lang="ru-RU" sz="3200" b="1" dirty="0">
              <a:solidFill>
                <a:srgbClr val="DB251D"/>
              </a:solidFill>
              <a:latin typeface="PT Serif" pitchFamily="18" charset="-52"/>
              <a:ea typeface="PT Serif" pitchFamily="18" charset="-52"/>
              <a:cs typeface="Arial" pitchFamily="34" charset="0"/>
            </a:endParaRPr>
          </a:p>
        </p:txBody>
      </p:sp>
      <p:pic>
        <p:nvPicPr>
          <p:cNvPr id="9" name="Изображение 3" descr="Логотип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88" y="406625"/>
            <a:ext cx="2538612" cy="437333"/>
          </a:xfrm>
          <a:prstGeom prst="rect">
            <a:avLst/>
          </a:prstGeom>
        </p:spPr>
      </p:pic>
      <p:pic>
        <p:nvPicPr>
          <p:cNvPr id="10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99" y="231179"/>
            <a:ext cx="329688" cy="61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81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00532" y="49152"/>
            <a:ext cx="8692511" cy="561682"/>
            <a:chOff x="208708" y="103146"/>
            <a:chExt cx="8692511" cy="56168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09904" y="627984"/>
              <a:ext cx="8683139" cy="1"/>
            </a:xfrm>
            <a:prstGeom prst="line">
              <a:avLst/>
            </a:prstGeom>
            <a:ln w="28575" cap="rnd" cmpd="thickThin">
              <a:solidFill>
                <a:srgbClr val="D35045"/>
              </a:solidFill>
              <a:beve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Изображение 3" descr="Логотип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70" y="256652"/>
              <a:ext cx="1626056" cy="291651"/>
            </a:xfrm>
            <a:prstGeom prst="rect">
              <a:avLst/>
            </a:prstGeom>
          </p:spPr>
        </p:pic>
        <p:pic>
          <p:nvPicPr>
            <p:cNvPr id="6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08" y="111437"/>
              <a:ext cx="244426" cy="45829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95426" y="103146"/>
              <a:ext cx="6705793" cy="561682"/>
            </a:xfrm>
            <a:prstGeom prst="rect">
              <a:avLst/>
            </a:prstGeom>
            <a:noFill/>
            <a:effectLst/>
          </p:spPr>
          <p:txBody>
            <a:bodyPr wrap="square" lIns="68571" tIns="34285" rIns="68571" bIns="34285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ПОЛНОМОЧИЯ МИНИСТЕРСТВА В СФЕРЕ ЛИЦЕНЗИРОВАНИЯ РОЗНИЧНОЙ ПРОДАЖИ АЛКОГОЛЬНОЙ ПРОДУКЦИИ</a:t>
              </a:r>
              <a:endParaRPr lang="ru-RU" sz="16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</p:grpSp>
      <p:sp>
        <p:nvSpPr>
          <p:cNvPr id="8" name="Объект 2"/>
          <p:cNvSpPr txBox="1">
            <a:spLocks/>
          </p:cNvSpPr>
          <p:nvPr/>
        </p:nvSpPr>
        <p:spPr>
          <a:xfrm>
            <a:off x="4572000" y="770743"/>
            <a:ext cx="4464496" cy="3889239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000"/>
              </a:lnSpc>
              <a:buFont typeface="Arial" pitchFamily="34" charset="0"/>
              <a:buNone/>
            </a:pPr>
            <a:endParaRPr lang="ru-RU" sz="2000" dirty="0" smtClean="0">
              <a:latin typeface="PT Serif"/>
            </a:endParaRPr>
          </a:p>
          <a:p>
            <a:pPr marL="0" indent="0" algn="ctr">
              <a:lnSpc>
                <a:spcPts val="2000"/>
              </a:lnSpc>
              <a:buFont typeface="Arial" pitchFamily="34" charset="0"/>
              <a:buNone/>
            </a:pPr>
            <a:r>
              <a:rPr lang="ru-RU" sz="2000" dirty="0" smtClean="0">
                <a:latin typeface="PT Serif"/>
              </a:rPr>
              <a:t>На 1 октября 2019 года на территории Пермского края действует 1221 лицензия, </a:t>
            </a:r>
            <a:br>
              <a:rPr lang="ru-RU" sz="2000" dirty="0" smtClean="0">
                <a:latin typeface="PT Serif"/>
              </a:rPr>
            </a:br>
            <a:r>
              <a:rPr lang="ru-RU" sz="2000" dirty="0" smtClean="0">
                <a:latin typeface="PT Serif"/>
              </a:rPr>
              <a:t>из них:</a:t>
            </a:r>
          </a:p>
          <a:p>
            <a:pPr marL="0" indent="0" algn="ctr">
              <a:lnSpc>
                <a:spcPts val="1800"/>
              </a:lnSpc>
              <a:buFont typeface="Arial" pitchFamily="34" charset="0"/>
              <a:buNone/>
            </a:pPr>
            <a:r>
              <a:rPr lang="ru-RU" sz="1600" dirty="0">
                <a:latin typeface="PT Serif"/>
              </a:rPr>
              <a:t>н</a:t>
            </a:r>
            <a:r>
              <a:rPr lang="ru-RU" sz="1600" dirty="0" smtClean="0">
                <a:latin typeface="PT Serif"/>
              </a:rPr>
              <a:t>а розничную продажу алкогольной продукции (РПА) – 776</a:t>
            </a:r>
          </a:p>
          <a:p>
            <a:pPr marL="0" indent="0" algn="ctr">
              <a:lnSpc>
                <a:spcPts val="1800"/>
              </a:lnSpc>
              <a:buFont typeface="Arial" pitchFamily="34" charset="0"/>
              <a:buNone/>
            </a:pPr>
            <a:r>
              <a:rPr lang="ru-RU" sz="1600" dirty="0" smtClean="0">
                <a:latin typeface="PT Serif"/>
              </a:rPr>
              <a:t>на розничную продажу алкогольной продукции при оказании услуг общественного питания (РПО) – 429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1600" dirty="0" smtClean="0">
                <a:latin typeface="PT Serif"/>
              </a:rPr>
              <a:t>на розницу и общепит (РАО) - 16</a:t>
            </a:r>
          </a:p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406733503"/>
              </p:ext>
            </p:extLst>
          </p:nvPr>
        </p:nvGraphicFramePr>
        <p:xfrm>
          <a:off x="471993" y="771526"/>
          <a:ext cx="4460052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2296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00532" y="49152"/>
            <a:ext cx="8692511" cy="561682"/>
            <a:chOff x="208708" y="103146"/>
            <a:chExt cx="8692511" cy="56168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09904" y="627984"/>
              <a:ext cx="8683139" cy="1"/>
            </a:xfrm>
            <a:prstGeom prst="line">
              <a:avLst/>
            </a:prstGeom>
            <a:ln w="28575" cap="rnd" cmpd="thickThin">
              <a:solidFill>
                <a:srgbClr val="D35045"/>
              </a:solidFill>
              <a:beve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Изображение 3" descr="Логотип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70" y="256652"/>
              <a:ext cx="1626056" cy="291651"/>
            </a:xfrm>
            <a:prstGeom prst="rect">
              <a:avLst/>
            </a:prstGeom>
          </p:spPr>
        </p:pic>
        <p:pic>
          <p:nvPicPr>
            <p:cNvPr id="6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08" y="111437"/>
              <a:ext cx="244426" cy="45829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95426" y="103146"/>
              <a:ext cx="6705793" cy="561682"/>
            </a:xfrm>
            <a:prstGeom prst="rect">
              <a:avLst/>
            </a:prstGeom>
            <a:noFill/>
            <a:effectLst/>
          </p:spPr>
          <p:txBody>
            <a:bodyPr wrap="square" lIns="68571" tIns="34285" rIns="68571" bIns="34285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ПОЛНОМОЧИЯ МИНИСТЕРСТВА В СФЕРЕ ЛИЦЕНЗИРОВАНИЯ РОЗНИЧНОЙ ПРОДАЖИ АЛКОГОЛЬНОЙ ПРОДУКЦИИ</a:t>
              </a:r>
              <a:endParaRPr lang="ru-RU" sz="16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</p:grpSp>
      <p:sp>
        <p:nvSpPr>
          <p:cNvPr id="8" name="Объект 2"/>
          <p:cNvSpPr txBox="1">
            <a:spLocks/>
          </p:cNvSpPr>
          <p:nvPr/>
        </p:nvSpPr>
        <p:spPr>
          <a:xfrm>
            <a:off x="5292090" y="771525"/>
            <a:ext cx="3744406" cy="388845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1800" dirty="0" smtClean="0">
                <a:latin typeface="PT Serif"/>
              </a:rPr>
              <a:t>За 9 месяцев 2019 года </a:t>
            </a:r>
            <a:r>
              <a:rPr lang="ru-RU" sz="1800" smtClean="0">
                <a:latin typeface="PT Serif"/>
              </a:rPr>
              <a:t>принято 979 </a:t>
            </a:r>
            <a:r>
              <a:rPr lang="ru-RU" sz="1800" dirty="0" smtClean="0">
                <a:latin typeface="PT Serif"/>
              </a:rPr>
              <a:t>(2018 год – 969) заявлений:</a:t>
            </a:r>
          </a:p>
          <a:p>
            <a:pPr marL="0" indent="0" algn="ctr">
              <a:lnSpc>
                <a:spcPts val="18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1600" dirty="0" smtClean="0">
                <a:latin typeface="PT Serif"/>
              </a:rPr>
              <a:t>на получение лицензии – 105 (124) </a:t>
            </a:r>
          </a:p>
          <a:p>
            <a:pPr marL="0" indent="0" algn="ctr">
              <a:lnSpc>
                <a:spcPts val="18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1600" dirty="0" smtClean="0">
                <a:latin typeface="PT Serif"/>
              </a:rPr>
              <a:t>на продление срока действия лицензии – 567 (547)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600" dirty="0" smtClean="0">
                <a:latin typeface="PT Serif"/>
              </a:rPr>
              <a:t>на переоформление лицензии – 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600" dirty="0" smtClean="0">
                <a:latin typeface="PT Serif"/>
              </a:rPr>
              <a:t>307 (298)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endParaRPr lang="ru-RU" sz="1600" dirty="0">
              <a:latin typeface="PT Serif"/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800" dirty="0" smtClean="0">
                <a:latin typeface="PT Serif"/>
              </a:rPr>
              <a:t>За 9 месяцев 2019 года рассмотрены и приняты решения по 946 заявлениям (2018 – 992):</a:t>
            </a:r>
          </a:p>
          <a:p>
            <a:pPr marL="0" indent="0" algn="ctr">
              <a:lnSpc>
                <a:spcPts val="1800"/>
              </a:lnSpc>
              <a:spcBef>
                <a:spcPts val="0"/>
              </a:spcBef>
              <a:buNone/>
            </a:pPr>
            <a:r>
              <a:rPr lang="ru-RU" sz="1600" dirty="0">
                <a:latin typeface="PT Serif"/>
              </a:rPr>
              <a:t>на получение лицензии – </a:t>
            </a:r>
            <a:r>
              <a:rPr lang="ru-RU" sz="1600" dirty="0" smtClean="0">
                <a:latin typeface="PT Serif"/>
              </a:rPr>
              <a:t>104 (122)</a:t>
            </a:r>
          </a:p>
          <a:p>
            <a:pPr marL="0" indent="0" algn="ctr">
              <a:lnSpc>
                <a:spcPts val="18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PT Serif"/>
              </a:rPr>
              <a:t>на </a:t>
            </a:r>
            <a:r>
              <a:rPr lang="ru-RU" sz="1600" dirty="0">
                <a:latin typeface="PT Serif"/>
              </a:rPr>
              <a:t>продление срока действия лицензии – </a:t>
            </a:r>
            <a:r>
              <a:rPr lang="ru-RU" sz="1600" dirty="0" smtClean="0">
                <a:latin typeface="PT Serif"/>
              </a:rPr>
              <a:t>551 (551) </a:t>
            </a:r>
            <a:endParaRPr lang="ru-RU" sz="1600" dirty="0">
              <a:latin typeface="PT Serif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>
                <a:latin typeface="PT Serif"/>
              </a:rPr>
              <a:t>на переоформление лицензии – </a:t>
            </a:r>
            <a:endParaRPr lang="ru-RU" sz="1600" dirty="0" smtClean="0">
              <a:latin typeface="PT Serif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latin typeface="PT Serif"/>
              </a:rPr>
              <a:t>291 (319)</a:t>
            </a:r>
            <a:endParaRPr lang="ru-RU" sz="1600" dirty="0">
              <a:latin typeface="PT Serif"/>
            </a:endParaRPr>
          </a:p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713429231"/>
              </p:ext>
            </p:extLst>
          </p:nvPr>
        </p:nvGraphicFramePr>
        <p:xfrm>
          <a:off x="251459" y="703263"/>
          <a:ext cx="5015865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575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459" y="180094"/>
            <a:ext cx="8692512" cy="909884"/>
            <a:chOff x="208707" y="111437"/>
            <a:chExt cx="8692512" cy="516548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09904" y="627984"/>
              <a:ext cx="8683139" cy="1"/>
            </a:xfrm>
            <a:prstGeom prst="line">
              <a:avLst/>
            </a:prstGeom>
            <a:ln w="28575" cap="rnd" cmpd="thickThin">
              <a:solidFill>
                <a:srgbClr val="D35045"/>
              </a:solidFill>
              <a:beve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Изображение 3" descr="Логотип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9" y="319387"/>
              <a:ext cx="1715256" cy="225539"/>
            </a:xfrm>
            <a:prstGeom prst="rect">
              <a:avLst/>
            </a:prstGeom>
          </p:spPr>
        </p:pic>
        <p:pic>
          <p:nvPicPr>
            <p:cNvPr id="6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07" y="111437"/>
              <a:ext cx="454347" cy="45829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95426" y="154659"/>
              <a:ext cx="6705793" cy="458652"/>
            </a:xfrm>
            <a:prstGeom prst="rect">
              <a:avLst/>
            </a:prstGeom>
            <a:noFill/>
            <a:effectLst/>
          </p:spPr>
          <p:txBody>
            <a:bodyPr wrap="square" lIns="68571" tIns="34285" rIns="68571" bIns="34285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ПОЛНОМОЧИЯ МИНИСТЕРСТВА В СФЕРЕ ЛИЦЕНЗИРОВАНИЯ РОЗНИЧНОЙ ПРОДАЖИ АЛКОГОЛЬНОЙ ПРОДУКЦИИ</a:t>
              </a:r>
            </a:p>
            <a:p>
              <a:pPr algn="ctr"/>
              <a:endParaRPr lang="ru-RU" sz="16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</p:grpSp>
      <p:sp>
        <p:nvSpPr>
          <p:cNvPr id="8" name="Объект 2"/>
          <p:cNvSpPr txBox="1">
            <a:spLocks/>
          </p:cNvSpPr>
          <p:nvPr/>
        </p:nvSpPr>
        <p:spPr>
          <a:xfrm>
            <a:off x="5292090" y="771525"/>
            <a:ext cx="3744406" cy="3888457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932045" y="1192582"/>
            <a:ext cx="3960495" cy="3570004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600" dirty="0" smtClean="0">
                <a:latin typeface="PT Serif"/>
              </a:rPr>
              <a:t>Проверки за 9 месяцев 2019 года </a:t>
            </a:r>
            <a:br>
              <a:rPr lang="ru-RU" sz="1600" dirty="0" smtClean="0">
                <a:latin typeface="PT Serif"/>
              </a:rPr>
            </a:br>
            <a:r>
              <a:rPr lang="ru-RU" sz="1600" dirty="0" smtClean="0">
                <a:latin typeface="PT Serif"/>
              </a:rPr>
              <a:t>(9 месяцев 2018 года), проводимые по заявлениям соискателей лицензий и лицензиатов  в процессе лицензирования: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600" dirty="0" smtClean="0">
                <a:latin typeface="PT Serif"/>
              </a:rPr>
              <a:t>внеплановые выездные – 918 (934) 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600" dirty="0" smtClean="0">
                <a:latin typeface="PT Serif"/>
              </a:rPr>
              <a:t>внеплановые документарные 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600" dirty="0" smtClean="0">
                <a:latin typeface="PT Serif"/>
              </a:rPr>
              <a:t>– 1090 (1090)</a:t>
            </a:r>
          </a:p>
          <a:p>
            <a:pPr marL="0" indent="0" algn="ctr">
              <a:buFont typeface="Arial" pitchFamily="34" charset="0"/>
              <a:buNone/>
            </a:pPr>
            <a:endParaRPr lang="ru-RU" sz="1600" dirty="0">
              <a:latin typeface="PT Serif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latin typeface="PT Serif"/>
              </a:rPr>
              <a:t>По результатам проведенных проверок отказано в выдаче, продлении срока действия, переоформлении </a:t>
            </a:r>
            <a:r>
              <a:rPr lang="ru-RU" sz="1600" dirty="0">
                <a:latin typeface="PT Serif"/>
              </a:rPr>
              <a:t>лицензий </a:t>
            </a:r>
            <a:endParaRPr lang="ru-RU" sz="1600" dirty="0" smtClean="0">
              <a:latin typeface="PT Serif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latin typeface="PT Serif"/>
              </a:rPr>
              <a:t>в 2019 -  48 </a:t>
            </a:r>
            <a:r>
              <a:rPr lang="ru-RU" sz="1600" dirty="0">
                <a:latin typeface="PT Serif"/>
              </a:rPr>
              <a:t>юридическому </a:t>
            </a:r>
            <a:r>
              <a:rPr lang="ru-RU" sz="1600" dirty="0" smtClean="0">
                <a:latin typeface="PT Serif"/>
              </a:rPr>
              <a:t>лицу, в 2018 году – 51 юридическому лицу</a:t>
            </a:r>
          </a:p>
          <a:p>
            <a:pPr marL="0" indent="0" algn="ctr">
              <a:buFont typeface="Arial" pitchFamily="34" charset="0"/>
              <a:buNone/>
            </a:pPr>
            <a:endParaRPr lang="ru-RU" sz="1600" dirty="0" smtClean="0">
              <a:latin typeface="PT Serif"/>
            </a:endParaRPr>
          </a:p>
          <a:p>
            <a:pPr marL="0" indent="0" algn="ctr">
              <a:buFont typeface="Arial" pitchFamily="34" charset="0"/>
              <a:buNone/>
            </a:pPr>
            <a:endParaRPr lang="ru-RU" sz="1600" dirty="0">
              <a:latin typeface="PT Serif"/>
            </a:endParaRPr>
          </a:p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281537589"/>
              </p:ext>
            </p:extLst>
          </p:nvPr>
        </p:nvGraphicFramePr>
        <p:xfrm>
          <a:off x="388619" y="1491615"/>
          <a:ext cx="4543426" cy="288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865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459" y="180094"/>
            <a:ext cx="8692512" cy="909884"/>
            <a:chOff x="208707" y="111437"/>
            <a:chExt cx="8692512" cy="516548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09904" y="627984"/>
              <a:ext cx="8683139" cy="1"/>
            </a:xfrm>
            <a:prstGeom prst="line">
              <a:avLst/>
            </a:prstGeom>
            <a:ln w="28575" cap="rnd" cmpd="thickThin">
              <a:solidFill>
                <a:srgbClr val="D35045"/>
              </a:solidFill>
              <a:beve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Изображение 3" descr="Логотип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9" y="319387"/>
              <a:ext cx="1715256" cy="225539"/>
            </a:xfrm>
            <a:prstGeom prst="rect">
              <a:avLst/>
            </a:prstGeom>
          </p:spPr>
        </p:pic>
        <p:pic>
          <p:nvPicPr>
            <p:cNvPr id="6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07" y="111437"/>
              <a:ext cx="454347" cy="45829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95426" y="154659"/>
              <a:ext cx="6705793" cy="458652"/>
            </a:xfrm>
            <a:prstGeom prst="rect">
              <a:avLst/>
            </a:prstGeom>
            <a:noFill/>
            <a:effectLst/>
          </p:spPr>
          <p:txBody>
            <a:bodyPr wrap="square" lIns="68571" tIns="34285" rIns="68571" bIns="34285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ПОЛНОМОЧИЯ МИНИСТЕРСТВА В СФЕРЕ ЛИЦЕНЗИРОВАНИЯ РОЗНИЧНОЙ ПРОДАЖИ АЛКОГОЛЬНОЙ ПРОДУКЦИИ</a:t>
              </a:r>
            </a:p>
            <a:p>
              <a:pPr algn="ctr"/>
              <a:endParaRPr lang="ru-RU" sz="16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</p:grpSp>
      <p:sp>
        <p:nvSpPr>
          <p:cNvPr id="8" name="Объект 2"/>
          <p:cNvSpPr txBox="1">
            <a:spLocks/>
          </p:cNvSpPr>
          <p:nvPr/>
        </p:nvSpPr>
        <p:spPr>
          <a:xfrm>
            <a:off x="5292090" y="771525"/>
            <a:ext cx="3744406" cy="3888457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262393"/>
              </p:ext>
            </p:extLst>
          </p:nvPr>
        </p:nvGraphicFramePr>
        <p:xfrm>
          <a:off x="270886" y="1491615"/>
          <a:ext cx="8641080" cy="2968053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4680585"/>
                <a:gridCol w="2160271"/>
                <a:gridCol w="1800224"/>
              </a:tblGrid>
              <a:tr h="377119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Вид </a:t>
                      </a:r>
                      <a:r>
                        <a:rPr lang="ru-RU" sz="1200" dirty="0">
                          <a:effectLst/>
                        </a:rPr>
                        <a:t>нарушения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отказов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</a:t>
                      </a:r>
                      <a:r>
                        <a:rPr lang="ru-RU" sz="1200" dirty="0">
                          <a:effectLst/>
                        </a:rPr>
                        <a:t>г.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</a:t>
                      </a:r>
                      <a:r>
                        <a:rPr lang="ru-RU" sz="1200" dirty="0">
                          <a:effectLst/>
                        </a:rPr>
                        <a:t>г.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8560"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отказов (организации)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</a:t>
                      </a:r>
                      <a:endParaRPr lang="ru-RU" sz="1200" dirty="0"/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51</a:t>
                      </a:r>
                      <a:endParaRPr lang="ru-RU" sz="1200" dirty="0"/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8560">
                <a:tc gridSpan="3">
                  <a:txBody>
                    <a:bodyPr/>
                    <a:lstStyle/>
                    <a:p>
                      <a:pPr indent="45021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Основания</a:t>
                      </a:r>
                      <a:r>
                        <a:rPr lang="ru-RU" sz="1200" baseline="0" dirty="0" smtClean="0">
                          <a:effectLst/>
                        </a:rPr>
                        <a:t> для отказов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240"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задолженности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 smtClean="0"/>
                        <a:t>24</a:t>
                      </a:r>
                      <a:endParaRPr lang="ru-RU" sz="1200" dirty="0"/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7576"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Отсутствие зарегистрированного договора аренды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8560"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Отсутствие подключения к ЕГАИС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6537"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неоплаченного в установленный срок штрафа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8560"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Отсутствие ККТ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8560"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Прилегающие территории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8560">
                <a:tc>
                  <a:txBody>
                    <a:bodyPr/>
                    <a:lstStyle/>
                    <a:p>
                      <a:pPr indent="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Вход в ТО со стороны фасада, на котором располагаются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подъезды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68" marR="56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68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459" y="133117"/>
            <a:ext cx="8692512" cy="1054126"/>
            <a:chOff x="208707" y="84768"/>
            <a:chExt cx="8692512" cy="598435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09904" y="627984"/>
              <a:ext cx="8683139" cy="1"/>
            </a:xfrm>
            <a:prstGeom prst="line">
              <a:avLst/>
            </a:prstGeom>
            <a:ln w="28575" cap="rnd" cmpd="thickThin">
              <a:solidFill>
                <a:srgbClr val="D35045"/>
              </a:solidFill>
              <a:beve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Изображение 3" descr="Логотип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9" y="319387"/>
              <a:ext cx="1715256" cy="225539"/>
            </a:xfrm>
            <a:prstGeom prst="rect">
              <a:avLst/>
            </a:prstGeom>
          </p:spPr>
        </p:pic>
        <p:pic>
          <p:nvPicPr>
            <p:cNvPr id="6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07" y="111437"/>
              <a:ext cx="454347" cy="45829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95426" y="84768"/>
              <a:ext cx="6705793" cy="598435"/>
            </a:xfrm>
            <a:prstGeom prst="rect">
              <a:avLst/>
            </a:prstGeom>
            <a:noFill/>
            <a:effectLst/>
          </p:spPr>
          <p:txBody>
            <a:bodyPr wrap="square" lIns="68571" tIns="34285" rIns="68571" bIns="34285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РЕГИОНАЛЬНЫЙ ГОСУДАРСТВЕННЫЙ КОНТРОЛЬ (НАДЗОР) </a:t>
              </a:r>
            </a:p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В ОБЛАСТИ РОЗНИЧНОЙ ПРОДАЖИ АЛКОГОЛЬНОЙ И СПИРТОСОДЕРЖАЩЕЙ ПРОДУКЦИИ</a:t>
              </a:r>
            </a:p>
            <a:p>
              <a:pPr algn="ctr"/>
              <a:endParaRPr lang="ru-RU" sz="16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</p:grpSp>
      <p:sp>
        <p:nvSpPr>
          <p:cNvPr id="8" name="Объект 2"/>
          <p:cNvSpPr txBox="1">
            <a:spLocks/>
          </p:cNvSpPr>
          <p:nvPr/>
        </p:nvSpPr>
        <p:spPr>
          <a:xfrm>
            <a:off x="5292090" y="771525"/>
            <a:ext cx="3744406" cy="3888457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564606911"/>
              </p:ext>
            </p:extLst>
          </p:nvPr>
        </p:nvGraphicFramePr>
        <p:xfrm>
          <a:off x="251459" y="1491615"/>
          <a:ext cx="6120765" cy="3112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732270" y="2211704"/>
            <a:ext cx="2211701" cy="21602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Рассмотрение дела в Арбитражном суде Пермского края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93572" y="1214769"/>
            <a:ext cx="4680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ООО «ДЕЛИКАТ»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647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459" y="133117"/>
            <a:ext cx="8692512" cy="1054126"/>
            <a:chOff x="208707" y="84768"/>
            <a:chExt cx="8692512" cy="598435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09904" y="627984"/>
              <a:ext cx="8683139" cy="1"/>
            </a:xfrm>
            <a:prstGeom prst="line">
              <a:avLst/>
            </a:prstGeom>
            <a:ln w="28575" cap="rnd" cmpd="thickThin">
              <a:solidFill>
                <a:srgbClr val="D35045"/>
              </a:solidFill>
              <a:beve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Изображение 3" descr="Логотип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9" y="319387"/>
              <a:ext cx="1715256" cy="225539"/>
            </a:xfrm>
            <a:prstGeom prst="rect">
              <a:avLst/>
            </a:prstGeom>
          </p:spPr>
        </p:pic>
        <p:pic>
          <p:nvPicPr>
            <p:cNvPr id="6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07" y="111437"/>
              <a:ext cx="454347" cy="45829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95426" y="84768"/>
              <a:ext cx="6705793" cy="598435"/>
            </a:xfrm>
            <a:prstGeom prst="rect">
              <a:avLst/>
            </a:prstGeom>
            <a:noFill/>
            <a:effectLst/>
          </p:spPr>
          <p:txBody>
            <a:bodyPr wrap="square" lIns="68571" tIns="34285" rIns="68571" bIns="34285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РЕГИОНАЛЬНЫЙ ГОСУДАРСТВЕННЫЙ КОНТРОЛЬ (НАДЗОР) </a:t>
              </a:r>
            </a:p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В ОБЛАСТИ РОЗНИЧНОЙ ПРОДАЖИ АЛКОГОЛЬНОЙ И СПИРТОСОДЕРЖАЩЕЙ ПРОДУКЦИИ</a:t>
              </a:r>
            </a:p>
            <a:p>
              <a:pPr algn="ctr"/>
              <a:endParaRPr lang="ru-RU" sz="16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</p:grpSp>
      <p:sp>
        <p:nvSpPr>
          <p:cNvPr id="8" name="Объект 2"/>
          <p:cNvSpPr txBox="1">
            <a:spLocks/>
          </p:cNvSpPr>
          <p:nvPr/>
        </p:nvSpPr>
        <p:spPr>
          <a:xfrm>
            <a:off x="5292090" y="771525"/>
            <a:ext cx="3744406" cy="3888457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05806" y="1246567"/>
            <a:ext cx="746664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ПЛАНОВЫЕ ВЫЕЗДНЫЕ ПРОВКРИ</a:t>
            </a:r>
          </a:p>
          <a:p>
            <a:pPr algn="ctr"/>
            <a:r>
              <a:rPr lang="ru-RU" sz="2400" dirty="0" smtClean="0"/>
              <a:t>И ВНЕПЛАНОВЫЕ ВЫЕЗДНЫЕ ПРОВЕРКИ </a:t>
            </a:r>
          </a:p>
          <a:p>
            <a:pPr algn="ctr"/>
            <a:r>
              <a:rPr lang="ru-RU" sz="1400" dirty="0" smtClean="0"/>
              <a:t>(ПО СОГЛАСОВАНИЮ С ОРГАНАМИ ПРОКУРАТУРЫ)</a:t>
            </a:r>
            <a:endParaRPr lang="ru-RU" sz="14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214503"/>
              </p:ext>
            </p:extLst>
          </p:nvPr>
        </p:nvGraphicFramePr>
        <p:xfrm>
          <a:off x="1331595" y="2571750"/>
          <a:ext cx="6096000" cy="1112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Вид</a:t>
                      </a:r>
                      <a:r>
                        <a:rPr lang="ru-RU" baseline="0" dirty="0" smtClean="0"/>
                        <a:t> проверки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ПЛАНОВЫЕ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dk1"/>
                          </a:solidFill>
                        </a:rPr>
                        <a:t>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ВНЕПЛАНОВЫЕ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dk1"/>
                          </a:solidFill>
                        </a:rPr>
                        <a:t>-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69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43671" y="51435"/>
            <a:ext cx="8692511" cy="998453"/>
            <a:chOff x="208707" y="84768"/>
            <a:chExt cx="8692512" cy="598435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09904" y="627984"/>
              <a:ext cx="8683139" cy="1"/>
            </a:xfrm>
            <a:prstGeom prst="line">
              <a:avLst/>
            </a:prstGeom>
            <a:ln w="28575" cap="rnd" cmpd="thickThin">
              <a:solidFill>
                <a:srgbClr val="D35045"/>
              </a:solidFill>
              <a:beve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Изображение 3" descr="Логотип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9" y="319387"/>
              <a:ext cx="1715256" cy="225539"/>
            </a:xfrm>
            <a:prstGeom prst="rect">
              <a:avLst/>
            </a:prstGeom>
          </p:spPr>
        </p:pic>
        <p:pic>
          <p:nvPicPr>
            <p:cNvPr id="6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07" y="111437"/>
              <a:ext cx="454347" cy="45829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95426" y="84768"/>
              <a:ext cx="6705793" cy="598435"/>
            </a:xfrm>
            <a:prstGeom prst="rect">
              <a:avLst/>
            </a:prstGeom>
            <a:noFill/>
            <a:effectLst/>
          </p:spPr>
          <p:txBody>
            <a:bodyPr wrap="square" lIns="68571" tIns="34285" rIns="68571" bIns="34285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РЕГИОНАЛЬНЫЙ ГОСУДАРСТВЕННЫЙ КОНТРОЛЬ (НАДЗОР) </a:t>
              </a:r>
            </a:p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В ОБЛАСТИ РОЗНИЧНОЙ ПРОДАЖИ АЛКОГОЛЬНОЙ И СПИРТОСОДЕРЖАЩЕЙ ПРОДУКЦИИ</a:t>
              </a:r>
            </a:p>
            <a:p>
              <a:pPr algn="ctr"/>
              <a:endParaRPr lang="ru-RU" sz="16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</p:grp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798331" y="2571289"/>
            <a:ext cx="8094209" cy="2160732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013383"/>
              </p:ext>
            </p:extLst>
          </p:nvPr>
        </p:nvGraphicFramePr>
        <p:xfrm>
          <a:off x="251464" y="1028701"/>
          <a:ext cx="8641076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35"/>
                <a:gridCol w="720090"/>
                <a:gridCol w="720090"/>
                <a:gridCol w="720090"/>
                <a:gridCol w="892283"/>
                <a:gridCol w="751398"/>
                <a:gridCol w="751398"/>
                <a:gridCol w="751398"/>
                <a:gridCol w="751398"/>
                <a:gridCol w="751398"/>
                <a:gridCol w="751398"/>
              </a:tblGrid>
              <a:tr h="230824"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Статья КоАП РФ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Количество составленных протоколов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Постановление уполномоченного органа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Решение суда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Штраф, тыс. рублей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Предупреждение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71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2018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2019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2018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2019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2018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2019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2018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2019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2018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2019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ru-RU" sz="1100" b="1" dirty="0" smtClean="0"/>
                        <a:t>Всего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b="1" dirty="0" smtClean="0"/>
                        <a:t>83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b="1" dirty="0" smtClean="0"/>
                        <a:t>161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b="1" dirty="0" smtClean="0"/>
                        <a:t>74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b="1" dirty="0" smtClean="0"/>
                        <a:t>128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b="1" dirty="0" smtClean="0"/>
                        <a:t>5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b="1" dirty="0" smtClean="0"/>
                        <a:t>3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b="1" dirty="0" smtClean="0"/>
                        <a:t>955,0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b="1" dirty="0" smtClean="0"/>
                        <a:t>1820,0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b="1" dirty="0" smtClean="0"/>
                        <a:t>2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b="1" dirty="0" smtClean="0"/>
                        <a:t>3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ч. 2 ст.</a:t>
                      </a:r>
                      <a:r>
                        <a:rPr lang="ru-RU" sz="1100" baseline="0" dirty="0" smtClean="0"/>
                        <a:t> 14.6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100,0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ч. 2 ст.</a:t>
                      </a:r>
                      <a:r>
                        <a:rPr lang="ru-RU" sz="1100" baseline="0" dirty="0" smtClean="0"/>
                        <a:t> 14.16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100,0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200,0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ч. 3 ст.</a:t>
                      </a:r>
                      <a:r>
                        <a:rPr lang="ru-RU" sz="1100" baseline="0" dirty="0" smtClean="0"/>
                        <a:t> 14.16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100,0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200,0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ч. 1 ст.</a:t>
                      </a:r>
                      <a:r>
                        <a:rPr lang="ru-RU" sz="1100" baseline="0" dirty="0" smtClean="0"/>
                        <a:t> 14.17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7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200,0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ч. 3 ст.</a:t>
                      </a:r>
                      <a:r>
                        <a:rPr lang="ru-RU" sz="1100" baseline="0" dirty="0" smtClean="0"/>
                        <a:t> 14.17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ст.</a:t>
                      </a:r>
                      <a:r>
                        <a:rPr lang="ru-RU" sz="1100" baseline="0" dirty="0" smtClean="0"/>
                        <a:t> 14.19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155,0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ч. 4 ст.</a:t>
                      </a:r>
                      <a:r>
                        <a:rPr lang="ru-RU" sz="1100" baseline="0" dirty="0" smtClean="0"/>
                        <a:t> 15.12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На рассмотрении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ru-RU" sz="1100" baseline="0" dirty="0" smtClean="0"/>
                        <a:t>ст. 15.13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74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123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74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123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750,0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965,0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Ст. 19.4.1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5,0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1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459" y="133117"/>
            <a:ext cx="8692512" cy="1054126"/>
            <a:chOff x="208707" y="84768"/>
            <a:chExt cx="8692512" cy="598435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09904" y="627984"/>
              <a:ext cx="8683139" cy="1"/>
            </a:xfrm>
            <a:prstGeom prst="line">
              <a:avLst/>
            </a:prstGeom>
            <a:ln w="28575" cap="rnd" cmpd="thickThin">
              <a:solidFill>
                <a:srgbClr val="D35045"/>
              </a:solidFill>
              <a:beve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Изображение 3" descr="Логотип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9" y="319387"/>
              <a:ext cx="1715256" cy="225539"/>
            </a:xfrm>
            <a:prstGeom prst="rect">
              <a:avLst/>
            </a:prstGeom>
          </p:spPr>
        </p:pic>
        <p:pic>
          <p:nvPicPr>
            <p:cNvPr id="6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07" y="111437"/>
              <a:ext cx="454347" cy="45829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95426" y="84768"/>
              <a:ext cx="6705793" cy="598435"/>
            </a:xfrm>
            <a:prstGeom prst="rect">
              <a:avLst/>
            </a:prstGeom>
            <a:noFill/>
            <a:effectLst/>
          </p:spPr>
          <p:txBody>
            <a:bodyPr wrap="square" lIns="68571" tIns="34285" rIns="68571" bIns="34285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РЕГИОНАЛЬНЫЙ ГОСУДАРСТВЕННЫЙ КОНТРОЛЬ (НАДЗОР) </a:t>
              </a:r>
            </a:p>
            <a:p>
              <a:pPr algn="ctr"/>
              <a:r>
                <a:rPr lang="ru-RU" sz="1600" b="1" dirty="0" smtClean="0">
                  <a:solidFill>
                    <a:srgbClr val="DB251D"/>
                  </a:solidFill>
                  <a:latin typeface="PT Serif" charset="0"/>
                  <a:ea typeface="PT Serif" charset="0"/>
                  <a:cs typeface="PT Serif" charset="0"/>
                </a:rPr>
                <a:t>В ОБЛАСТИ РОЗНИЧНОЙ ПРОДАЖИ АЛКОГОЛЬНОЙ И СПИРТОСОДЕРЖАЩЕЙ ПРОДУКЦИИ</a:t>
              </a:r>
            </a:p>
            <a:p>
              <a:pPr algn="ctr"/>
              <a:endParaRPr lang="ru-RU" sz="16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endParaRPr>
            </a:p>
          </p:txBody>
        </p:sp>
      </p:grpSp>
      <p:sp>
        <p:nvSpPr>
          <p:cNvPr id="8" name="Объект 2"/>
          <p:cNvSpPr txBox="1">
            <a:spLocks/>
          </p:cNvSpPr>
          <p:nvPr/>
        </p:nvSpPr>
        <p:spPr>
          <a:xfrm>
            <a:off x="5292090" y="771525"/>
            <a:ext cx="3744406" cy="3888457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800" dirty="0">
              <a:latin typeface="PT Serif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038-2268-4FCC-A30D-CD375FB5E13A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163876195"/>
              </p:ext>
            </p:extLst>
          </p:nvPr>
        </p:nvGraphicFramePr>
        <p:xfrm>
          <a:off x="251460" y="2571750"/>
          <a:ext cx="504063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482530" y="2407604"/>
            <a:ext cx="3410010" cy="21602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Составлено 23 протокола, из них 20 направлены для принятия решения судами мировых судей, по 1 протоколу вынесено постановление с наложением административного штрафа в размере 100 тыс. рублей, по 2 – рассмотрение прекращено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05" y="1197259"/>
            <a:ext cx="792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Часть 2 статьи 14.6 КоАП РФ – занижение регулируемых государством цен влечет наложение штрафа на ЮЛ в размере 100 тыс. 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801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2945</TotalTime>
  <Words>1465</Words>
  <Application>Microsoft Office PowerPoint</Application>
  <PresentationFormat>Экран (16:9)</PresentationFormat>
  <Paragraphs>317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Профилактика правонарушений в сфере розничной продажи алкогольной продукции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Артемьева Анастасия Сергеевна</dc:creator>
  <cp:lastModifiedBy>Тихонов Иван Андреевич</cp:lastModifiedBy>
  <cp:revision>173</cp:revision>
  <cp:lastPrinted>2019-11-22T13:45:42Z</cp:lastPrinted>
  <dcterms:created xsi:type="dcterms:W3CDTF">2018-01-25T10:22:26Z</dcterms:created>
  <dcterms:modified xsi:type="dcterms:W3CDTF">2019-11-25T06:59:28Z</dcterms:modified>
</cp:coreProperties>
</file>