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4" r:id="rId1"/>
  </p:sldMasterIdLst>
  <p:notesMasterIdLst>
    <p:notesMasterId r:id="rId57"/>
  </p:notesMasterIdLst>
  <p:sldIdLst>
    <p:sldId id="320" r:id="rId2"/>
    <p:sldId id="457" r:id="rId3"/>
    <p:sldId id="458" r:id="rId4"/>
    <p:sldId id="326" r:id="rId5"/>
    <p:sldId id="366" r:id="rId6"/>
    <p:sldId id="367" r:id="rId7"/>
    <p:sldId id="368" r:id="rId8"/>
    <p:sldId id="369" r:id="rId9"/>
    <p:sldId id="370" r:id="rId10"/>
    <p:sldId id="371" r:id="rId11"/>
    <p:sldId id="431" r:id="rId12"/>
    <p:sldId id="372" r:id="rId13"/>
    <p:sldId id="375" r:id="rId14"/>
    <p:sldId id="376" r:id="rId15"/>
    <p:sldId id="377" r:id="rId16"/>
    <p:sldId id="405" r:id="rId17"/>
    <p:sldId id="406" r:id="rId18"/>
    <p:sldId id="407" r:id="rId19"/>
    <p:sldId id="408" r:id="rId20"/>
    <p:sldId id="432" r:id="rId21"/>
    <p:sldId id="433" r:id="rId22"/>
    <p:sldId id="435" r:id="rId23"/>
    <p:sldId id="436" r:id="rId24"/>
    <p:sldId id="434" r:id="rId25"/>
    <p:sldId id="410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12" r:id="rId34"/>
    <p:sldId id="444" r:id="rId35"/>
    <p:sldId id="417" r:id="rId36"/>
    <p:sldId id="416" r:id="rId37"/>
    <p:sldId id="415" r:id="rId38"/>
    <p:sldId id="446" r:id="rId39"/>
    <p:sldId id="418" r:id="rId40"/>
    <p:sldId id="447" r:id="rId41"/>
    <p:sldId id="448" r:id="rId42"/>
    <p:sldId id="449" r:id="rId43"/>
    <p:sldId id="429" r:id="rId44"/>
    <p:sldId id="430" r:id="rId45"/>
    <p:sldId id="421" r:id="rId46"/>
    <p:sldId id="455" r:id="rId47"/>
    <p:sldId id="456" r:id="rId48"/>
    <p:sldId id="423" r:id="rId49"/>
    <p:sldId id="424" r:id="rId50"/>
    <p:sldId id="450" r:id="rId51"/>
    <p:sldId id="452" r:id="rId52"/>
    <p:sldId id="453" r:id="rId53"/>
    <p:sldId id="454" r:id="rId54"/>
    <p:sldId id="381" r:id="rId55"/>
    <p:sldId id="321" r:id="rId56"/>
  </p:sldIdLst>
  <p:sldSz cx="12192000" cy="6858000"/>
  <p:notesSz cx="6797675" cy="9928225"/>
  <p:embeddedFontLst>
    <p:embeddedFont>
      <p:font typeface="Helios" panose="020B0604020202020204" charset="0"/>
      <p:regular r:id="rId58"/>
      <p:bold r:id="rId59"/>
      <p:italic r:id="rId60"/>
      <p:boldItalic r:id="rId61"/>
    </p:embeddedFont>
    <p:embeddedFont>
      <p:font typeface="HeliosCondThin" panose="020B0303020202020204" charset="-52"/>
      <p:regular r:id="rId62"/>
      <p:italic r:id="rId63"/>
    </p:embeddedFont>
    <p:embeddedFont>
      <p:font typeface="HeliosCond" panose="020B0506020202030204" charset="-52"/>
      <p:regular r:id="rId64"/>
      <p:bold r:id="rId65"/>
      <p:italic r:id="rId66"/>
      <p:boldItalic r:id="rId67"/>
    </p:embeddedFont>
    <p:embeddedFont>
      <p:font typeface="Swift LightC" panose="020B0604020202020204" charset="0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libri Bold" panose="020F0702030404030204" pitchFamily="34" charset="0"/>
      <p:bold r:id="rId7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32D"/>
    <a:srgbClr val="4767A9"/>
    <a:srgbClr val="484C5D"/>
    <a:srgbClr val="709661"/>
    <a:srgbClr val="599999"/>
    <a:srgbClr val="EC595F"/>
    <a:srgbClr val="DE9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3475" autoAdjust="0"/>
  </p:normalViewPr>
  <p:slideViewPr>
    <p:cSldViewPr snapToGrid="0">
      <p:cViewPr varScale="1">
        <p:scale>
          <a:sx n="46" d="100"/>
          <a:sy n="46" d="100"/>
        </p:scale>
        <p:origin x="912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</c:v>
                </c:pt>
              </c:strCache>
            </c:strRef>
          </c:tx>
          <c:dPt>
            <c:idx val="1"/>
            <c:bubble3D val="0"/>
            <c:spPr>
              <a:solidFill>
                <a:srgbClr val="EF932D"/>
              </a:solidFill>
            </c:spPr>
            <c:extLst>
              <c:ext xmlns:c16="http://schemas.microsoft.com/office/drawing/2014/chart" uri="{C3380CC4-5D6E-409C-BE32-E72D297353CC}">
                <c16:uniqueId val="{00000000-9736-4584-A7B9-2E6D3CFD9E58}"/>
              </c:ext>
            </c:extLst>
          </c:dPt>
          <c:dLbls>
            <c:dLbl>
              <c:idx val="0"/>
              <c:layout>
                <c:manualLayout>
                  <c:x val="-1.4826435304568314E-2"/>
                  <c:y val="-1.02276931682788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36-4584-A7B9-2E6D3CFD9E58}"/>
                </c:ext>
              </c:extLst>
            </c:dLbl>
            <c:dLbl>
              <c:idx val="1"/>
              <c:layout>
                <c:manualLayout>
                  <c:x val="-6.1813524678528006E-2"/>
                  <c:y val="-5.03401436146493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6-4584-A7B9-2E6D3CFD9E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Крупные дела</c:v>
                </c:pt>
                <c:pt idx="1">
                  <c:v>"Массовые дела"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36-4584-A7B9-2E6D3CFD9E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838B-FBF1-4C08-9746-C72446EAE3B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FD0C-03FA-4129-9B54-D0E9235AC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477207" y="3622408"/>
            <a:ext cx="4976172" cy="111336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>
                <a:solidFill>
                  <a:schemeClr val="bg1"/>
                </a:solidFill>
                <a:latin typeface="Helios" pitchFamily="2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828754" indent="0"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27" name="Picture 3" descr="F:\MUSIC\Praca\60 08.03.2015\Styling\Design\JPEG\gorodissky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6"/>
          <a:stretch/>
        </p:blipFill>
        <p:spPr bwMode="auto">
          <a:xfrm>
            <a:off x="446992" y="5225314"/>
            <a:ext cx="5796645" cy="12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950425" y="1947541"/>
            <a:ext cx="5641075" cy="255454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ОБРАЗЕЦ </a:t>
            </a:r>
            <a:endParaRPr lang="en-US" dirty="0"/>
          </a:p>
          <a:p>
            <a:pPr lvl="0"/>
            <a:r>
              <a:rPr lang="ru-RU" dirty="0"/>
              <a:t>ЗАГОЛОВКА</a:t>
            </a:r>
          </a:p>
          <a:p>
            <a:pPr lvl="0"/>
            <a:r>
              <a:rPr lang="ru-RU" dirty="0"/>
              <a:t>ТИТУЛЬНОГО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11972" y="570155"/>
            <a:ext cx="5292763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ru-RU" sz="1867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08796" y="3496240"/>
            <a:ext cx="5111823" cy="47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77205" y="656218"/>
            <a:ext cx="4935040" cy="272339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 b="1">
                <a:solidFill>
                  <a:schemeClr val="bg1"/>
                </a:solidFill>
                <a:latin typeface="Helios" pitchFamily="2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828754" indent="0"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6088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4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-221" r="5294" b="6607"/>
          <a:stretch/>
        </p:blipFill>
        <p:spPr>
          <a:xfrm flipH="1">
            <a:off x="-42773" y="-65342"/>
            <a:ext cx="12234777" cy="6923343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20" name="Прямоугольник 19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accent3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4" name="Группа 23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6" name="Прямая соединительная линия 25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673680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5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7835" b="6360"/>
          <a:stretch/>
        </p:blipFill>
        <p:spPr>
          <a:xfrm>
            <a:off x="1" y="1"/>
            <a:ext cx="12234779" cy="6849979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0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tx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2" name="Группа 21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4" name="Прямая соединительная линия 23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316554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6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548655"/>
            <a:ext cx="10719103" cy="5540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0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ЦИТАТЫ</a:t>
            </a:r>
          </a:p>
        </p:txBody>
      </p: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8" y="1736726"/>
            <a:ext cx="10703060" cy="33845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wift LightC" panose="020A0403080405020504" pitchFamily="18" charset="0"/>
              </a:defRPr>
            </a:lvl1pPr>
            <a:lvl2pPr marL="457189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2pPr>
            <a:lvl3pPr marL="914377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3pPr>
            <a:lvl4pPr marL="1371566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4pPr>
            <a:lvl5pPr marL="1828754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5pPr>
          </a:lstStyle>
          <a:p>
            <a:pPr lvl="0"/>
            <a:r>
              <a:rPr lang="ru-RU" dirty="0"/>
              <a:t>С другой стороны укрепление и развитие структуры требуют определения и уточнения системы обучения кадров, соответствует насущным потребностям. Не следует, однако забывать, что постоянное информационно-пропагандистское обеспечение нашей деятельности играет важную роль в формировании существенных финансовых и административных условий.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5" name="Группа 14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18" name="Прямая соединительная линия 1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Прямая соединительная линия 19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514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548655"/>
            <a:ext cx="10719103" cy="5540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067" b="1" baseline="0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ЦИТАТЫ</a:t>
            </a:r>
          </a:p>
        </p:txBody>
      </p: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61476" y="1736726"/>
            <a:ext cx="10719103" cy="33845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wift LightC" panose="020A0403080405020504" pitchFamily="18" charset="0"/>
              </a:defRPr>
            </a:lvl1pPr>
            <a:lvl2pPr marL="457189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2pPr>
            <a:lvl3pPr marL="914377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3pPr>
            <a:lvl4pPr marL="1371566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4pPr>
            <a:lvl5pPr marL="1828754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5pPr>
          </a:lstStyle>
          <a:p>
            <a:pPr lvl="0"/>
            <a:r>
              <a:rPr lang="ru-RU" dirty="0"/>
              <a:t>С другой стороны укрепление и развитие структуры требуют определения и уточнения системы обучения кадров, соответствует насущным потребностям. Не следует, однако забывать, что постоянное информационно-пропагандистское обеспечение нашей деятельности играет важную роль в формировании существенных финансовых и административных условий.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5" name="Группа 14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18" name="Прямая соединительная линия 1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Прямая соединительная линия 19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576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511221" y="1556797"/>
            <a:ext cx="5138587" cy="3096345"/>
          </a:xfrm>
          <a:prstGeom prst="rect">
            <a:avLst/>
          </a:prstGeom>
          <a:solidFill>
            <a:srgbClr val="4767A9"/>
          </a:solidFill>
          <a:ln w="76200">
            <a:solidFill>
              <a:srgbClr val="4767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ru-RU" sz="1867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05904" y="1269000"/>
            <a:ext cx="5249471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ru-RU" sz="1867">
              <a:solidFill>
                <a:srgbClr val="FFFFFF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310064"/>
            <a:ext cx="3746233" cy="232610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ФИНАЛЬНОГО СЛАЙДА</a:t>
            </a:r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178559" y="2569263"/>
            <a:ext cx="5102020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0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КОНТАКТЫ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19960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F974A37F-876F-41F4-8A77-3067F73FC995}" type="datetimeFigureOut">
              <a:rPr lang="ru-RU" sz="1867" smtClean="0">
                <a:solidFill>
                  <a:srgbClr val="484C5D"/>
                </a:solidFill>
              </a:rPr>
              <a:pPr defTabSz="914377"/>
              <a:t>16.11.2016</a:t>
            </a:fld>
            <a:endParaRPr lang="ru-RU" sz="1867">
              <a:solidFill>
                <a:srgbClr val="484C5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ru-RU" sz="1867">
              <a:solidFill>
                <a:srgbClr val="484C5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3ACE5F9C-2DAF-4FED-8C2C-7D83C641656F}" type="slidenum">
              <a:rPr lang="ru-RU" sz="1867" smtClean="0">
                <a:solidFill>
                  <a:srgbClr val="484C5D"/>
                </a:solidFill>
              </a:rPr>
              <a:pPr defTabSz="914377"/>
              <a:t>‹#›</a:t>
            </a:fld>
            <a:endParaRPr lang="ru-RU" sz="1867">
              <a:solidFill>
                <a:srgbClr val="484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021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ПУСТОГО СЛАЙДА</a:t>
            </a: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545909" y="6309320"/>
            <a:ext cx="11047923" cy="0"/>
            <a:chOff x="1199456" y="6309320"/>
            <a:chExt cx="10375300" cy="0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2649381" y="6309320"/>
              <a:ext cx="8925375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1199456" y="6309320"/>
              <a:ext cx="1777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pic>
        <p:nvPicPr>
          <p:cNvPr id="10" name="Picture 2" descr="F:\MUSIC\Praca\60 08.03.2015\Styling\Design\JPEG\logo_blu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93757" r="73944"/>
          <a:stretch/>
        </p:blipFill>
        <p:spPr bwMode="auto">
          <a:xfrm>
            <a:off x="463353" y="6323447"/>
            <a:ext cx="1899987" cy="4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02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ы_Желт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463349" y="1196757"/>
            <a:ext cx="11130483" cy="5608145"/>
            <a:chOff x="463350" y="1196754"/>
            <a:chExt cx="11130482" cy="5608145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18" name="Прямая соединительная линия 1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568393" y="1196754"/>
              <a:ext cx="18728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67" b="1" baseline="0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ДЛЯ БУЛЛЕТОВ (ЖЕЛТЫЕ МЕТКИ)</a:t>
            </a:r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11"/>
          </p:nvPr>
        </p:nvSpPr>
        <p:spPr>
          <a:xfrm>
            <a:off x="776371" y="184467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12"/>
          </p:nvPr>
        </p:nvSpPr>
        <p:spPr>
          <a:xfrm>
            <a:off x="6207860" y="184467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06672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ы_Си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 baseline="0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ДЛЯ БУЛЛЕТОВ (СИНИЕ МЕТКИ)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44016" y="3501008"/>
            <a:ext cx="53765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545909" y="6309320"/>
            <a:ext cx="11047923" cy="0"/>
            <a:chOff x="1199456" y="6309320"/>
            <a:chExt cx="10375300" cy="0"/>
          </a:xfrm>
        </p:grpSpPr>
        <p:cxnSp>
          <p:nvCxnSpPr>
            <p:cNvPr id="18" name="Прямая соединительная линия 17"/>
            <p:cNvCxnSpPr/>
            <p:nvPr userDrawn="1"/>
          </p:nvCxnSpPr>
          <p:spPr>
            <a:xfrm>
              <a:off x="2649381" y="6309320"/>
              <a:ext cx="8925375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1199456" y="6309320"/>
              <a:ext cx="1777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F:\MUSIC\Praca\60 08.03.2015\Styling\Design\JPEG\logo_blu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93757" r="73944"/>
          <a:stretch/>
        </p:blipFill>
        <p:spPr bwMode="auto">
          <a:xfrm>
            <a:off x="463353" y="6323447"/>
            <a:ext cx="1899987" cy="4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760328" y="184467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Tx/>
              <a:buBlip>
                <a:blip r:embed="rId3"/>
              </a:buBlip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6239945" y="182863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Tx/>
              <a:buBlip>
                <a:blip r:embed="rId3"/>
              </a:buBlip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1657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80" y="223284"/>
            <a:ext cx="10956759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ДИАГРАММЫ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44016" y="3501008"/>
            <a:ext cx="53765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sp>
        <p:nvSpPr>
          <p:cNvPr id="13" name="Диаграмма 3"/>
          <p:cNvSpPr>
            <a:spLocks noGrp="1"/>
          </p:cNvSpPr>
          <p:nvPr>
            <p:ph type="chart" sz="quarter" idx="13"/>
          </p:nvPr>
        </p:nvSpPr>
        <p:spPr>
          <a:xfrm>
            <a:off x="561480" y="1844673"/>
            <a:ext cx="10972799" cy="40719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</a:lstStyle>
          <a:p>
            <a:r>
              <a:rPr lang="ru-RU">
                <a:latin typeface="Helios" pitchFamily="2" charset="0"/>
              </a:rPr>
              <a:t>Вставка диаграммы</a:t>
            </a:r>
            <a:endParaRPr lang="ru-RU" dirty="0">
              <a:latin typeface="Helios" pitchFamily="2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463349" y="1196757"/>
            <a:ext cx="11130483" cy="5608145"/>
            <a:chOff x="463350" y="1196754"/>
            <a:chExt cx="11130482" cy="5608145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0" name="Прямая соединительная линия 19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568393" y="1196754"/>
              <a:ext cx="18728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9191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60" y="846886"/>
            <a:ext cx="9354623" cy="50003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КАРТА РОССИИ</a:t>
            </a:r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463349" y="1196757"/>
            <a:ext cx="11130483" cy="5608145"/>
            <a:chOff x="463350" y="1196754"/>
            <a:chExt cx="11130482" cy="5608145"/>
          </a:xfrm>
        </p:grpSpPr>
        <p:grpSp>
          <p:nvGrpSpPr>
            <p:cNvPr id="18" name="Группа 17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568393" y="1196754"/>
              <a:ext cx="18728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332363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14" name="Прямоугольник 13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1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tx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8" name="Группа 17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2154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0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tx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9" name="Прямая соединительная линия 28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8730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3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MUSIC\Praca\60 08.03.2015\Styling\Design\JPEG\knigi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" y="0"/>
            <a:ext cx="12184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accent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4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6" name="Группа 25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8" name="Прямая соединительная линия 2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03394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0" r:id="rId15"/>
  </p:sldLayoutIdLst>
  <p:transition spd="slow">
    <p:fade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77207" y="3622408"/>
            <a:ext cx="5071540" cy="1113366"/>
          </a:xfrm>
        </p:spPr>
        <p:txBody>
          <a:bodyPr/>
          <a:lstStyle/>
          <a:p>
            <a:r>
              <a:rPr lang="ru-RU" sz="2400" dirty="0"/>
              <a:t>Мальцев Н.М.</a:t>
            </a:r>
          </a:p>
          <a:p>
            <a:r>
              <a:rPr lang="ru-RU" sz="2400" dirty="0"/>
              <a:t>Юрист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Обзор региональной судебной практики в сфере прав на </a:t>
            </a:r>
            <a:r>
              <a:rPr lang="ru-RU"/>
              <a:t>товарные знаки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77205" y="656217"/>
            <a:ext cx="4935040" cy="2723396"/>
          </a:xfrm>
        </p:spPr>
        <p:txBody>
          <a:bodyPr/>
          <a:lstStyle/>
          <a:p>
            <a:r>
              <a:rPr lang="ru-RU" sz="2000" dirty="0"/>
              <a:t>«Интеллектуальная собственность для малого и среднего бизнеса»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г. </a:t>
            </a:r>
            <a:r>
              <a:rPr lang="ru-RU" sz="2000" dirty="0" err="1"/>
              <a:t>Губаха</a:t>
            </a:r>
            <a:endParaRPr lang="ru-RU" sz="2000" dirty="0"/>
          </a:p>
          <a:p>
            <a:r>
              <a:rPr lang="ru-RU" sz="2000" dirty="0"/>
              <a:t>16 ноября 2016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5757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Другие</a:t>
            </a:r>
            <a:r>
              <a:rPr lang="ru-RU" dirty="0"/>
              <a:t> товарные знаки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1902997"/>
            <a:ext cx="4365104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0805" y="1402080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Объемные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3224" y="1385841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Звуковые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263" y="1961891"/>
            <a:ext cx="62424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Международная регистрация № 829607. </a:t>
            </a:r>
          </a:p>
          <a:p>
            <a:r>
              <a:rPr lang="ru-RU" i="1" dirty="0"/>
              <a:t>Владелец: </a:t>
            </a:r>
            <a:r>
              <a:rPr lang="ru-RU" i="1" dirty="0" err="1"/>
              <a:t>Nokia</a:t>
            </a:r>
            <a:r>
              <a:rPr lang="ru-RU" i="1" dirty="0"/>
              <a:t> </a:t>
            </a:r>
            <a:r>
              <a:rPr lang="ru-RU" i="1" dirty="0" err="1"/>
              <a:t>Corporation</a:t>
            </a:r>
            <a:endParaRPr lang="ru-RU" i="1" dirty="0"/>
          </a:p>
          <a:p>
            <a:endParaRPr lang="ru-RU" dirty="0"/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i="1" dirty="0"/>
              <a:t>Номер регистрации: №251933</a:t>
            </a:r>
          </a:p>
          <a:p>
            <a:r>
              <a:rPr lang="ru-RU" i="1" dirty="0"/>
              <a:t>Владелец: ОАО "Вимм-Билль-Данн Продукты Питания"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4" y="2702581"/>
            <a:ext cx="2368917" cy="1338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4" y="4876112"/>
            <a:ext cx="288036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039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Другие</a:t>
            </a:r>
            <a:r>
              <a:rPr lang="ru-RU" dirty="0"/>
              <a:t> товарные знаки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2805" y="1549946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Цветовые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0272" y="1549946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Анимационные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2731" y="5573102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Рег. № 556088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44" y="2321847"/>
            <a:ext cx="3982692" cy="2903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82433" y="5574079"/>
            <a:ext cx="15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Рег. № 361937</a:t>
            </a:r>
          </a:p>
        </p:txBody>
      </p:sp>
      <p:pic>
        <p:nvPicPr>
          <p:cNvPr id="1026" name="Picture 2" descr="http://www.fips.ru/rutmimage/0/500000/550000/556000/556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01" y="2216920"/>
            <a:ext cx="3113247" cy="31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9221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7" y="478653"/>
            <a:ext cx="11479233" cy="57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275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ТИПИЧНЫЕ ОШИБКИ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05483" y="237795"/>
            <a:ext cx="5772151" cy="122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Сначала реклама, развитие, а потом – регистрация знака</a:t>
            </a:r>
          </a:p>
        </p:txBody>
      </p:sp>
      <p:pic>
        <p:nvPicPr>
          <p:cNvPr id="12" name="Picture 2" descr="C:\Users\Никита\Desktop\Усолье-Чернушка\Картинки\Вас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0093" y="2247910"/>
            <a:ext cx="3038475" cy="4219575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>
            <a:off x="2357423" y="1437945"/>
            <a:ext cx="4429156" cy="2714644"/>
          </a:xfrm>
          <a:prstGeom prst="cloud">
            <a:avLst/>
          </a:prstGeom>
          <a:noFill/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728" y="2128497"/>
            <a:ext cx="4039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prstClr val="black"/>
                </a:solidFill>
                <a:latin typeface="+mj-lt"/>
              </a:rPr>
              <a:t>Лет через 5…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7739085" y="2333602"/>
            <a:ext cx="357191" cy="285752"/>
          </a:xfrm>
          <a:prstGeom prst="cloud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905633" y="1695430"/>
            <a:ext cx="785819" cy="571504"/>
          </a:xfrm>
          <a:prstGeom prst="cloud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8550" y="5229214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+mj-lt"/>
              </a:rPr>
              <a:t>ОШИБКА!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610255" y="4437112"/>
            <a:ext cx="0" cy="871506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6585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Защита бизнеса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649" y="1257300"/>
            <a:ext cx="10896600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Варианты обозначения: «Веселый пекарь», «Добрый пекарь».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Классы МКТУ: 30, 35, 43.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Противопоставили: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" descr="C:\Users\MaltsevN\Desktop\Усолье-Чернушка 2\Картинки\Пекари\img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31" y="2138774"/>
            <a:ext cx="2701292" cy="13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ltsevN\Desktop\Усолье-Чернушка 2\Картинки\Пекари\logo-pek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53" y="2709324"/>
            <a:ext cx="3563379" cy="14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altsevN\Desktop\Усолье-Чернушка 2\Картинки\Пекари\ваш пекар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77" y="3578257"/>
            <a:ext cx="2631025" cy="24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altsevN\Desktop\Усолье-Чернушка 2\Картинки\Пекари\лого для футбол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07" y="4298337"/>
            <a:ext cx="4837265" cy="15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MaltsevN\Desktop\Усолье-Чернушка 2\Картинки\Пекари\_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51" y="1994081"/>
            <a:ext cx="2243560" cy="12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31" y="3817701"/>
            <a:ext cx="2857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ФАНТАЗИЙНОЕ ОБОЗНАЧЕНИЕ – БОЛЬШЕ ШАНСОВ!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28658" y="1825625"/>
            <a:ext cx="3727327" cy="4351338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/>
              <a:t>«Бумбулбон»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26" y="1060994"/>
            <a:ext cx="4040745" cy="52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6757" y="3429004"/>
            <a:ext cx="15264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/>
              <a:t>Бумбулбон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5099" y="3044775"/>
            <a:ext cx="3989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Свидетельство выдается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10 лет</a:t>
            </a:r>
            <a:r>
              <a:rPr lang="ru-RU" sz="2800" dirty="0"/>
              <a:t> с возможностью продления!</a:t>
            </a:r>
          </a:p>
        </p:txBody>
      </p:sp>
    </p:spTree>
    <p:extLst>
      <p:ext uri="{BB962C8B-B14F-4D97-AF65-F5344CB8AC3E}">
        <p14:creationId xmlns:p14="http://schemas.microsoft.com/office/powerpoint/2010/main" val="185122743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СПОСОБЫ ЗАЩИТЫ ПРАВ НА ТОВАРНЫЕ ЗНАКИ</a:t>
            </a:r>
          </a:p>
        </p:txBody>
      </p:sp>
    </p:spTree>
    <p:extLst>
      <p:ext uri="{BB962C8B-B14F-4D97-AF65-F5344CB8AC3E}">
        <p14:creationId xmlns:p14="http://schemas.microsoft.com/office/powerpoint/2010/main" val="339970312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Способы защиты прав на ТЗ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666875"/>
            <a:ext cx="108299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Статьи 12, 1250, 1252 ГК РФ</a:t>
            </a:r>
          </a:p>
          <a:p>
            <a:endParaRPr lang="ru-RU" dirty="0"/>
          </a:p>
          <a:p>
            <a:r>
              <a:rPr lang="ru-RU" sz="2000" b="1" dirty="0">
                <a:solidFill>
                  <a:srgbClr val="4767A9"/>
                </a:solidFill>
              </a:rPr>
              <a:t>Статья 1515. </a:t>
            </a:r>
            <a:r>
              <a:rPr lang="ru-RU" sz="2000" dirty="0"/>
              <a:t>Ответственность за незаконное использование товарного знака</a:t>
            </a:r>
          </a:p>
          <a:p>
            <a:pPr marL="342900" indent="-342900">
              <a:buAutoNum type="arabicPeriod"/>
            </a:pPr>
            <a:r>
              <a:rPr lang="ru-RU" sz="2000" dirty="0"/>
              <a:t>Товары, на которых незаконно размещен товарный знак или сходное обозначение </a:t>
            </a:r>
            <a:r>
              <a:rPr lang="ru-RU" sz="2000" b="1" dirty="0"/>
              <a:t>являются контрафактными.</a:t>
            </a:r>
          </a:p>
          <a:p>
            <a:pPr marL="342900" indent="-342900">
              <a:buAutoNum type="arabicPeriod"/>
            </a:pPr>
            <a:r>
              <a:rPr lang="ru-RU" sz="2000" dirty="0"/>
              <a:t>Правообладатель </a:t>
            </a:r>
            <a:r>
              <a:rPr lang="ru-RU" sz="2000" b="1" dirty="0"/>
              <a:t>вправе требовать изъятия из оборота и уничтожения за счет нарушителя контрафактных товаров.</a:t>
            </a:r>
          </a:p>
          <a:p>
            <a:pPr marL="342900" indent="-342900">
              <a:buAutoNum type="arabicPeriod"/>
            </a:pPr>
            <a:r>
              <a:rPr lang="ru-RU" sz="2000" dirty="0"/>
              <a:t>Правообладатель вправе требовать по своему выбору от нарушителя вместо возмещения убытков </a:t>
            </a:r>
            <a:r>
              <a:rPr lang="ru-RU" sz="2000" b="1" dirty="0">
                <a:solidFill>
                  <a:srgbClr val="EF932D"/>
                </a:solidFill>
              </a:rPr>
              <a:t>выплаты компенсации</a:t>
            </a:r>
            <a:r>
              <a:rPr lang="ru-RU" sz="2000" dirty="0"/>
              <a:t>:</a:t>
            </a:r>
          </a:p>
          <a:p>
            <a:pPr marL="342900" indent="-342900">
              <a:buAutoNum type="arabicParenR"/>
            </a:pPr>
            <a:r>
              <a:rPr lang="ru-RU" sz="2000" b="1" dirty="0">
                <a:solidFill>
                  <a:srgbClr val="4767A9"/>
                </a:solidFill>
              </a:rPr>
              <a:t>От 10 тыс. до 5 млн. руб</a:t>
            </a:r>
            <a:r>
              <a:rPr lang="ru-RU" sz="2000" dirty="0"/>
              <a:t>., определяемом по усмотрению суда исходя из характера нарушения</a:t>
            </a:r>
          </a:p>
          <a:p>
            <a:pPr marL="342900" indent="-342900">
              <a:buAutoNum type="arabicParenR"/>
            </a:pPr>
            <a:r>
              <a:rPr lang="ru-RU" sz="2000" b="1" dirty="0">
                <a:solidFill>
                  <a:srgbClr val="4767A9"/>
                </a:solidFill>
              </a:rPr>
              <a:t>В двукратном размере стоимости товаров</a:t>
            </a:r>
          </a:p>
          <a:p>
            <a:pPr marL="342900" indent="-342900">
              <a:buAutoNum type="arabicParenR"/>
            </a:pPr>
            <a:r>
              <a:rPr lang="ru-RU" sz="2000" b="1" dirty="0">
                <a:solidFill>
                  <a:srgbClr val="4767A9"/>
                </a:solidFill>
              </a:rPr>
              <a:t>В двукратном размере стоимости права использования </a:t>
            </a:r>
            <a:r>
              <a:rPr lang="ru-RU" sz="2000" dirty="0"/>
              <a:t>(исходя из цены при сравнимых обстоятельствах)</a:t>
            </a:r>
          </a:p>
        </p:txBody>
      </p:sp>
    </p:spTree>
    <p:extLst>
      <p:ext uri="{BB962C8B-B14F-4D97-AF65-F5344CB8AC3E}">
        <p14:creationId xmlns:p14="http://schemas.microsoft.com/office/powerpoint/2010/main" val="117225992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ТОВАРНЫЙ ЗНАК – ОРУЖИЕ КОНКУРЕНТНОЙ БОРЬБЫ</a:t>
            </a:r>
          </a:p>
        </p:txBody>
      </p:sp>
    </p:spTree>
    <p:extLst>
      <p:ext uri="{BB962C8B-B14F-4D97-AF65-F5344CB8AC3E}">
        <p14:creationId xmlns:p14="http://schemas.microsoft.com/office/powerpoint/2010/main" val="326608591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.jpg (500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9309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Кондитерская фабрика «Пермская»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А50-10780/2012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ОАО «Московская кондитерская фабрика «Красный Октябрь» и ОАО «Кондитерский концерн Бабаевский»</a:t>
            </a:r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b="1" dirty="0"/>
              <a:t>ОАО «Кондитерская фабрика «Пермская»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178067"/>
            <a:ext cx="7743823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dirty="0"/>
              <a:t>Взыскать в пользу «Красный Октябрь» </a:t>
            </a:r>
            <a:r>
              <a:rPr lang="ru-RU" sz="1900" b="1" dirty="0">
                <a:solidFill>
                  <a:srgbClr val="EF932D"/>
                </a:solidFill>
              </a:rPr>
              <a:t>3 997 016 руб. компенсации </a:t>
            </a:r>
            <a:r>
              <a:rPr lang="ru-RU" sz="1900" dirty="0"/>
              <a:t>за незаконное использование товарного знака </a:t>
            </a:r>
            <a:r>
              <a:rPr lang="ru-RU" sz="1900" dirty="0">
                <a:solidFill>
                  <a:srgbClr val="4767A9"/>
                </a:solidFill>
              </a:rPr>
              <a:t>«КАРА-КУМ» </a:t>
            </a:r>
            <a:r>
              <a:rPr lang="ru-RU" sz="1900" dirty="0"/>
              <a:t>№ 221036</a:t>
            </a:r>
          </a:p>
          <a:p>
            <a:pPr algn="just"/>
            <a:r>
              <a:rPr lang="ru-RU" sz="1900" dirty="0"/>
              <a:t>…в пользу Концерн </a:t>
            </a:r>
            <a:r>
              <a:rPr lang="ru-RU" sz="1900" dirty="0" err="1"/>
              <a:t>Бабаевский</a:t>
            </a:r>
            <a:r>
              <a:rPr lang="ru-RU" sz="1900" dirty="0"/>
              <a:t> </a:t>
            </a:r>
            <a:r>
              <a:rPr lang="ru-RU" sz="1900" b="1" dirty="0">
                <a:solidFill>
                  <a:srgbClr val="EF932D"/>
                </a:solidFill>
              </a:rPr>
              <a:t>500 000 руб. компенсации</a:t>
            </a:r>
            <a:r>
              <a:rPr lang="ru-RU" sz="1900" dirty="0">
                <a:solidFill>
                  <a:srgbClr val="EF932D"/>
                </a:solidFill>
              </a:rPr>
              <a:t> </a:t>
            </a:r>
            <a:r>
              <a:rPr lang="ru-RU" sz="1900" dirty="0"/>
              <a:t>за незаконное использование товарного знака </a:t>
            </a:r>
            <a:r>
              <a:rPr lang="ru-RU" sz="1900" dirty="0">
                <a:solidFill>
                  <a:srgbClr val="4767A9"/>
                </a:solidFill>
              </a:rPr>
              <a:t>«БУРЕВЕСТНИК»</a:t>
            </a:r>
            <a:r>
              <a:rPr lang="ru-RU" sz="1900" dirty="0"/>
              <a:t> № 164224, 100 000 руб. 00 коп. за незаконное использование товарного знака </a:t>
            </a:r>
            <a:r>
              <a:rPr lang="ru-RU" sz="1900" dirty="0">
                <a:solidFill>
                  <a:srgbClr val="4767A9"/>
                </a:solidFill>
              </a:rPr>
              <a:t>«ЛЕБЁДУШКА» </a:t>
            </a:r>
            <a:r>
              <a:rPr lang="ru-RU" sz="1900" dirty="0"/>
              <a:t>№ 440490.</a:t>
            </a:r>
          </a:p>
          <a:p>
            <a:pPr algn="just"/>
            <a:r>
              <a:rPr lang="ru-RU" sz="1900" b="1" dirty="0"/>
              <a:t>Итог: утвердить мировое соглашение.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7" y="5155523"/>
            <a:ext cx="2805112" cy="6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21" y="5899488"/>
            <a:ext cx="2676525" cy="30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21" y="2931655"/>
            <a:ext cx="2514465" cy="21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927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Почему мы выбрали эту тему?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08" y="1819746"/>
            <a:ext cx="6184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4767A9"/>
                </a:solidFill>
              </a:rPr>
              <a:t>Двукратное увеличение количества споров</a:t>
            </a:r>
          </a:p>
          <a:p>
            <a:pPr marL="342900" indent="-342900"/>
            <a:r>
              <a:rPr lang="ru-RU" sz="2000" dirty="0"/>
              <a:t>в АС ПК в сфере прав на товарные знаки</a:t>
            </a:r>
          </a:p>
        </p:txBody>
      </p:sp>
      <p:sp>
        <p:nvSpPr>
          <p:cNvPr id="4" name="Стрелка вправо 3"/>
          <p:cNvSpPr/>
          <p:nvPr/>
        </p:nvSpPr>
        <p:spPr>
          <a:xfrm rot="19192390">
            <a:off x="932508" y="4110272"/>
            <a:ext cx="3711921" cy="253497"/>
          </a:xfrm>
          <a:prstGeom prst="rightArrow">
            <a:avLst/>
          </a:prstGeom>
          <a:solidFill>
            <a:srgbClr val="EF9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81877" y="3429000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767A9"/>
                </a:solidFill>
              </a:rPr>
              <a:t>2х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0527" y="5631255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2014-2015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3806" y="3920151"/>
            <a:ext cx="57951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2. </a:t>
            </a:r>
            <a:r>
              <a:rPr lang="ru-RU" sz="2000" b="1" dirty="0">
                <a:solidFill>
                  <a:srgbClr val="EF932D"/>
                </a:solidFill>
              </a:rPr>
              <a:t>Миф</a:t>
            </a:r>
            <a:r>
              <a:rPr lang="ru-RU" sz="2000" dirty="0">
                <a:solidFill>
                  <a:srgbClr val="EF932D"/>
                </a:solidFill>
              </a:rPr>
              <a:t> </a:t>
            </a:r>
            <a:r>
              <a:rPr lang="ru-RU" sz="2000" dirty="0"/>
              <a:t>о том, что </a:t>
            </a:r>
            <a:r>
              <a:rPr lang="ru-RU" sz="2000" b="1" dirty="0">
                <a:solidFill>
                  <a:srgbClr val="EF932D"/>
                </a:solidFill>
              </a:rPr>
              <a:t>в Пермском кр</a:t>
            </a:r>
            <a:r>
              <a:rPr lang="ru-RU" sz="2000" dirty="0">
                <a:solidFill>
                  <a:srgbClr val="EF932D"/>
                </a:solidFill>
              </a:rPr>
              <a:t>ае </a:t>
            </a:r>
          </a:p>
          <a:p>
            <a:r>
              <a:rPr lang="ru-RU" sz="2000" dirty="0"/>
              <a:t>интеллектуальная собственность, в том числе</a:t>
            </a:r>
          </a:p>
          <a:p>
            <a:r>
              <a:rPr lang="ru-RU" sz="2000" b="1" dirty="0">
                <a:solidFill>
                  <a:srgbClr val="EF932D"/>
                </a:solidFill>
              </a:rPr>
              <a:t>права на товарные знаки фактически </a:t>
            </a:r>
          </a:p>
          <a:p>
            <a:r>
              <a:rPr lang="ru-RU" sz="2000" b="1" dirty="0">
                <a:solidFill>
                  <a:srgbClr val="EF932D"/>
                </a:solidFill>
              </a:rPr>
              <a:t>не защищаются</a:t>
            </a:r>
            <a:r>
              <a:rPr lang="ru-RU" sz="2000" dirty="0"/>
              <a:t>. 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.jpg (500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9309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Кондитерская фабрика «Пермская»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А50-10778/2012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ОАО «Рот Фронт»</a:t>
            </a:r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ОАО «Кондитерская фабрика «Пермская»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178067"/>
            <a:ext cx="7743823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dirty="0"/>
              <a:t>Взыскать компенсацию за незаконное использование товарных знаков </a:t>
            </a:r>
            <a:r>
              <a:rPr lang="ru-RU" sz="1900" b="1" dirty="0">
                <a:solidFill>
                  <a:srgbClr val="EF932D"/>
                </a:solidFill>
              </a:rPr>
              <a:t>в размере 3 733 781 рубля 14 копеек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/>
              <a:t>Итог: утвердить мировое соглашение  «… </a:t>
            </a:r>
            <a:r>
              <a:rPr lang="ru-RU" sz="1900" dirty="0"/>
              <a:t>выплатить истцу за незаконное использование товарных знаков «АРТЕК» (№ 150317), «МАСКА» (№ 125791), «ПИЛОТ» (№ 125797), «РОМАШКИ» (№ 202456) </a:t>
            </a:r>
            <a:r>
              <a:rPr lang="ru-RU" sz="1900" b="1" dirty="0">
                <a:solidFill>
                  <a:srgbClr val="EF932D"/>
                </a:solidFill>
              </a:rPr>
              <a:t>в общем размере 375 000 рублей</a:t>
            </a:r>
            <a:r>
              <a:rPr lang="ru-RU" sz="1900" dirty="0"/>
              <a:t>». </a:t>
            </a:r>
          </a:p>
          <a:p>
            <a:pPr algn="just"/>
            <a:endParaRPr lang="ru-RU" sz="19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913" y="2957513"/>
            <a:ext cx="2219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81" y="3825416"/>
            <a:ext cx="2643187" cy="5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19" y="4581274"/>
            <a:ext cx="2500311" cy="55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202456.gif (653×14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1" y="5291379"/>
            <a:ext cx="3133725" cy="7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7200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.jpg (500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9309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Кондитерская фабрика «Пермская»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А50-2810/2013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ЗАО «Кондитерская фабрика «Саратовская»</a:t>
            </a:r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ОАО «Кондитерская фабрика «Пермская»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178067"/>
            <a:ext cx="7743823" cy="1846659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dirty="0">
                <a:solidFill>
                  <a:srgbClr val="484C5D"/>
                </a:solidFill>
              </a:rPr>
              <a:t>… взыскать </a:t>
            </a:r>
            <a:r>
              <a:rPr lang="ru-RU" sz="1900" b="1" dirty="0">
                <a:solidFill>
                  <a:srgbClr val="EF932D"/>
                </a:solidFill>
              </a:rPr>
              <a:t>250 000 руб. 00 коп. компенсации </a:t>
            </a:r>
            <a:r>
              <a:rPr lang="ru-RU" sz="1900" dirty="0"/>
              <a:t>за незаконное использование товарного знака «</a:t>
            </a:r>
            <a:r>
              <a:rPr lang="ru-RU" sz="1900" dirty="0" err="1"/>
              <a:t>Дюймовочка</a:t>
            </a:r>
            <a:r>
              <a:rPr lang="ru-RU" sz="1900" dirty="0"/>
              <a:t>» № 409622</a:t>
            </a:r>
            <a:endParaRPr lang="ru-RU" sz="1900" b="1" dirty="0">
              <a:solidFill>
                <a:srgbClr val="EF932D"/>
              </a:solidFill>
            </a:endParaRP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/>
              <a:t>Итог: решение дошло до СИП, осталось в силе. </a:t>
            </a:r>
            <a:endParaRPr lang="ru-RU" sz="1900" dirty="0"/>
          </a:p>
          <a:p>
            <a:pPr algn="just"/>
            <a:endParaRPr lang="ru-RU" sz="19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305425"/>
            <a:ext cx="4552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2420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28" y="4203101"/>
            <a:ext cx="1911780" cy="192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34" y="2549884"/>
            <a:ext cx="2809875" cy="165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 err="1"/>
              <a:t>Лысьвенский</a:t>
            </a:r>
            <a:r>
              <a:rPr lang="ru-RU" dirty="0"/>
              <a:t> завод тяжелого электрического машиностроения «Привод» 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А50-14094/14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ПРИВОД</a:t>
            </a:r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ООО «</a:t>
            </a:r>
            <a:r>
              <a:rPr lang="ru-RU" sz="2400" b="1" dirty="0" err="1"/>
              <a:t>Приводсервис</a:t>
            </a:r>
            <a:r>
              <a:rPr lang="ru-RU" sz="2400" b="1"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042265"/>
            <a:ext cx="7743823" cy="3016210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удалить обозначения, сходных с товарными знаками истца, из документации, рекламы, вывесок и других материалов, которыми сопровождается оказание услуг или реализация товаров истцом, в том числе из сети Интернет, выплатить компенсацию 1 000 000 руб.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dirty="0">
                <a:solidFill>
                  <a:srgbClr val="484C5D"/>
                </a:solidFill>
              </a:rPr>
              <a:t>… обязать прекратить нарушение исключительных прав истца; взыскать компенсацию за незаконное использование товарных знаков (№ 53579, 167650, 444105, 491023) </a:t>
            </a:r>
            <a:r>
              <a:rPr lang="ru-RU" sz="1900" b="1" dirty="0">
                <a:solidFill>
                  <a:srgbClr val="EF932D"/>
                </a:solidFill>
              </a:rPr>
              <a:t>в размере 600 000 рублей.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23964"/>
            <a:ext cx="342923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43" y="160338"/>
            <a:ext cx="2037583" cy="21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344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 err="1"/>
              <a:t>Лысьвенский</a:t>
            </a:r>
            <a:r>
              <a:rPr lang="ru-RU" dirty="0"/>
              <a:t> завод тяжелого электрического машиностроения «Привод» 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А50-15093/14 </a:t>
            </a:r>
          </a:p>
          <a:p>
            <a:pPr algn="ctr"/>
            <a:r>
              <a:rPr lang="ru-RU" sz="2400" b="1" dirty="0"/>
              <a:t>ПРИВОД</a:t>
            </a:r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ООО «Электрические машины»</a:t>
            </a:r>
          </a:p>
          <a:p>
            <a:pPr algn="ctr"/>
            <a:r>
              <a:rPr lang="ru-RU" sz="2400" b="1" dirty="0"/>
              <a:t>и ООО «</a:t>
            </a:r>
            <a:r>
              <a:rPr lang="ru-RU" sz="2400" b="1" dirty="0" err="1"/>
              <a:t>НПФ«Союз</a:t>
            </a:r>
            <a:r>
              <a:rPr lang="ru-RU" sz="2400" b="1"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10822700" cy="2723823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 err="1">
                <a:solidFill>
                  <a:srgbClr val="484C5D"/>
                </a:solidFill>
              </a:rPr>
              <a:t>взыкать</a:t>
            </a:r>
            <a:r>
              <a:rPr lang="ru-RU" sz="1900" dirty="0">
                <a:solidFill>
                  <a:srgbClr val="484C5D"/>
                </a:solidFill>
              </a:rPr>
              <a:t> 8 000 000 рублей, изъять из оборота и уничтожить контрафактные электродвигатели.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…</a:t>
            </a:r>
            <a:r>
              <a:rPr lang="ru-RU" sz="1900" dirty="0">
                <a:solidFill>
                  <a:srgbClr val="484C5D"/>
                </a:solidFill>
              </a:rPr>
              <a:t>взыскать с ООО «Электрические машины»</a:t>
            </a:r>
          </a:p>
          <a:p>
            <a:pPr algn="just"/>
            <a:r>
              <a:rPr lang="ru-RU" sz="1900" dirty="0">
                <a:solidFill>
                  <a:srgbClr val="484C5D"/>
                </a:solidFill>
              </a:rPr>
              <a:t>и  ООО «НПФ«Союз» компенсацию за незаконное использование товарных знаков (№ 53579, 167650, 444105, 491023) </a:t>
            </a:r>
            <a:r>
              <a:rPr lang="ru-RU" sz="1900" b="1" dirty="0">
                <a:solidFill>
                  <a:srgbClr val="EF932D"/>
                </a:solidFill>
              </a:rPr>
              <a:t>в размере 8 000 000 рублей.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Итог: СИП оставил решение в силе.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43" y="703263"/>
            <a:ext cx="2037583" cy="21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342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85" y="369700"/>
            <a:ext cx="6000749" cy="15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БЫСТРОДЕНЬГИ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А50-12987/2013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ООО «Магазин Малого Кредитования»</a:t>
            </a:r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ООО «БД 59»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807" y="3429000"/>
            <a:ext cx="7743823" cy="1846659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сменить фирменное наименование (ранее – Быстро Деньги), выплатить компенсацию 1 700 000 руб.</a:t>
            </a:r>
            <a:endParaRPr lang="ru-RU" sz="1900" dirty="0">
              <a:solidFill>
                <a:srgbClr val="4767A9"/>
              </a:solidFill>
            </a:endParaRP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dirty="0">
                <a:solidFill>
                  <a:srgbClr val="484C5D"/>
                </a:solidFill>
              </a:rPr>
              <a:t>… взыскать компенсацию за незаконное использование товарного знака №</a:t>
            </a:r>
            <a:r>
              <a:rPr lang="en-US" sz="1900" dirty="0">
                <a:solidFill>
                  <a:srgbClr val="484C5D"/>
                </a:solidFill>
              </a:rPr>
              <a:t> 402056</a:t>
            </a:r>
            <a:r>
              <a:rPr lang="ru-RU" sz="1900" dirty="0">
                <a:solidFill>
                  <a:srgbClr val="484C5D"/>
                </a:solidFill>
              </a:rPr>
              <a:t> </a:t>
            </a:r>
            <a:r>
              <a:rPr lang="ru-RU" sz="1900" b="1" dirty="0">
                <a:solidFill>
                  <a:srgbClr val="EF932D"/>
                </a:solidFill>
              </a:rPr>
              <a:t>в размере 425 000 руб.</a:t>
            </a:r>
          </a:p>
          <a:p>
            <a:pPr algn="just"/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352332766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ПРЕДОСТЕРЕЖЕНИЕ МАРКЕТОЛОГАМ</a:t>
            </a:r>
          </a:p>
        </p:txBody>
      </p:sp>
    </p:spTree>
    <p:extLst>
      <p:ext uri="{BB962C8B-B14F-4D97-AF65-F5344CB8AC3E}">
        <p14:creationId xmlns:p14="http://schemas.microsoft.com/office/powerpoint/2010/main" val="265737194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Проблема с носочками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№А50-10781/2013  </a:t>
            </a:r>
          </a:p>
          <a:p>
            <a:pPr algn="ctr"/>
            <a:r>
              <a:rPr lang="ru-RU" sz="2400" b="1" dirty="0" err="1"/>
              <a:t>Смешарики</a:t>
            </a:r>
            <a:r>
              <a:rPr lang="ru-RU" sz="2400" b="1" dirty="0"/>
              <a:t> </a:t>
            </a:r>
            <a:r>
              <a:rPr lang="ru-RU" sz="2400" b="1" dirty="0" err="1"/>
              <a:t>ГмбХ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ОАО «</a:t>
            </a:r>
            <a:r>
              <a:rPr lang="ru-RU" sz="2400" b="1" dirty="0" err="1"/>
              <a:t>Лысьвенская</a:t>
            </a:r>
            <a:r>
              <a:rPr lang="ru-RU" sz="2400" b="1" dirty="0"/>
              <a:t> чулочно-перчаточная фабрика»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6667499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 err="1">
                <a:solidFill>
                  <a:srgbClr val="484C5D"/>
                </a:solidFill>
              </a:rPr>
              <a:t>взыкать</a:t>
            </a:r>
            <a:r>
              <a:rPr lang="ru-RU" sz="1900" dirty="0">
                <a:solidFill>
                  <a:srgbClr val="484C5D"/>
                </a:solidFill>
              </a:rPr>
              <a:t> </a:t>
            </a:r>
            <a:r>
              <a:rPr lang="ru-RU" sz="1900" b="1" dirty="0">
                <a:solidFill>
                  <a:srgbClr val="EF932D"/>
                </a:solidFill>
              </a:rPr>
              <a:t>50 000 руб. </a:t>
            </a:r>
            <a:r>
              <a:rPr lang="ru-RU" sz="1900" dirty="0">
                <a:solidFill>
                  <a:srgbClr val="484C5D"/>
                </a:solidFill>
              </a:rPr>
              <a:t>за нарушение прав на товарные знаки «</a:t>
            </a:r>
            <a:r>
              <a:rPr lang="ru-RU" sz="1900" dirty="0" err="1">
                <a:solidFill>
                  <a:srgbClr val="484C5D"/>
                </a:solidFill>
              </a:rPr>
              <a:t>Крош</a:t>
            </a:r>
            <a:r>
              <a:rPr lang="ru-RU" sz="1900" dirty="0">
                <a:solidFill>
                  <a:srgbClr val="484C5D"/>
                </a:solidFill>
              </a:rPr>
              <a:t>» № 321933 «Нюша» № 332559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…</a:t>
            </a:r>
            <a:r>
              <a:rPr lang="ru-RU" sz="1900" dirty="0">
                <a:solidFill>
                  <a:srgbClr val="484C5D"/>
                </a:solidFill>
              </a:rPr>
              <a:t>взыскать 20 000 руб. компенсации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Итог: СИП вернул, АС ПК – отказ в удовлетворении иска.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</p:txBody>
      </p:sp>
      <p:pic>
        <p:nvPicPr>
          <p:cNvPr id="7" name="Picture 2" descr="9cd0e69fd93875cc038cfba285f9aaf4.png (315×1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60338"/>
            <a:ext cx="3987453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321933.jpg (383×62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35" y="1771650"/>
            <a:ext cx="2180893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32559.jpg (407×6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795852"/>
            <a:ext cx="2324085" cy="35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8527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Проблема с носочками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№А50-10782/2013  </a:t>
            </a:r>
          </a:p>
          <a:p>
            <a:pPr algn="ctr"/>
            <a:r>
              <a:rPr lang="ru-RU" sz="2400" b="1" dirty="0" err="1"/>
              <a:t>Смешарики</a:t>
            </a:r>
            <a:r>
              <a:rPr lang="ru-RU" sz="2400" b="1" dirty="0"/>
              <a:t> </a:t>
            </a:r>
            <a:r>
              <a:rPr lang="ru-RU" sz="2400" b="1" dirty="0" err="1"/>
              <a:t>ГмбХ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ОАО «</a:t>
            </a:r>
            <a:r>
              <a:rPr lang="ru-RU" sz="2400" b="1" dirty="0" err="1"/>
              <a:t>Лысьвенская</a:t>
            </a:r>
            <a:r>
              <a:rPr lang="ru-RU" sz="2400" b="1" dirty="0"/>
              <a:t> чулочно-перчаточная фабрика»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6667499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взыскать </a:t>
            </a:r>
            <a:r>
              <a:rPr lang="ru-RU" sz="1900" b="1" dirty="0">
                <a:solidFill>
                  <a:srgbClr val="EF932D"/>
                </a:solidFill>
              </a:rPr>
              <a:t>2 500 000 руб.</a:t>
            </a:r>
            <a:r>
              <a:rPr lang="ru-RU" sz="1900" dirty="0">
                <a:solidFill>
                  <a:srgbClr val="484C5D"/>
                </a:solidFill>
              </a:rPr>
              <a:t> компенсации за нарушение прав на товарные знаки № 321933 «</a:t>
            </a:r>
            <a:r>
              <a:rPr lang="ru-RU" sz="1900" dirty="0" err="1">
                <a:solidFill>
                  <a:srgbClr val="484C5D"/>
                </a:solidFill>
              </a:rPr>
              <a:t>Крош</a:t>
            </a:r>
            <a:r>
              <a:rPr lang="ru-RU" sz="1900" dirty="0">
                <a:solidFill>
                  <a:srgbClr val="484C5D"/>
                </a:solidFill>
              </a:rPr>
              <a:t>», № 332559 «Нюша» 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…</a:t>
            </a:r>
            <a:r>
              <a:rPr lang="ru-RU" sz="1900" dirty="0">
                <a:solidFill>
                  <a:srgbClr val="484C5D"/>
                </a:solidFill>
              </a:rPr>
              <a:t>взыскать 100 000 руб. компенсации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Итог: ВАС РФ – оставить решение без изменения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</p:txBody>
      </p:sp>
      <p:pic>
        <p:nvPicPr>
          <p:cNvPr id="7" name="Picture 2" descr="9cd0e69fd93875cc038cfba285f9aaf4.png (315×1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60338"/>
            <a:ext cx="3987453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321933.jpg (383×62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35" y="1771650"/>
            <a:ext cx="2180893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32559.jpg (407×6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95852"/>
            <a:ext cx="2324085" cy="35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7109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Проблема с носочками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№А50-10783/2013  </a:t>
            </a:r>
          </a:p>
          <a:p>
            <a:pPr algn="ctr"/>
            <a:r>
              <a:rPr lang="ru-RU" sz="2400" b="1" dirty="0" err="1"/>
              <a:t>Смешарики</a:t>
            </a:r>
            <a:r>
              <a:rPr lang="ru-RU" sz="2400" b="1" dirty="0"/>
              <a:t> </a:t>
            </a:r>
            <a:r>
              <a:rPr lang="ru-RU" sz="2400" b="1" dirty="0" err="1"/>
              <a:t>ГмбХ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ОАО «</a:t>
            </a:r>
            <a:r>
              <a:rPr lang="ru-RU" sz="2400" b="1" dirty="0" err="1"/>
              <a:t>Лысьвенская</a:t>
            </a:r>
            <a:r>
              <a:rPr lang="ru-RU" sz="2400" b="1" dirty="0"/>
              <a:t> чулочно-перчаточная фабрика»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6667499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взыскать </a:t>
            </a:r>
            <a:r>
              <a:rPr lang="ru-RU" sz="1900" b="1" dirty="0">
                <a:solidFill>
                  <a:srgbClr val="EF932D"/>
                </a:solidFill>
              </a:rPr>
              <a:t>1 300 000 руб. компенсации </a:t>
            </a:r>
            <a:r>
              <a:rPr lang="ru-RU" sz="1900" dirty="0">
                <a:solidFill>
                  <a:srgbClr val="484C5D"/>
                </a:solidFill>
              </a:rPr>
              <a:t>за нарушение прав на товарные знаки № 321933 «</a:t>
            </a:r>
            <a:r>
              <a:rPr lang="ru-RU" sz="1900" dirty="0" err="1">
                <a:solidFill>
                  <a:srgbClr val="484C5D"/>
                </a:solidFill>
              </a:rPr>
              <a:t>Крош</a:t>
            </a:r>
            <a:r>
              <a:rPr lang="ru-RU" sz="1900" dirty="0">
                <a:solidFill>
                  <a:srgbClr val="484C5D"/>
                </a:solidFill>
              </a:rPr>
              <a:t>», № 332559 «Нюша» 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…</a:t>
            </a:r>
            <a:r>
              <a:rPr lang="ru-RU" sz="1900" dirty="0">
                <a:solidFill>
                  <a:srgbClr val="484C5D"/>
                </a:solidFill>
              </a:rPr>
              <a:t>взыскать 50 000 руб. компенсации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Итог: решение устояло во всех инстанциях!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</p:txBody>
      </p:sp>
      <p:pic>
        <p:nvPicPr>
          <p:cNvPr id="7" name="Picture 2" descr="9cd0e69fd93875cc038cfba285f9aaf4.png (315×1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60338"/>
            <a:ext cx="3987453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321933.jpg (383×62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35" y="1771650"/>
            <a:ext cx="2180893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32559.jpg (407×6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95852"/>
            <a:ext cx="2324085" cy="35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50142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Проблема с носочками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№А50-15743/2013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 err="1"/>
              <a:t>Смешарики</a:t>
            </a:r>
            <a:r>
              <a:rPr lang="ru-RU" sz="2400" b="1" dirty="0"/>
              <a:t> </a:t>
            </a:r>
            <a:r>
              <a:rPr lang="ru-RU" sz="2400" b="1" dirty="0" err="1"/>
              <a:t>ГмбХ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ОАО «</a:t>
            </a:r>
            <a:r>
              <a:rPr lang="ru-RU" sz="2400" b="1" dirty="0" err="1"/>
              <a:t>Лысьвенская</a:t>
            </a:r>
            <a:r>
              <a:rPr lang="ru-RU" sz="2400" b="1" dirty="0"/>
              <a:t> чулочно-перчаточная фабрика»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6667499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взыскать </a:t>
            </a:r>
            <a:r>
              <a:rPr lang="ru-RU" sz="1900" b="1" dirty="0">
                <a:solidFill>
                  <a:srgbClr val="EF932D"/>
                </a:solidFill>
              </a:rPr>
              <a:t>160 000 руб. компенсации </a:t>
            </a:r>
            <a:r>
              <a:rPr lang="ru-RU" sz="1900" dirty="0">
                <a:solidFill>
                  <a:srgbClr val="484C5D"/>
                </a:solidFill>
              </a:rPr>
              <a:t>за нарушение прав на товарные знаки № 321933 «</a:t>
            </a:r>
            <a:r>
              <a:rPr lang="ru-RU" sz="1900" dirty="0" err="1">
                <a:solidFill>
                  <a:srgbClr val="484C5D"/>
                </a:solidFill>
              </a:rPr>
              <a:t>Крош</a:t>
            </a:r>
            <a:r>
              <a:rPr lang="ru-RU" sz="1900" dirty="0">
                <a:solidFill>
                  <a:srgbClr val="484C5D"/>
                </a:solidFill>
              </a:rPr>
              <a:t>», № 332559 «Нюша» 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…</a:t>
            </a:r>
            <a:r>
              <a:rPr lang="ru-RU" sz="1900" dirty="0">
                <a:solidFill>
                  <a:srgbClr val="484C5D"/>
                </a:solidFill>
              </a:rPr>
              <a:t>взыскать 40 000 руб. компенсации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Итог: решение устояло во всех инстанциях!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</p:txBody>
      </p:sp>
      <p:pic>
        <p:nvPicPr>
          <p:cNvPr id="7" name="Picture 2" descr="9cd0e69fd93875cc038cfba285f9aaf4.png (315×1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60338"/>
            <a:ext cx="3987453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321933.jpg (383×62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35" y="1771650"/>
            <a:ext cx="2180893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32559.jpg (407×6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95852"/>
            <a:ext cx="2324085" cy="35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490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Сегодня вы узнаете…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741" y="1412341"/>
            <a:ext cx="11162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ru-RU" sz="2400" dirty="0"/>
              <a:t>Что такое </a:t>
            </a:r>
            <a:r>
              <a:rPr lang="ru-RU" sz="2400" dirty="0">
                <a:solidFill>
                  <a:srgbClr val="4767A9"/>
                </a:solidFill>
              </a:rPr>
              <a:t>товарный знак?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ru-RU" sz="2400" dirty="0"/>
              <a:t>Сколько </a:t>
            </a:r>
            <a:r>
              <a:rPr lang="ru-RU" sz="2400" dirty="0">
                <a:solidFill>
                  <a:srgbClr val="EF932D"/>
                </a:solidFill>
              </a:rPr>
              <a:t>сотен тысяч рублей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EF932D"/>
                </a:solidFill>
              </a:rPr>
              <a:t>потеряла</a:t>
            </a:r>
            <a:r>
              <a:rPr lang="ru-RU" sz="2400" dirty="0"/>
              <a:t> Кондитерская фабрика «Пермская» в связи со спорами в сфере прав на товарные знаки? </a:t>
            </a:r>
            <a:r>
              <a:rPr lang="ru-RU" sz="2400" dirty="0">
                <a:solidFill>
                  <a:srgbClr val="EF932D"/>
                </a:solidFill>
              </a:rPr>
              <a:t>Сколько миллионов рублей смог взыскать </a:t>
            </a:r>
            <a:r>
              <a:rPr lang="ru-RU" sz="2400" dirty="0" err="1"/>
              <a:t>Лысьвенский</a:t>
            </a:r>
            <a:r>
              <a:rPr lang="ru-RU" sz="2400" dirty="0"/>
              <a:t> завод тяжелого Электрического машиностроения «Привод»? В чем </a:t>
            </a:r>
            <a:r>
              <a:rPr lang="ru-RU" sz="2400" dirty="0">
                <a:solidFill>
                  <a:srgbClr val="EF932D"/>
                </a:solidFill>
              </a:rPr>
              <a:t>опасность</a:t>
            </a:r>
            <a:r>
              <a:rPr lang="ru-RU" sz="2400" dirty="0"/>
              <a:t> делать детские носочки с изображением </a:t>
            </a:r>
            <a:r>
              <a:rPr lang="ru-RU" sz="2400" dirty="0">
                <a:solidFill>
                  <a:srgbClr val="EF932D"/>
                </a:solidFill>
              </a:rPr>
              <a:t>«</a:t>
            </a:r>
            <a:r>
              <a:rPr lang="ru-RU" sz="2400" dirty="0" err="1">
                <a:solidFill>
                  <a:srgbClr val="EF932D"/>
                </a:solidFill>
              </a:rPr>
              <a:t>Смешариков</a:t>
            </a:r>
            <a:r>
              <a:rPr lang="ru-RU" sz="2400" dirty="0">
                <a:solidFill>
                  <a:srgbClr val="EF932D"/>
                </a:solidFill>
              </a:rPr>
              <a:t>»? </a:t>
            </a:r>
            <a:r>
              <a:rPr lang="ru-RU" sz="2400" dirty="0"/>
              <a:t>Иные споры…</a:t>
            </a:r>
          </a:p>
          <a:p>
            <a:pPr marL="342900" indent="-342900">
              <a:lnSpc>
                <a:spcPct val="150000"/>
              </a:lnSpc>
              <a:tabLst>
                <a:tab pos="0" algn="l"/>
              </a:tabLst>
            </a:pPr>
            <a:r>
              <a:rPr lang="ru-RU" sz="2400" dirty="0"/>
              <a:t>3. Как защитить свой товарный знак?</a:t>
            </a:r>
          </a:p>
          <a:p>
            <a:pPr marL="342900" indent="-342900">
              <a:lnSpc>
                <a:spcPct val="150000"/>
              </a:lnSpc>
              <a:tabLst>
                <a:tab pos="0" algn="l"/>
              </a:tabLst>
            </a:pPr>
            <a:r>
              <a:rPr lang="ru-RU" sz="2400" dirty="0"/>
              <a:t>4. Что делать, если Вы получили претензию, либо исковое заявление?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Проблема с носочками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А50-16204/2013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 err="1"/>
              <a:t>Смешарики</a:t>
            </a:r>
            <a:r>
              <a:rPr lang="ru-RU" sz="2400" b="1" dirty="0"/>
              <a:t> </a:t>
            </a:r>
            <a:r>
              <a:rPr lang="ru-RU" sz="2400" b="1" dirty="0" err="1"/>
              <a:t>ГмбХ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ОАО «</a:t>
            </a:r>
            <a:r>
              <a:rPr lang="ru-RU" sz="2400" b="1" dirty="0" err="1"/>
              <a:t>Лысьвенская</a:t>
            </a:r>
            <a:r>
              <a:rPr lang="ru-RU" sz="2400" b="1" dirty="0"/>
              <a:t> чулочно-перчаточная фабрика»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6667499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взыскать </a:t>
            </a:r>
            <a:r>
              <a:rPr lang="ru-RU" sz="1900" b="1" dirty="0">
                <a:solidFill>
                  <a:srgbClr val="EF932D"/>
                </a:solidFill>
              </a:rPr>
              <a:t>210 000 руб. компенсации </a:t>
            </a:r>
            <a:r>
              <a:rPr lang="ru-RU" sz="1900" dirty="0">
                <a:solidFill>
                  <a:srgbClr val="484C5D"/>
                </a:solidFill>
              </a:rPr>
              <a:t>за нарушение прав на товарные знаки № 321933 «</a:t>
            </a:r>
            <a:r>
              <a:rPr lang="ru-RU" sz="1900" dirty="0" err="1">
                <a:solidFill>
                  <a:srgbClr val="484C5D"/>
                </a:solidFill>
              </a:rPr>
              <a:t>Крош</a:t>
            </a:r>
            <a:r>
              <a:rPr lang="ru-RU" sz="1900" dirty="0">
                <a:solidFill>
                  <a:srgbClr val="484C5D"/>
                </a:solidFill>
              </a:rPr>
              <a:t>», № 332559 «Нюша» 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…</a:t>
            </a:r>
            <a:r>
              <a:rPr lang="ru-RU" sz="1900" dirty="0">
                <a:solidFill>
                  <a:srgbClr val="484C5D"/>
                </a:solidFill>
              </a:rPr>
              <a:t>взыскать 20 000 руб. компенсации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Итог: решение устояло во всех инстанциях!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</p:txBody>
      </p:sp>
      <p:pic>
        <p:nvPicPr>
          <p:cNvPr id="7" name="Picture 2" descr="9cd0e69fd93875cc038cfba285f9aaf4.png (315×1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60338"/>
            <a:ext cx="3987453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321933.jpg (383×62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35" y="1771650"/>
            <a:ext cx="2180893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32559.jpg (407×6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95852"/>
            <a:ext cx="2324085" cy="35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17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Проблема с сосисками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А50-11891/14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ЗАО «Микояновский мясокомбинат»</a:t>
            </a:r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ООО «Мясоперерабатывающий завод «ТЕЛЕЦ»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6667499" cy="1846659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взыскать </a:t>
            </a:r>
            <a:r>
              <a:rPr lang="ru-RU" sz="1900" b="1" dirty="0">
                <a:solidFill>
                  <a:srgbClr val="EF932D"/>
                </a:solidFill>
              </a:rPr>
              <a:t>250 000 руб. компенсации, запретить использования </a:t>
            </a:r>
            <a:r>
              <a:rPr lang="ru-RU" sz="1900" b="1" dirty="0">
                <a:solidFill>
                  <a:srgbClr val="484C5D"/>
                </a:solidFill>
              </a:rPr>
              <a:t>товарного знака «Школьные» (№ 302687)</a:t>
            </a: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иск удовлетворить!</a:t>
            </a:r>
          </a:p>
          <a:p>
            <a:pPr algn="just"/>
            <a:endParaRPr lang="ru-RU" sz="1900" b="1" dirty="0">
              <a:solidFill>
                <a:srgbClr val="EF932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07" y="334356"/>
            <a:ext cx="3540917" cy="1189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60" y="1766168"/>
            <a:ext cx="3574639" cy="1242187"/>
          </a:xfrm>
          <a:prstGeom prst="rect">
            <a:avLst/>
          </a:prstGeom>
        </p:spPr>
      </p:pic>
      <p:pic>
        <p:nvPicPr>
          <p:cNvPr id="9218" name="Picture 2" descr="302687.gif (527×8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4196832"/>
            <a:ext cx="4292600" cy="7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34442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en-US" dirty="0"/>
              <a:t>Business Box</a:t>
            </a:r>
            <a:endParaRPr lang="ru-RU" dirty="0"/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А50-22302/2012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ООО «</a:t>
            </a:r>
            <a:r>
              <a:rPr lang="en-US" sz="2400" b="1" dirty="0" err="1"/>
              <a:t>MyBOX</a:t>
            </a:r>
            <a:r>
              <a:rPr lang="en-US" sz="2400" b="1" dirty="0"/>
              <a:t>» 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ЗАО «ЭР-Телеком Холдинг»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6667499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запретить использование ТЗ </a:t>
            </a:r>
            <a:r>
              <a:rPr lang="en-US" sz="1900" dirty="0">
                <a:solidFill>
                  <a:srgbClr val="484C5D"/>
                </a:solidFill>
              </a:rPr>
              <a:t>Business Box</a:t>
            </a:r>
          </a:p>
          <a:p>
            <a:pPr algn="just"/>
            <a:r>
              <a:rPr lang="ru-RU" sz="1900" dirty="0">
                <a:solidFill>
                  <a:srgbClr val="484C5D"/>
                </a:solidFill>
              </a:rPr>
              <a:t>(№ 408280 и № 408271), опубликовать решение суда и взыскать компенсацию  5 000 000 </a:t>
            </a:r>
            <a:r>
              <a:rPr lang="ru-RU" sz="1900" dirty="0" err="1">
                <a:solidFill>
                  <a:srgbClr val="484C5D"/>
                </a:solidFill>
              </a:rPr>
              <a:t>руб</a:t>
            </a:r>
            <a:endParaRPr lang="ru-RU" sz="1900" b="1" dirty="0">
              <a:solidFill>
                <a:srgbClr val="484C5D"/>
              </a:solidFill>
            </a:endParaRP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dirty="0">
                <a:solidFill>
                  <a:srgbClr val="484C5D"/>
                </a:solidFill>
              </a:rPr>
              <a:t>запретить использование, взыскать 100 000 руб. компенсации . </a:t>
            </a: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ФАС УО: оставить без изменения. </a:t>
            </a:r>
          </a:p>
        </p:txBody>
      </p:sp>
      <p:pic>
        <p:nvPicPr>
          <p:cNvPr id="14338" name="Picture 2" descr="408271.jpg (878×57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60" y="247590"/>
            <a:ext cx="3408914" cy="22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408280.jpg (882×15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49" y="2723350"/>
            <a:ext cx="3600451" cy="6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87398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БОРЬБА С КОНТРАФАКТОМ</a:t>
            </a:r>
          </a:p>
        </p:txBody>
      </p:sp>
    </p:spTree>
    <p:extLst>
      <p:ext uri="{BB962C8B-B14F-4D97-AF65-F5344CB8AC3E}">
        <p14:creationId xmlns:p14="http://schemas.microsoft.com/office/powerpoint/2010/main" val="122393079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Панасоник </a:t>
            </a:r>
            <a:r>
              <a:rPr lang="ru-RU" dirty="0" err="1"/>
              <a:t>Корпорейшн</a:t>
            </a:r>
            <a:endParaRPr lang="ru-RU" dirty="0"/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А50-24707/2014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Компания «Панасоник Корпорэйшн»</a:t>
            </a:r>
            <a:r>
              <a:rPr lang="en-US" sz="2400" b="1" dirty="0"/>
              <a:t> 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ООО «ТИТАН»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10696574" cy="1846659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прекратить нарушение прав на ТЗ (Роспатент №219315 и ВОИС 824 384) и взыскать компенсацию  500 000 руб.</a:t>
            </a:r>
            <a:endParaRPr lang="ru-RU" sz="1900" b="1" dirty="0">
              <a:solidFill>
                <a:srgbClr val="484C5D"/>
              </a:solidFill>
            </a:endParaRP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dirty="0">
                <a:solidFill>
                  <a:srgbClr val="484C5D"/>
                </a:solidFill>
              </a:rPr>
              <a:t>взыскать 150 000 руб. компенсации . </a:t>
            </a: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17 ААС: оставить без изменения. </a:t>
            </a:r>
          </a:p>
        </p:txBody>
      </p:sp>
      <p:pic>
        <p:nvPicPr>
          <p:cNvPr id="15362" name="Picture 2" descr="Panas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827087"/>
            <a:ext cx="34671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182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МАССОВЫЕ КАТЕГОРИИ ДЕЛ </a:t>
            </a:r>
          </a:p>
        </p:txBody>
      </p:sp>
    </p:spTree>
    <p:extLst>
      <p:ext uri="{BB962C8B-B14F-4D97-AF65-F5344CB8AC3E}">
        <p14:creationId xmlns:p14="http://schemas.microsoft.com/office/powerpoint/2010/main" val="320681560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Статистика, общие черты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64793438"/>
              </p:ext>
            </p:extLst>
          </p:nvPr>
        </p:nvGraphicFramePr>
        <p:xfrm>
          <a:off x="708025" y="1269471"/>
          <a:ext cx="5797550" cy="431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86675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96050" y="1694765"/>
            <a:ext cx="541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932D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Крупные правообладатели против ИП – конечных продавцов</a:t>
            </a:r>
          </a:p>
          <a:p>
            <a:pPr marL="285750" indent="-285750">
              <a:buClr>
                <a:srgbClr val="EF932D"/>
              </a:buClr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285750" indent="-285750">
              <a:buClr>
                <a:srgbClr val="EF932D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Минимальная сумма компенсации</a:t>
            </a:r>
          </a:p>
        </p:txBody>
      </p:sp>
    </p:spTree>
    <p:extLst>
      <p:ext uri="{BB962C8B-B14F-4D97-AF65-F5344CB8AC3E}">
        <p14:creationId xmlns:p14="http://schemas.microsoft.com/office/powerpoint/2010/main" val="130179545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Наиболее «проблемные» знаки для ИП</a:t>
            </a:r>
          </a:p>
        </p:txBody>
      </p:sp>
      <p:pic>
        <p:nvPicPr>
          <p:cNvPr id="16386" name="Picture 2" descr="39872.jpg (375×37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000125"/>
            <a:ext cx="1710925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352364.jpg (323×6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097927"/>
            <a:ext cx="307657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334855.gif (641×26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1" y="1433698"/>
            <a:ext cx="3663950" cy="15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388156.jpg (880×33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57" y="4120158"/>
            <a:ext cx="3246235" cy="12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Me to Yo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" y="3407490"/>
            <a:ext cx="2746376" cy="14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http://www.fips.ru/rutmimage/0/300000/330000/332000/332558-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66" y="3407490"/>
            <a:ext cx="1894184" cy="22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433577.jpg (846×38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995668"/>
            <a:ext cx="2346325" cy="10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14666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eddy270.jpg (491×5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22" y="160338"/>
            <a:ext cx="3478428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Типичный пример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А50-13935/2014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«Карт </a:t>
            </a:r>
            <a:r>
              <a:rPr lang="ru-RU" sz="2400" b="1" dirty="0" err="1"/>
              <a:t>Бланш</a:t>
            </a:r>
            <a:r>
              <a:rPr lang="ru-RU" sz="2400" b="1" dirty="0"/>
              <a:t> </a:t>
            </a:r>
            <a:r>
              <a:rPr lang="ru-RU" sz="2400" b="1" dirty="0" err="1"/>
              <a:t>Гритингс</a:t>
            </a:r>
            <a:r>
              <a:rPr lang="ru-RU" sz="2400" b="1" dirty="0"/>
              <a:t> Лимитед» </a:t>
            </a:r>
            <a:r>
              <a:rPr lang="en-US" sz="2400" b="1" dirty="0"/>
              <a:t> 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ИП Прошина А.В.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6" y="3429000"/>
            <a:ext cx="7915274" cy="1554272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взыскать компенсацию за нарушение исключительных прав на ТЗ № 862892 и на рисунок. В размере 20 000 руб.</a:t>
            </a:r>
            <a:endParaRPr lang="ru-RU" sz="1900" b="1" dirty="0">
              <a:solidFill>
                <a:srgbClr val="484C5D"/>
              </a:solidFill>
            </a:endParaRP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взыскать 20 000 руб.  </a:t>
            </a:r>
          </a:p>
        </p:txBody>
      </p:sp>
    </p:spTree>
    <p:extLst>
      <p:ext uri="{BB962C8B-B14F-4D97-AF65-F5344CB8AC3E}">
        <p14:creationId xmlns:p14="http://schemas.microsoft.com/office/powerpoint/2010/main" val="981417578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Дополнительные 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28209936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854949" y="496466"/>
            <a:ext cx="4584576" cy="5289004"/>
            <a:chOff x="4788024" y="692696"/>
            <a:chExt cx="4104456" cy="4788532"/>
          </a:xfrm>
        </p:grpSpPr>
        <p:sp>
          <p:nvSpPr>
            <p:cNvPr id="9" name="Овал 8"/>
            <p:cNvSpPr/>
            <p:nvPr/>
          </p:nvSpPr>
          <p:spPr>
            <a:xfrm>
              <a:off x="4788024" y="1376772"/>
              <a:ext cx="4104456" cy="4104456"/>
            </a:xfrm>
            <a:prstGeom prst="ellips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0838" y="692696"/>
              <a:ext cx="1426805" cy="52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</a:rPr>
                <a:t>БРЕНД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878524" y="595484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30 000 000 руб.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41300" y="2372087"/>
            <a:ext cx="2892138" cy="2041730"/>
            <a:chOff x="632001" y="2517483"/>
            <a:chExt cx="2431318" cy="1730005"/>
          </a:xfrm>
        </p:grpSpPr>
        <p:sp>
          <p:nvSpPr>
            <p:cNvPr id="13" name="TextBox 12"/>
            <p:cNvSpPr txBox="1"/>
            <p:nvPr/>
          </p:nvSpPr>
          <p:spPr>
            <a:xfrm>
              <a:off x="1129927" y="3908466"/>
              <a:ext cx="1327643" cy="339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30 400 руб.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632001" y="2517483"/>
              <a:ext cx="2431318" cy="1199549"/>
              <a:chOff x="632001" y="2517483"/>
              <a:chExt cx="2431318" cy="1199549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547664" y="3140968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2001" y="2517483"/>
                <a:ext cx="2431318" cy="3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</a:rPr>
                  <a:t>ТОВАРНЫЙ ЗНАК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04790" y="2293686"/>
            <a:ext cx="4652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ТОВАРНЫЙ ЗНАК – </a:t>
            </a:r>
          </a:p>
          <a:p>
            <a:pPr algn="ctr"/>
            <a:r>
              <a:rPr lang="ru-RU" sz="3600" dirty="0"/>
              <a:t>ГЛАВНЫЙ ЭЛЕМЕНТ</a:t>
            </a:r>
          </a:p>
          <a:p>
            <a:pPr algn="ctr"/>
            <a:r>
              <a:rPr lang="ru-RU" sz="3600" dirty="0"/>
              <a:t>ВАШЕГО БРЕНДА!</a:t>
            </a:r>
          </a:p>
        </p:txBody>
      </p:sp>
    </p:spTree>
    <p:extLst>
      <p:ext uri="{BB962C8B-B14F-4D97-AF65-F5344CB8AC3E}">
        <p14:creationId xmlns:p14="http://schemas.microsoft.com/office/powerpoint/2010/main" val="14197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54258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2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Смена фирменного наименования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А50-1014/2014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ООО «</a:t>
            </a:r>
            <a:r>
              <a:rPr lang="ru-RU" sz="2400" b="1" dirty="0" err="1"/>
              <a:t>Фармаимпекс</a:t>
            </a:r>
            <a:r>
              <a:rPr lang="ru-RU" sz="2400" b="1" dirty="0"/>
              <a:t>-Вятка» </a:t>
            </a:r>
            <a:r>
              <a:rPr lang="en-US" sz="2400" b="1" dirty="0"/>
              <a:t> 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ООО «Бережная аптека»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5" y="3429000"/>
            <a:ext cx="9734549" cy="1554272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запретить использование ТЗ «Бережная аптека» (№ 469199), </a:t>
            </a:r>
            <a:r>
              <a:rPr lang="ru-RU" sz="1900" b="1" dirty="0">
                <a:solidFill>
                  <a:srgbClr val="EF932D"/>
                </a:solidFill>
              </a:rPr>
              <a:t>обязать изменить  фирменное наименование, исключив словесное сочетание «Бережная аптека».</a:t>
            </a: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Иск удовлетворить!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02" y="1371600"/>
            <a:ext cx="470122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18520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Смена доменного имени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А50-7715/2015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en-US" sz="2400" b="1" dirty="0"/>
              <a:t>SIA «DOMELAT»</a:t>
            </a:r>
            <a:r>
              <a:rPr lang="ru-RU" sz="2400" b="1" dirty="0"/>
              <a:t> (Латвия) </a:t>
            </a:r>
            <a:r>
              <a:rPr lang="en-US" sz="2400" b="1" dirty="0"/>
              <a:t> 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ИП Тарбе К.З.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5" y="3429000"/>
            <a:ext cx="9734549" cy="1261884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запретить использовать в сети Интернет и в доменном имени cheaptrip-perm.ru обозначение </a:t>
            </a:r>
            <a:r>
              <a:rPr lang="ru-RU" sz="1900" dirty="0" err="1">
                <a:solidFill>
                  <a:srgbClr val="484C5D"/>
                </a:solidFill>
              </a:rPr>
              <a:t>cheaptrip</a:t>
            </a:r>
            <a:r>
              <a:rPr lang="ru-RU" sz="1900" dirty="0">
                <a:solidFill>
                  <a:srgbClr val="484C5D"/>
                </a:solidFill>
              </a:rPr>
              <a:t>, взыскать компенсацию 100 000 руб.</a:t>
            </a: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АС ПК: </a:t>
            </a:r>
            <a:r>
              <a:rPr lang="ru-RU" sz="1900" b="1" dirty="0">
                <a:solidFill>
                  <a:srgbClr val="484C5D"/>
                </a:solidFill>
              </a:rPr>
              <a:t>запретить использовать, взыскать компенсацию 25 000 руб.</a:t>
            </a:r>
          </a:p>
        </p:txBody>
      </p:sp>
      <p:pic>
        <p:nvPicPr>
          <p:cNvPr id="20482" name="Picture 2" descr="396968.jpg (414×1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1027112"/>
            <a:ext cx="39433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46890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53141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Как добыть доказательства?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550" y="1762125"/>
            <a:ext cx="106618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/>
              <a:t> Контрольная закупка.</a:t>
            </a:r>
          </a:p>
          <a:p>
            <a:pPr marL="342900" indent="-342900">
              <a:buAutoNum type="arabicPeriod"/>
            </a:pPr>
            <a:r>
              <a:rPr lang="ru-RU" sz="3200" dirty="0"/>
              <a:t> Нотариальный протокол осмотра сайта.</a:t>
            </a:r>
          </a:p>
          <a:p>
            <a:pPr marL="342900" indent="-342900">
              <a:buAutoNum type="arabicPeriod"/>
            </a:pPr>
            <a:r>
              <a:rPr lang="ru-RU" sz="3200" dirty="0"/>
              <a:t> Привлечение к административной ответственности</a:t>
            </a:r>
          </a:p>
          <a:p>
            <a:r>
              <a:rPr lang="ru-RU" sz="3200" dirty="0"/>
              <a:t>    (ст. 14.10 КоАП РФ).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r>
              <a:rPr lang="ru-RU" sz="3200" dirty="0"/>
              <a:t>+ иные…</a:t>
            </a:r>
          </a:p>
        </p:txBody>
      </p:sp>
    </p:spTree>
    <p:extLst>
      <p:ext uri="{BB962C8B-B14F-4D97-AF65-F5344CB8AC3E}">
        <p14:creationId xmlns:p14="http://schemas.microsoft.com/office/powerpoint/2010/main" val="1838522372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НЕ ЗАБУДЬТЕ ПРО ПРЕТЕНЗИЮ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300" y="1299240"/>
            <a:ext cx="113728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Clr>
                <a:srgbClr val="EF9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484C5D"/>
                </a:solidFill>
                <a:latin typeface="Helios" pitchFamily="2" charset="0"/>
              </a:rPr>
              <a:t>ФЗ №47 от 02.03.2016 г. внесены изменения в АПК РФ - </a:t>
            </a:r>
            <a:r>
              <a:rPr lang="ru-RU" sz="2000" b="1" dirty="0">
                <a:solidFill>
                  <a:srgbClr val="EF932D"/>
                </a:solidFill>
                <a:latin typeface="Helios" pitchFamily="2" charset="0"/>
              </a:rPr>
              <a:t>введен обязательный досудебный претензионный порядок в арбитражных судах</a:t>
            </a:r>
            <a:r>
              <a:rPr lang="ru-RU" sz="2000" dirty="0">
                <a:solidFill>
                  <a:srgbClr val="484C5D"/>
                </a:solidFill>
                <a:latin typeface="Helios" pitchFamily="2" charset="0"/>
              </a:rPr>
              <a:t>. </a:t>
            </a:r>
          </a:p>
          <a:p>
            <a:pPr marL="285750" lvl="0" indent="-285750">
              <a:spcAft>
                <a:spcPts val="1800"/>
              </a:spcAft>
              <a:buClr>
                <a:srgbClr val="EF9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484C5D"/>
                </a:solidFill>
                <a:latin typeface="Helios" pitchFamily="2" charset="0"/>
              </a:rPr>
              <a:t>Обратиться в суд можно будет только спустя 30 дней после направления претензии ответчику.</a:t>
            </a:r>
          </a:p>
          <a:p>
            <a:pPr marL="285750" lvl="0" indent="-285750">
              <a:spcAft>
                <a:spcPts val="1800"/>
              </a:spcAft>
              <a:buClr>
                <a:srgbClr val="EF9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484C5D"/>
                </a:solidFill>
                <a:latin typeface="Helios" pitchFamily="2" charset="0"/>
              </a:rPr>
              <a:t>Законопроект предусматривает ряд исключений из этого правила. Претензионный порядок не обязателен по делам:</a:t>
            </a:r>
          </a:p>
          <a:p>
            <a:pPr marL="630238" lvl="0">
              <a:spcAft>
                <a:spcPts val="1800"/>
              </a:spcAft>
              <a:buClr>
                <a:srgbClr val="EF932D"/>
              </a:buClr>
            </a:pPr>
            <a:r>
              <a:rPr lang="ru-RU" sz="2000" dirty="0">
                <a:solidFill>
                  <a:srgbClr val="484C5D"/>
                </a:solidFill>
                <a:latin typeface="Helios" pitchFamily="2" charset="0"/>
              </a:rPr>
              <a:t>- о несостоятельности, по делам о присуждении компенсации за нарушение права на судопроизводство в разумный срок или права на исполнение судебного акта в разумный срок, по делам о защите прав и законных интересов группы лиц, </a:t>
            </a:r>
            <a:r>
              <a:rPr lang="ru-RU" sz="2000" b="1" dirty="0">
                <a:solidFill>
                  <a:srgbClr val="484C5D"/>
                </a:solidFill>
                <a:latin typeface="Helios" pitchFamily="2" charset="0"/>
              </a:rPr>
              <a:t>по делам о досрочном прекращении правовой охраны товарного знака вследствие его неиспользования </a:t>
            </a:r>
            <a:r>
              <a:rPr lang="ru-RU" sz="2000" dirty="0">
                <a:solidFill>
                  <a:srgbClr val="484C5D"/>
                </a:solidFill>
                <a:latin typeface="Helios" pitchFamily="2" charset="0"/>
              </a:rPr>
              <a:t>и по делам об оспаривании решений третейских судов.</a:t>
            </a:r>
          </a:p>
          <a:p>
            <a:pPr marL="285750" lvl="0" indent="-285750">
              <a:spcAft>
                <a:spcPts val="1800"/>
              </a:spcAft>
              <a:buClr>
                <a:srgbClr val="EF9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484C5D"/>
                </a:solidFill>
                <a:latin typeface="Helios" pitchFamily="2" charset="0"/>
              </a:rPr>
              <a:t>Вступление в силу – </a:t>
            </a:r>
            <a:r>
              <a:rPr lang="ru-RU" sz="2000" b="1" dirty="0">
                <a:solidFill>
                  <a:srgbClr val="484C5D"/>
                </a:solidFill>
                <a:latin typeface="Helios" pitchFamily="2" charset="0"/>
              </a:rPr>
              <a:t>01.06.2016 г.</a:t>
            </a:r>
          </a:p>
        </p:txBody>
      </p:sp>
    </p:spTree>
    <p:extLst>
      <p:ext uri="{BB962C8B-B14F-4D97-AF65-F5344CB8AC3E}">
        <p14:creationId xmlns:p14="http://schemas.microsoft.com/office/powerpoint/2010/main" val="1552250590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Что делать, если Вас обвиняют в нарушении прав на товарный знак?</a:t>
            </a:r>
          </a:p>
        </p:txBody>
      </p:sp>
    </p:spTree>
    <p:extLst>
      <p:ext uri="{BB962C8B-B14F-4D97-AF65-F5344CB8AC3E}">
        <p14:creationId xmlns:p14="http://schemas.microsoft.com/office/powerpoint/2010/main" val="1921863725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3" y="223284"/>
            <a:ext cx="11210113" cy="879394"/>
          </a:xfrm>
        </p:spPr>
        <p:txBody>
          <a:bodyPr/>
          <a:lstStyle/>
          <a:p>
            <a:r>
              <a:rPr lang="ru-RU" dirty="0"/>
              <a:t>Что делать если Вы получили претензионное письмо?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400" dirty="0"/>
              <a:t>Изучить суть претензий</a:t>
            </a:r>
          </a:p>
          <a:p>
            <a:r>
              <a:rPr lang="ru-RU" sz="2400" dirty="0"/>
              <a:t>Проконсультироваться с юристом</a:t>
            </a:r>
          </a:p>
          <a:p>
            <a:r>
              <a:rPr lang="ru-RU" sz="2400" dirty="0"/>
              <a:t>Решить необходимо ли подготовить ответ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dirty="0"/>
              <a:t>Изучить дополнительные действия (аннулирование товарного знака)</a:t>
            </a:r>
          </a:p>
          <a:p>
            <a:r>
              <a:rPr lang="ru-RU" sz="2400" dirty="0"/>
              <a:t>Проведение переговоров (если требуется)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2316943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Что делать если Вы получили исковое заявление?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4340" y="1418241"/>
            <a:ext cx="10803320" cy="4328160"/>
          </a:xfrm>
        </p:spPr>
        <p:txBody>
          <a:bodyPr/>
          <a:lstStyle/>
          <a:p>
            <a:r>
              <a:rPr lang="ru-RU" sz="2200" dirty="0"/>
              <a:t>Обратиться к юристу</a:t>
            </a:r>
          </a:p>
          <a:p>
            <a:r>
              <a:rPr lang="ru-RU" sz="2200" dirty="0"/>
              <a:t>Совместно изучить суть претензий</a:t>
            </a:r>
          </a:p>
          <a:p>
            <a:r>
              <a:rPr lang="ru-RU" sz="2200" dirty="0"/>
              <a:t>Выработать стратегию:</a:t>
            </a:r>
          </a:p>
          <a:p>
            <a:pPr lvl="1"/>
            <a:r>
              <a:rPr lang="ru-RU" sz="2200" dirty="0"/>
              <a:t>сбор доказательств</a:t>
            </a:r>
          </a:p>
          <a:p>
            <a:pPr lvl="1"/>
            <a:r>
              <a:rPr lang="ru-RU" sz="2200" dirty="0"/>
              <a:t>подготовка отзыва (возражений)</a:t>
            </a:r>
          </a:p>
          <a:p>
            <a:pPr lvl="1"/>
            <a:r>
              <a:rPr lang="ru-RU" sz="2200" dirty="0"/>
              <a:t>изучение возможности принятия контрмер (аннулирование товарного знака) </a:t>
            </a:r>
          </a:p>
          <a:p>
            <a:pPr lvl="1"/>
            <a:r>
              <a:rPr lang="ru-RU" sz="2200" dirty="0"/>
              <a:t>решить необходимо ли провести переговоры с истцом</a:t>
            </a:r>
          </a:p>
          <a:p>
            <a:pPr lvl="1"/>
            <a:r>
              <a:rPr lang="ru-RU" sz="2200" dirty="0"/>
              <a:t>другие действия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86971099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Аннулирование знака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275" y="1771650"/>
            <a:ext cx="8121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Взаимодействие с ФАС.</a:t>
            </a:r>
          </a:p>
          <a:p>
            <a:pPr marL="342900" indent="-342900">
              <a:buAutoNum type="arabicPeriod"/>
            </a:pPr>
            <a:r>
              <a:rPr lang="ru-RU" sz="2800" dirty="0"/>
              <a:t>Злоупотребление правом.</a:t>
            </a:r>
          </a:p>
          <a:p>
            <a:pPr marL="342900" indent="-342900">
              <a:buAutoNum type="arabicPeriod"/>
            </a:pPr>
            <a:r>
              <a:rPr lang="ru-RU" sz="2800" dirty="0"/>
              <a:t>Возражение в Палату по патентным спорам.</a:t>
            </a:r>
          </a:p>
        </p:txBody>
      </p:sp>
    </p:spTree>
    <p:extLst>
      <p:ext uri="{BB962C8B-B14F-4D97-AF65-F5344CB8AC3E}">
        <p14:creationId xmlns:p14="http://schemas.microsoft.com/office/powerpoint/2010/main" val="290618114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Взаимодействие с ФАС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794500" y="943252"/>
            <a:ext cx="4438650" cy="4971495"/>
            <a:chOff x="6775450" y="465137"/>
            <a:chExt cx="4438650" cy="4971495"/>
          </a:xfrm>
        </p:grpSpPr>
        <p:pic>
          <p:nvPicPr>
            <p:cNvPr id="22530" name="Picture 2" descr="353185.jpg (466×466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450" y="465137"/>
              <a:ext cx="4438650" cy="443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169068" y="506730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ТЗ № 353185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38175" y="1524000"/>
            <a:ext cx="5457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Правообладатель</a:t>
            </a:r>
            <a:r>
              <a:rPr lang="ru-RU" dirty="0"/>
              <a:t> – ООО «ОСНОВАНИЕ-2»</a:t>
            </a:r>
          </a:p>
          <a:p>
            <a:endParaRPr lang="ru-RU" b="1" dirty="0"/>
          </a:p>
          <a:p>
            <a:r>
              <a:rPr lang="ru-RU" b="1" dirty="0"/>
              <a:t>Классы:</a:t>
            </a:r>
          </a:p>
          <a:p>
            <a:r>
              <a:rPr lang="ru-RU" b="1" dirty="0"/>
              <a:t>16</a:t>
            </a:r>
            <a:r>
              <a:rPr lang="ru-RU" dirty="0"/>
              <a:t> - изделия для упаковки бумажные или пластмассовые, упаковочный материал, пленки пластмассовые для упаковки.</a:t>
            </a:r>
          </a:p>
          <a:p>
            <a:r>
              <a:rPr lang="ru-RU" b="1" dirty="0"/>
              <a:t>30</a:t>
            </a:r>
            <a:r>
              <a:rPr lang="ru-RU" dirty="0"/>
              <a:t> - бисквиты, вафли, изделия кондитерские из сладкого теста, преимущественно с начинкой, изделия кондитерские мучные, изделия кондитерские на основе арахиса, изделия кондитерские на основе миндаля, конфеты, печенье, пряники, сухари, торты фруктово-ягодные.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8229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Товарный знак – ст. 1477 ГК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6751" y="1518764"/>
            <a:ext cx="10858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Обозначение, служащее для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индивидуализации товаров </a:t>
            </a:r>
            <a:r>
              <a:rPr lang="ru-RU" sz="3200" dirty="0"/>
              <a:t>юридических лиц или индивидуальных предпринимателей</a:t>
            </a:r>
          </a:p>
          <a:p>
            <a:endParaRPr lang="ru-RU" sz="3200" dirty="0"/>
          </a:p>
          <a:p>
            <a:r>
              <a:rPr lang="ru-RU" sz="3200" dirty="0"/>
              <a:t>Требуется получить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свидетельство на товарный знак</a:t>
            </a:r>
          </a:p>
        </p:txBody>
      </p:sp>
    </p:spTree>
    <p:extLst>
      <p:ext uri="{BB962C8B-B14F-4D97-AF65-F5344CB8AC3E}">
        <p14:creationId xmlns:p14="http://schemas.microsoft.com/office/powerpoint/2010/main" val="3814005628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Порядок действия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350" y="1533525"/>
            <a:ext cx="107251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ИП Соколов В.А. и ООО «Матрица» против ООО «ОСНОВАНИЕ-2»</a:t>
            </a:r>
          </a:p>
          <a:p>
            <a:endParaRPr lang="ru-RU" sz="2400" dirty="0"/>
          </a:p>
          <a:p>
            <a:r>
              <a:rPr lang="ru-RU" sz="2400" dirty="0"/>
              <a:t>Конкуренты на рынке производства и реализации упаковок для тортов из ПВХ.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r>
              <a:rPr lang="ru-RU" sz="2400" dirty="0">
                <a:solidFill>
                  <a:srgbClr val="4767A9"/>
                </a:solidFill>
              </a:rPr>
              <a:t>2003 год </a:t>
            </a:r>
            <a:r>
              <a:rPr lang="ru-RU" sz="2400" dirty="0"/>
              <a:t>– начало производства упаковок для торта ТБ 201 и ТБ 202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4767A9"/>
                </a:solidFill>
              </a:rPr>
              <a:t>2007 год </a:t>
            </a:r>
            <a:r>
              <a:rPr lang="ru-RU" sz="2400" dirty="0"/>
              <a:t>– дата подачи заявки на товарный знак.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4767A9"/>
                </a:solidFill>
              </a:rPr>
              <a:t>2008 год </a:t>
            </a:r>
            <a:r>
              <a:rPr lang="ru-RU" sz="2400" dirty="0"/>
              <a:t>– получение товарного знака, предъявление претензий контрагентам ИП Соколов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2754592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ОБРАЩЕНИЕ В ФАС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1" y="1562100"/>
            <a:ext cx="1097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767A9"/>
                </a:solidFill>
              </a:rPr>
              <a:t>Решение по делу № 006-11-А от 30.09.2011 года</a:t>
            </a:r>
            <a:r>
              <a:rPr lang="ru-RU" dirty="0"/>
              <a:t>:</a:t>
            </a:r>
          </a:p>
          <a:p>
            <a:r>
              <a:rPr lang="ru-RU" dirty="0"/>
              <a:t>«… Признать действия ООО «Основание -  2»,  связанные с приобретением и </a:t>
            </a:r>
          </a:p>
          <a:p>
            <a:r>
              <a:rPr lang="ru-RU" dirty="0"/>
              <a:t>использованием исключительного права на товарный знак №353185 по классам 16  и 30  </a:t>
            </a:r>
          </a:p>
          <a:p>
            <a:r>
              <a:rPr lang="ru-RU" dirty="0"/>
              <a:t>МКТУ,  </a:t>
            </a:r>
            <a:r>
              <a:rPr lang="ru-RU" b="1" dirty="0">
                <a:solidFill>
                  <a:srgbClr val="EF932D"/>
                </a:solidFill>
              </a:rPr>
              <a:t>актом недобросовестной конкуренции</a:t>
            </a:r>
            <a:r>
              <a:rPr lang="ru-RU" dirty="0"/>
              <a:t>,  запрещенным частью 2  статьи 14  </a:t>
            </a:r>
          </a:p>
          <a:p>
            <a:r>
              <a:rPr lang="ru-RU" dirty="0"/>
              <a:t>Федерального закона от 26.07.2006  № 135-ФЗ «О защите конкуренции».</a:t>
            </a:r>
          </a:p>
          <a:p>
            <a:endParaRPr lang="ru-RU" dirty="0">
              <a:solidFill>
                <a:srgbClr val="EF932D"/>
              </a:solidFill>
            </a:endParaRPr>
          </a:p>
          <a:p>
            <a:r>
              <a:rPr lang="ru-RU" dirty="0">
                <a:solidFill>
                  <a:srgbClr val="EF932D"/>
                </a:solidFill>
              </a:rPr>
              <a:t>Рекомендовать</a:t>
            </a:r>
            <a:r>
              <a:rPr lang="ru-RU" dirty="0"/>
              <a:t> ИП Соколову В.А.  и ООО «Матрица» </a:t>
            </a:r>
            <a:r>
              <a:rPr lang="ru-RU" dirty="0">
                <a:solidFill>
                  <a:srgbClr val="EF932D"/>
                </a:solidFill>
              </a:rPr>
              <a:t>направить настоящее решение в Роспатент </a:t>
            </a:r>
            <a:r>
              <a:rPr lang="ru-RU" b="1" dirty="0">
                <a:solidFill>
                  <a:srgbClr val="EF932D"/>
                </a:solidFill>
              </a:rPr>
              <a:t>для признания недействительным предоставление правовой охраны товарному знаку по свидетельству №353185</a:t>
            </a:r>
            <a:r>
              <a:rPr lang="ru-RU" dirty="0"/>
              <a:t>»</a:t>
            </a:r>
          </a:p>
          <a:p>
            <a:endParaRPr lang="ru-RU" dirty="0"/>
          </a:p>
          <a:p>
            <a:r>
              <a:rPr lang="ru-RU" dirty="0"/>
              <a:t>Палата по патентным спорам (30.03.2012) - </a:t>
            </a:r>
            <a:r>
              <a:rPr lang="ru-RU" b="1" dirty="0">
                <a:solidFill>
                  <a:srgbClr val="4767A9"/>
                </a:solidFill>
              </a:rPr>
              <a:t>Правовая охрана товарному знаку по свидетельству № 353185 признана недействительной полностью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2856055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Пересмотр по вновь открывшимся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А50-42633/2009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ООО «Основание-2» </a:t>
            </a:r>
            <a:r>
              <a:rPr lang="en-US" sz="2400" b="1" dirty="0"/>
              <a:t> 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ИП Ахметов Н.Р.</a:t>
            </a:r>
          </a:p>
          <a:p>
            <a:pPr algn="ctr"/>
            <a:r>
              <a:rPr lang="ru-RU" sz="2400" b="1" dirty="0"/>
              <a:t>ИП Ахметов А.Н.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5" y="3429000"/>
            <a:ext cx="9734549" cy="2431435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запретить использовать, уничтожить контрафактный товар, взыскать компенсацию.</a:t>
            </a: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Решения АС ПК:</a:t>
            </a: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24.11.2010 года - </a:t>
            </a:r>
            <a:r>
              <a:rPr lang="ru-RU" sz="1900" b="1" dirty="0">
                <a:solidFill>
                  <a:srgbClr val="484C5D"/>
                </a:solidFill>
              </a:rPr>
              <a:t>иск был удовлетворен (в целом).</a:t>
            </a: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09.08.2012 года – решение от </a:t>
            </a:r>
            <a:r>
              <a:rPr lang="ru-RU" sz="1900" b="1" dirty="0">
                <a:solidFill>
                  <a:srgbClr val="4767A9"/>
                </a:solidFill>
              </a:rPr>
              <a:t>24.11.2010 отменено по вновь открывшимся обстоятельствам</a:t>
            </a: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31.08.2012 года – в иске отказать. </a:t>
            </a:r>
          </a:p>
        </p:txBody>
      </p:sp>
      <p:pic>
        <p:nvPicPr>
          <p:cNvPr id="8" name="Picture 2" descr="353185.jpg (466×4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438150"/>
            <a:ext cx="2797175" cy="27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537575" y="276225"/>
            <a:ext cx="2730500" cy="3126700"/>
          </a:xfrm>
          <a:prstGeom prst="line">
            <a:avLst/>
          </a:prstGeom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458200" y="276225"/>
            <a:ext cx="2962275" cy="3057525"/>
          </a:xfrm>
          <a:prstGeom prst="line">
            <a:avLst/>
          </a:prstGeom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05008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1476" y="332687"/>
            <a:ext cx="10719103" cy="879395"/>
          </a:xfrm>
        </p:spPr>
        <p:txBody>
          <a:bodyPr/>
          <a:lstStyle/>
          <a:p>
            <a:r>
              <a:rPr lang="ru-RU" dirty="0"/>
              <a:t>Красное </a:t>
            </a:r>
            <a:r>
              <a:rPr lang="en-US" dirty="0"/>
              <a:t>&amp;</a:t>
            </a:r>
            <a:r>
              <a:rPr lang="ru-RU" dirty="0"/>
              <a:t> Белое или Белое</a:t>
            </a:r>
            <a:r>
              <a:rPr lang="en-US" dirty="0"/>
              <a:t> &amp;</a:t>
            </a:r>
            <a:r>
              <a:rPr lang="ru-RU" dirty="0"/>
              <a:t> Красное? </a:t>
            </a:r>
          </a:p>
        </p:txBody>
      </p:sp>
      <p:sp>
        <p:nvSpPr>
          <p:cNvPr id="3" name="AutoShape 2" descr="Пермская_кондитерская_фабрика.png (240×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26" y="1371600"/>
            <a:ext cx="7419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Дело № А50-14653/2013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/>
              <a:t>ООО «</a:t>
            </a:r>
            <a:r>
              <a:rPr lang="ru-RU" sz="2400" b="1" dirty="0" err="1"/>
              <a:t>Инвина-Опт</a:t>
            </a:r>
            <a:r>
              <a:rPr lang="ru-RU" sz="2400" b="1" dirty="0"/>
              <a:t>» </a:t>
            </a:r>
            <a:r>
              <a:rPr lang="en-US" sz="2400" b="1" dirty="0"/>
              <a:t> </a:t>
            </a:r>
            <a:endParaRPr lang="ru-RU" sz="2400" b="1" dirty="0"/>
          </a:p>
          <a:p>
            <a:pPr algn="ctr"/>
            <a:r>
              <a:rPr lang="en-US" b="1" dirty="0">
                <a:solidFill>
                  <a:srgbClr val="4767A9"/>
                </a:solidFill>
              </a:rPr>
              <a:t>VS</a:t>
            </a:r>
            <a:endParaRPr lang="ru-RU" b="1" dirty="0">
              <a:solidFill>
                <a:srgbClr val="4767A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dirty="0"/>
              <a:t>ООО «Бета Пермь»</a:t>
            </a:r>
          </a:p>
          <a:p>
            <a:pPr algn="ctr"/>
            <a:r>
              <a:rPr lang="ru-RU" sz="2400" b="1" dirty="0"/>
              <a:t>ООО «Альфа Пермь»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5" y="3429000"/>
            <a:ext cx="9734549" cy="2662267"/>
          </a:xfrm>
          <a:prstGeom prst="rect">
            <a:avLst/>
          </a:prstGeom>
          <a:noFill/>
          <a:ln>
            <a:solidFill>
              <a:srgbClr val="EF93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«…ответчики неправомерно используют в качестве коммерческого обозначения для индивидуализации услуг по розничной реализации алкогольной продукции обозначение «</a:t>
            </a:r>
            <a:r>
              <a:rPr lang="ru-RU" dirty="0" err="1"/>
              <a:t>Красное&amp;Белое</a:t>
            </a:r>
            <a:r>
              <a:rPr lang="ru-RU" dirty="0"/>
              <a:t>», которое сходно до степени смешения с товарными</a:t>
            </a:r>
          </a:p>
          <a:p>
            <a:pPr algn="just"/>
            <a:r>
              <a:rPr lang="ru-RU" dirty="0"/>
              <a:t>знаками истца».</a:t>
            </a:r>
          </a:p>
          <a:p>
            <a:pPr algn="just"/>
            <a:endParaRPr lang="ru-RU" sz="1900" b="1" dirty="0">
              <a:solidFill>
                <a:srgbClr val="4767A9"/>
              </a:solidFill>
            </a:endParaRPr>
          </a:p>
          <a:p>
            <a:pPr algn="just"/>
            <a:r>
              <a:rPr lang="ru-RU" sz="1900" b="1" dirty="0">
                <a:solidFill>
                  <a:srgbClr val="4767A9"/>
                </a:solidFill>
              </a:rPr>
              <a:t>Требование: </a:t>
            </a:r>
            <a:r>
              <a:rPr lang="ru-RU" sz="1900" dirty="0">
                <a:solidFill>
                  <a:srgbClr val="484C5D"/>
                </a:solidFill>
              </a:rPr>
              <a:t>запретить использовать, уничтожить контрафактный товар, взыскать компенсацию.</a:t>
            </a:r>
          </a:p>
          <a:p>
            <a:pPr algn="just"/>
            <a:endParaRPr lang="ru-RU" sz="1900" b="1" dirty="0">
              <a:solidFill>
                <a:srgbClr val="484C5D"/>
              </a:solidFill>
            </a:endParaRPr>
          </a:p>
          <a:p>
            <a:pPr algn="just"/>
            <a:r>
              <a:rPr lang="ru-RU" sz="1900" b="1" dirty="0">
                <a:solidFill>
                  <a:srgbClr val="484C5D"/>
                </a:solidFill>
              </a:rPr>
              <a:t>АС ПК: В удовлетворении исковых требований отказать.</a:t>
            </a:r>
          </a:p>
        </p:txBody>
      </p:sp>
      <p:pic>
        <p:nvPicPr>
          <p:cNvPr id="23554" name="Picture 2" descr="http://www.fips.ru/rutmimage/0/400000/420000/426000/426884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9" y="1285876"/>
            <a:ext cx="324134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137844.png (250×2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25" y="1196642"/>
            <a:ext cx="2810375" cy="2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73081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ОПРАВДАННЫЕ ИНВЕСТИЦИИ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87903" y="1632414"/>
            <a:ext cx="5094285" cy="463190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267" b="1" dirty="0">
                <a:latin typeface="+mj-lt"/>
              </a:rPr>
              <a:t>Надежная защита бренда компании</a:t>
            </a:r>
          </a:p>
          <a:p>
            <a:pPr>
              <a:buFont typeface="Wingdings" pitchFamily="2" charset="2"/>
              <a:buChar char="ü"/>
            </a:pPr>
            <a:r>
              <a:rPr lang="ru-RU" sz="2267" b="1" dirty="0">
                <a:latin typeface="+mj-lt"/>
              </a:rPr>
              <a:t>Борьба с недобросовестными</a:t>
            </a:r>
            <a:br>
              <a:rPr lang="ru-RU" sz="2267" b="1" dirty="0">
                <a:latin typeface="+mj-lt"/>
              </a:rPr>
            </a:br>
            <a:r>
              <a:rPr lang="ru-RU" sz="2267" b="1" dirty="0">
                <a:latin typeface="+mj-lt"/>
              </a:rPr>
              <a:t>конкурентами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267" b="1" dirty="0">
                <a:latin typeface="+mj-lt"/>
              </a:rPr>
              <a:t>Продажа франшиз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ru-RU" sz="2267" b="1" dirty="0">
              <a:latin typeface="+mj-lt"/>
            </a:endParaRPr>
          </a:p>
          <a:p>
            <a:pPr>
              <a:spcAft>
                <a:spcPts val="0"/>
              </a:spcAft>
              <a:buNone/>
            </a:pPr>
            <a:endParaRPr lang="ru-RU" sz="2267" b="1" dirty="0">
              <a:latin typeface="+mj-lt"/>
            </a:endParaRPr>
          </a:p>
          <a:p>
            <a:pPr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Регистрация товарного знака:</a:t>
            </a:r>
          </a:p>
          <a:p>
            <a:pPr>
              <a:spcAft>
                <a:spcPts val="0"/>
              </a:spcAft>
              <a:buNone/>
            </a:pPr>
            <a:endParaRPr lang="ru-RU" sz="2400" b="1" dirty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От 30 тыс. руб. </a:t>
            </a:r>
          </a:p>
          <a:p>
            <a:pPr>
              <a:spcAft>
                <a:spcPts val="2400"/>
              </a:spcAft>
              <a:buNone/>
            </a:pP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>
          <a:xfrm>
            <a:off x="6314374" y="1648335"/>
            <a:ext cx="5637921" cy="45068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267" b="1" dirty="0">
                <a:latin typeface="+mj-lt"/>
              </a:rPr>
              <a:t>Незащищенное имя компании</a:t>
            </a:r>
          </a:p>
          <a:p>
            <a:pPr>
              <a:buFont typeface="Arial" pitchFamily="34" charset="0"/>
              <a:buChar char="•"/>
            </a:pPr>
            <a:r>
              <a:rPr lang="ru-RU" sz="2267" b="1" dirty="0">
                <a:latin typeface="+mj-lt"/>
              </a:rPr>
              <a:t>Нет возможности бороться</a:t>
            </a:r>
            <a:br>
              <a:rPr lang="ru-RU" sz="2267" b="1" dirty="0">
                <a:latin typeface="+mj-lt"/>
              </a:rPr>
            </a:br>
            <a:r>
              <a:rPr lang="ru-RU" sz="2267" b="1" dirty="0">
                <a:latin typeface="+mj-lt"/>
              </a:rPr>
              <a:t>с контрафактом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267" b="1" dirty="0">
                <a:latin typeface="+mj-lt"/>
              </a:rPr>
              <a:t> </a:t>
            </a:r>
            <a:r>
              <a:rPr lang="ru-RU" sz="2267" b="1" strike="sngStrike" dirty="0">
                <a:latin typeface="+mj-lt"/>
              </a:rPr>
              <a:t>Продажа франшиз</a:t>
            </a:r>
          </a:p>
          <a:p>
            <a:pPr>
              <a:spcAft>
                <a:spcPts val="0"/>
              </a:spcAft>
              <a:buNone/>
            </a:pPr>
            <a:endParaRPr lang="ru-RU" sz="2267" b="1" strike="sngStrike" dirty="0">
              <a:latin typeface="+mj-lt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267" b="1" dirty="0">
              <a:latin typeface="+mj-lt"/>
            </a:endParaRPr>
          </a:p>
          <a:p>
            <a:pPr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3"/>
                </a:solidFill>
                <a:latin typeface="+mj-lt"/>
              </a:rPr>
              <a:t>Отсутствие товарного знака:</a:t>
            </a:r>
          </a:p>
          <a:p>
            <a:pPr>
              <a:spcAft>
                <a:spcPts val="0"/>
              </a:spcAft>
              <a:buNone/>
            </a:pPr>
            <a:endParaRPr lang="ru-RU" sz="2400" b="1" dirty="0">
              <a:solidFill>
                <a:schemeClr val="accent3"/>
              </a:solidFill>
              <a:latin typeface="+mj-lt"/>
            </a:endParaRPr>
          </a:p>
          <a:p>
            <a:pPr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3"/>
                </a:solidFill>
                <a:latin typeface="+mj-lt"/>
              </a:rPr>
              <a:t>Выплата компенсации до 5 000 000 руб.!</a:t>
            </a:r>
          </a:p>
          <a:p>
            <a:pPr>
              <a:spcAft>
                <a:spcPts val="2400"/>
              </a:spcAft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959242" y="3434096"/>
            <a:ext cx="4274314" cy="7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76692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1570047" y="2310064"/>
            <a:ext cx="3746233" cy="232610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  <a:p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495402" y="1236052"/>
            <a:ext cx="4477407" cy="849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 cap="all" baseline="0">
                <a:solidFill>
                  <a:schemeClr val="bg1"/>
                </a:solidFill>
                <a:latin typeface="HeliosCond" panose="020B05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Юридическая фирма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ru-RU" sz="2600" dirty="0"/>
              <a:t>« </a:t>
            </a:r>
            <a:r>
              <a:rPr lang="ru-RU" sz="2600" dirty="0" err="1"/>
              <a:t>Городисский</a:t>
            </a:r>
            <a:r>
              <a:rPr lang="ru-RU" sz="2600" dirty="0"/>
              <a:t> и Партнеры»</a:t>
            </a:r>
          </a:p>
        </p:txBody>
      </p:sp>
      <p:grpSp>
        <p:nvGrpSpPr>
          <p:cNvPr id="9" name="Group 648"/>
          <p:cNvGrpSpPr/>
          <p:nvPr/>
        </p:nvGrpSpPr>
        <p:grpSpPr>
          <a:xfrm>
            <a:off x="6784913" y="2532687"/>
            <a:ext cx="4274515" cy="3015862"/>
            <a:chOff x="-569" y="0"/>
            <a:chExt cx="3005311" cy="2408702"/>
          </a:xfrm>
        </p:grpSpPr>
        <p:sp>
          <p:nvSpPr>
            <p:cNvPr id="10" name="Shape 643"/>
            <p:cNvSpPr/>
            <p:nvPr/>
          </p:nvSpPr>
          <p:spPr>
            <a:xfrm>
              <a:off x="391149" y="19389"/>
              <a:ext cx="2613593" cy="2389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  <a:sym typeface="Gill Sans" charset="0"/>
                </a:rPr>
                <a:t>+7 (</a:t>
              </a: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342</a:t>
              </a:r>
              <a:r>
                <a:rPr dirty="0">
                  <a:solidFill>
                    <a:schemeClr val="bg1"/>
                  </a:solidFill>
                  <a:sym typeface="Gill Sans" charset="0"/>
                </a:rPr>
                <a:t>) </a:t>
              </a: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259 54 39</a:t>
              </a: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  <a:sym typeface="Gill Sans" charset="0"/>
                </a:rPr>
                <a:t>+7 </a:t>
              </a:r>
              <a:r>
                <a:rPr lang="ru-RU" dirty="0">
                  <a:solidFill>
                    <a:schemeClr val="bg1"/>
                  </a:solidFill>
                  <a:sym typeface="Gill Sans" charset="0"/>
                </a:rPr>
                <a:t>(342) 259 54 39</a:t>
              </a: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MaltsevN@gorodissky.ru</a:t>
              </a: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614000</a:t>
              </a:r>
              <a:r>
                <a:rPr lang="ru-RU" dirty="0">
                  <a:solidFill>
                    <a:schemeClr val="bg1"/>
                  </a:solidFill>
                  <a:sym typeface="Gill Sans" charset="0"/>
                </a:rPr>
                <a:t>, г. Пермь, </a:t>
              </a:r>
              <a:br>
                <a:rPr lang="ru-RU" dirty="0">
                  <a:solidFill>
                    <a:schemeClr val="bg1"/>
                  </a:solidFill>
                  <a:sym typeface="Gill Sans" charset="0"/>
                </a:rPr>
              </a:br>
              <a:r>
                <a:rPr lang="ru-RU" dirty="0">
                  <a:solidFill>
                    <a:schemeClr val="bg1"/>
                  </a:solidFill>
                  <a:sym typeface="Gill Sans" charset="0"/>
                </a:rPr>
                <a:t>ул. Петропавловская, 41, оф. 215</a:t>
              </a:r>
              <a:br>
                <a:rPr lang="en-US" dirty="0">
                  <a:solidFill>
                    <a:schemeClr val="bg1"/>
                  </a:solidFill>
                  <a:sym typeface="Gill Sans" charset="0"/>
                </a:rPr>
              </a:br>
              <a:br>
                <a:rPr lang="en-US" dirty="0">
                  <a:solidFill>
                    <a:schemeClr val="bg1"/>
                  </a:solidFill>
                  <a:sym typeface="Gill Sans" charset="0"/>
                </a:rPr>
              </a:b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www.gorodissky.ru</a:t>
              </a:r>
            </a:p>
          </p:txBody>
        </p:sp>
        <p:pic>
          <p:nvPicPr>
            <p:cNvPr id="11" name="image138.png"/>
            <p:cNvPicPr/>
            <p:nvPr/>
          </p:nvPicPr>
          <p:blipFill>
            <a:blip r:embed="rId2">
              <a:biLevel thresh="25000"/>
              <a:extLst/>
            </a:blip>
            <a:stretch>
              <a:fillRect/>
            </a:stretch>
          </p:blipFill>
          <p:spPr>
            <a:xfrm>
              <a:off x="-569" y="972839"/>
              <a:ext cx="214122" cy="137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39.png"/>
            <p:cNvPicPr/>
            <p:nvPr/>
          </p:nvPicPr>
          <p:blipFill>
            <a:blip r:embed="rId3">
              <a:biLevel thresh="25000"/>
              <a:extLst/>
            </a:blip>
            <a:stretch>
              <a:fillRect/>
            </a:stretch>
          </p:blipFill>
          <p:spPr>
            <a:xfrm>
              <a:off x="0" y="0"/>
              <a:ext cx="201755" cy="204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40.png"/>
            <p:cNvPicPr/>
            <p:nvPr/>
          </p:nvPicPr>
          <p:blipFill>
            <a:blip r:embed="rId4">
              <a:biLevel thresh="25000"/>
              <a:extLst/>
            </a:blip>
            <a:stretch>
              <a:fillRect/>
            </a:stretch>
          </p:blipFill>
          <p:spPr>
            <a:xfrm>
              <a:off x="10700" y="482897"/>
              <a:ext cx="203439" cy="203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41.png"/>
            <p:cNvPicPr/>
            <p:nvPr/>
          </p:nvPicPr>
          <p:blipFill>
            <a:blip r:embed="rId5">
              <a:biLevel thresh="25000"/>
              <a:extLst/>
            </a:blip>
            <a:stretch>
              <a:fillRect/>
            </a:stretch>
          </p:blipFill>
          <p:spPr>
            <a:xfrm>
              <a:off x="29017" y="1390579"/>
              <a:ext cx="185121" cy="266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487489" y="5887468"/>
            <a:ext cx="10114067" cy="346783"/>
          </a:xfrm>
          <a:prstGeom prst="rect">
            <a:avLst/>
          </a:prstGeom>
          <a:ln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767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FFFFFF"/>
                </a:solidFill>
                <a:sym typeface="Calibri Bold" charset="0"/>
              </a:rPr>
              <a:t>© ООО </a:t>
            </a:r>
            <a:r>
              <a:rPr lang="en-US" altLang="ru-RU" sz="1600" dirty="0">
                <a:solidFill>
                  <a:srgbClr val="FFFFFF"/>
                </a:solidFill>
              </a:rPr>
              <a:t>«</a:t>
            </a:r>
            <a:r>
              <a:rPr lang="ru-RU" altLang="ru-RU" sz="1600" dirty="0">
                <a:solidFill>
                  <a:srgbClr val="FFFFFF"/>
                </a:solidFill>
              </a:rPr>
              <a:t>Юридическая фирма </a:t>
            </a:r>
            <a:r>
              <a:rPr lang="ru-RU" altLang="ru-RU" sz="1600" dirty="0" err="1">
                <a:solidFill>
                  <a:srgbClr val="FFFFFF"/>
                </a:solidFill>
              </a:rPr>
              <a:t>Городисский</a:t>
            </a:r>
            <a:r>
              <a:rPr lang="ru-RU" altLang="ru-RU" sz="1600" dirty="0">
                <a:solidFill>
                  <a:srgbClr val="FFFFFF"/>
                </a:solidFill>
              </a:rPr>
              <a:t> и Партнёры</a:t>
            </a:r>
            <a:r>
              <a:rPr lang="en-US" altLang="ru-RU" sz="1600" dirty="0">
                <a:solidFill>
                  <a:srgbClr val="FFFFFF"/>
                </a:solidFill>
              </a:rPr>
              <a:t>»</a:t>
            </a:r>
            <a:r>
              <a:rPr lang="ru-RU" altLang="ru-RU" sz="1600" dirty="0">
                <a:solidFill>
                  <a:srgbClr val="FFFFFF"/>
                </a:solidFill>
              </a:rPr>
              <a:t>, 2016</a:t>
            </a:r>
            <a:r>
              <a:rPr lang="ru-RU" altLang="ru-RU" sz="1600" dirty="0">
                <a:solidFill>
                  <a:srgbClr val="FFFFFF"/>
                </a:solidFill>
                <a:sym typeface="Calibri Bold" charset="0"/>
              </a:rPr>
              <a:t> </a:t>
            </a:r>
            <a:endParaRPr lang="ru-RU" altLang="ru-RU" sz="1600" b="1" cap="all" dirty="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40" y="5129213"/>
            <a:ext cx="376783" cy="3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69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Виды товарных знаков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1983" y="1465991"/>
            <a:ext cx="110680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качестве товарных знаков могут быть зарегистрированы:</a:t>
            </a:r>
          </a:p>
          <a:p>
            <a:endParaRPr lang="ru-RU" sz="3200" dirty="0"/>
          </a:p>
          <a:p>
            <a:pPr marL="514350" indent="-514350">
              <a:buAutoNum type="romanUcPeriod"/>
            </a:pPr>
            <a:r>
              <a:rPr lang="ru-RU" sz="3200" dirty="0"/>
              <a:t>Словесные.</a:t>
            </a:r>
          </a:p>
          <a:p>
            <a:pPr marL="514350" indent="-514350">
              <a:buAutoNum type="romanUcPeriod"/>
            </a:pPr>
            <a:r>
              <a:rPr lang="ru-RU" sz="3200" dirty="0"/>
              <a:t>Изобразительные.</a:t>
            </a:r>
          </a:p>
          <a:p>
            <a:pPr marL="514350" indent="-514350">
              <a:buAutoNum type="romanUcPeriod"/>
            </a:pPr>
            <a:r>
              <a:rPr lang="ru-RU" sz="3200" dirty="0"/>
              <a:t>Комбинированные.</a:t>
            </a:r>
          </a:p>
          <a:p>
            <a:pPr marL="514350" indent="-514350">
              <a:buAutoNum type="romanUcPeriod"/>
            </a:pPr>
            <a:r>
              <a:rPr lang="ru-RU" sz="3200" dirty="0"/>
              <a:t>Другие обозначения или их комбинации.</a:t>
            </a:r>
          </a:p>
        </p:txBody>
      </p:sp>
    </p:spTree>
    <p:extLst>
      <p:ext uri="{BB962C8B-B14F-4D97-AF65-F5344CB8AC3E}">
        <p14:creationId xmlns:p14="http://schemas.microsoft.com/office/powerpoint/2010/main" val="3661165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ru-RU" dirty="0"/>
              <a:t>Словесные товарные знаки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627784" y="1893203"/>
            <a:ext cx="2863231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/>
              <a:t>Аэрофлот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4579566"/>
            <a:ext cx="311998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/>
              <a:t>Тинькофф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64288" y="1843262"/>
            <a:ext cx="2736304" cy="105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/>
              <a:t>Билайн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308304" y="4579566"/>
            <a:ext cx="1584176" cy="649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/>
              <a:t>Apple</a:t>
            </a:r>
            <a:endParaRPr lang="ru-RU" sz="40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80417" y="3164009"/>
            <a:ext cx="2351537" cy="670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/>
              <a:t>Microsoft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3813129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Изобразительные</a:t>
            </a:r>
            <a:r>
              <a:rPr lang="ru-RU" dirty="0"/>
              <a:t> товарные знаки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75" y="4437126"/>
            <a:ext cx="5334000" cy="1666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41" y="2505501"/>
            <a:ext cx="1512168" cy="1847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37" y="1268763"/>
            <a:ext cx="3343275" cy="2466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97" y="1782157"/>
            <a:ext cx="30480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9754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ru-RU" dirty="0"/>
              <a:t>Комбинированные товарные знаки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69" y="4605316"/>
            <a:ext cx="2865368" cy="153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70" y="1998066"/>
            <a:ext cx="2412731" cy="2412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15952" r="3944" b="17468"/>
          <a:stretch/>
        </p:blipFill>
        <p:spPr>
          <a:xfrm>
            <a:off x="6805415" y="4508371"/>
            <a:ext cx="3496236" cy="1730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67" y="1998070"/>
            <a:ext cx="1916895" cy="1916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7" y="1364184"/>
            <a:ext cx="3240360" cy="1592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99" y="3418711"/>
            <a:ext cx="2286000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97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Gorodissky">
  <a:themeElements>
    <a:clrScheme name="Другая 11">
      <a:dk1>
        <a:srgbClr val="484C5D"/>
      </a:dk1>
      <a:lt1>
        <a:srgbClr val="FFFFFF"/>
      </a:lt1>
      <a:dk2>
        <a:srgbClr val="4767A9"/>
      </a:dk2>
      <a:lt2>
        <a:srgbClr val="EEECE1"/>
      </a:lt2>
      <a:accent1>
        <a:srgbClr val="4767A9"/>
      </a:accent1>
      <a:accent2>
        <a:srgbClr val="484C5D"/>
      </a:accent2>
      <a:accent3>
        <a:srgbClr val="EF932D"/>
      </a:accent3>
      <a:accent4>
        <a:srgbClr val="EC595F"/>
      </a:accent4>
      <a:accent5>
        <a:srgbClr val="599999"/>
      </a:accent5>
      <a:accent6>
        <a:srgbClr val="709661"/>
      </a:accent6>
      <a:hlink>
        <a:srgbClr val="0000FF"/>
      </a:hlink>
      <a:folHlink>
        <a:srgbClr val="800080"/>
      </a:folHlink>
    </a:clrScheme>
    <a:fontScheme name="Другая 5">
      <a:majorFont>
        <a:latin typeface="HeliosCond"/>
        <a:ea typeface=""/>
        <a:cs typeface=""/>
      </a:majorFont>
      <a:minorFont>
        <a:latin typeface="Helio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2247</Words>
  <Application>Microsoft Office PowerPoint</Application>
  <PresentationFormat>Широкоэкранный</PresentationFormat>
  <Paragraphs>381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6" baseType="lpstr">
      <vt:lpstr>Helios</vt:lpstr>
      <vt:lpstr>Wingdings</vt:lpstr>
      <vt:lpstr>Swift Light</vt:lpstr>
      <vt:lpstr>HeliosCondThin</vt:lpstr>
      <vt:lpstr>Gill Sans</vt:lpstr>
      <vt:lpstr>HeliosCond</vt:lpstr>
      <vt:lpstr>Swift LightC</vt:lpstr>
      <vt:lpstr>Calibri</vt:lpstr>
      <vt:lpstr>Arial</vt:lpstr>
      <vt:lpstr>Calibri Bold</vt:lpstr>
      <vt:lpstr>Gorodissky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Southstream</dc:creator>
  <cp:lastModifiedBy>Никита Мальцев</cp:lastModifiedBy>
  <cp:revision>219</cp:revision>
  <cp:lastPrinted>2015-07-06T10:29:35Z</cp:lastPrinted>
  <dcterms:created xsi:type="dcterms:W3CDTF">2015-03-08T17:17:22Z</dcterms:created>
  <dcterms:modified xsi:type="dcterms:W3CDTF">2016-11-16T05:00:48Z</dcterms:modified>
</cp:coreProperties>
</file>