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4" r:id="rId1"/>
  </p:sldMasterIdLst>
  <p:notesMasterIdLst>
    <p:notesMasterId r:id="rId25"/>
  </p:notesMasterIdLst>
  <p:sldIdLst>
    <p:sldId id="320" r:id="rId2"/>
    <p:sldId id="386" r:id="rId3"/>
    <p:sldId id="387" r:id="rId4"/>
    <p:sldId id="388" r:id="rId5"/>
    <p:sldId id="389" r:id="rId6"/>
    <p:sldId id="390" r:id="rId7"/>
    <p:sldId id="392" r:id="rId8"/>
    <p:sldId id="393" r:id="rId9"/>
    <p:sldId id="401" r:id="rId10"/>
    <p:sldId id="400" r:id="rId11"/>
    <p:sldId id="399" r:id="rId12"/>
    <p:sldId id="396" r:id="rId13"/>
    <p:sldId id="394" r:id="rId14"/>
    <p:sldId id="395" r:id="rId15"/>
    <p:sldId id="391" r:id="rId16"/>
    <p:sldId id="397" r:id="rId17"/>
    <p:sldId id="398" r:id="rId18"/>
    <p:sldId id="402" r:id="rId19"/>
    <p:sldId id="404" r:id="rId20"/>
    <p:sldId id="405" r:id="rId21"/>
    <p:sldId id="406" r:id="rId22"/>
    <p:sldId id="407" r:id="rId23"/>
    <p:sldId id="321" r:id="rId24"/>
  </p:sldIdLst>
  <p:sldSz cx="12192000" cy="6858000"/>
  <p:notesSz cx="6797675" cy="9928225"/>
  <p:embeddedFontLst>
    <p:embeddedFont>
      <p:font typeface="Helios" panose="020B0604020202020204" charset="0"/>
      <p:regular r:id="rId26"/>
      <p:bold r:id="rId27"/>
      <p:italic r:id="rId28"/>
      <p:boldItalic r:id="rId29"/>
    </p:embeddedFont>
    <p:embeddedFont>
      <p:font typeface="HeliosCondThin" panose="020B0303020202020204" charset="-52"/>
      <p:regular r:id="rId30"/>
      <p:italic r:id="rId31"/>
    </p:embeddedFont>
    <p:embeddedFont>
      <p:font typeface="HeliosCond" panose="020B0506020202030204" charset="-52"/>
      <p:regular r:id="rId32"/>
      <p:bold r:id="rId33"/>
      <p:italic r:id="rId34"/>
      <p:boldItalic r:id="rId35"/>
    </p:embeddedFont>
    <p:embeddedFont>
      <p:font typeface="Swift LightC" panose="020B0604020202020204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Bold" panose="020F0702030404030204" pitchFamily="34" charset="0"/>
      <p:bold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7A9"/>
    <a:srgbClr val="EF932D"/>
    <a:srgbClr val="484C5D"/>
    <a:srgbClr val="709661"/>
    <a:srgbClr val="599999"/>
    <a:srgbClr val="EC595F"/>
    <a:srgbClr val="DE9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3475" autoAdjust="0"/>
  </p:normalViewPr>
  <p:slideViewPr>
    <p:cSldViewPr snapToGrid="0">
      <p:cViewPr varScale="1">
        <p:scale>
          <a:sx n="46" d="100"/>
          <a:sy n="46" d="100"/>
        </p:scale>
        <p:origin x="912" y="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1838B-FBF1-4C08-9746-C72446EAE3BF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5FD0C-03FA-4129-9B54-D0E9235AC4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quarter" idx="11"/>
          </p:nvPr>
        </p:nvSpPr>
        <p:spPr>
          <a:xfrm>
            <a:off x="477207" y="3622408"/>
            <a:ext cx="4976172" cy="111336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>
                <a:solidFill>
                  <a:schemeClr val="bg1"/>
                </a:solidFill>
                <a:latin typeface="Helios" pitchFamily="2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828754" indent="0"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27" name="Picture 3" descr="F:\MUSIC\Praca\60 08.03.2015\Styling\Design\JPEG\gorodissky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6"/>
          <a:stretch/>
        </p:blipFill>
        <p:spPr bwMode="auto">
          <a:xfrm>
            <a:off x="446992" y="5225314"/>
            <a:ext cx="5796645" cy="127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950425" y="1947541"/>
            <a:ext cx="5641075" cy="255454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spcBef>
                <a:spcPts val="0"/>
              </a:spcBef>
              <a:buNone/>
              <a:defRPr sz="4000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ОБРАЗЕЦ </a:t>
            </a:r>
            <a:endParaRPr lang="en-US" dirty="0"/>
          </a:p>
          <a:p>
            <a:pPr lvl="0"/>
            <a:r>
              <a:rPr lang="ru-RU" dirty="0"/>
              <a:t>ЗАГОЛОВКА</a:t>
            </a:r>
          </a:p>
          <a:p>
            <a:pPr lvl="0"/>
            <a:r>
              <a:rPr lang="ru-RU" dirty="0"/>
              <a:t>ТИТУЛЬНОГО</a:t>
            </a:r>
            <a:br>
              <a:rPr lang="ru-RU" dirty="0"/>
            </a:br>
            <a:r>
              <a:rPr lang="ru-RU" dirty="0"/>
              <a:t>СЛАЙДА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11972" y="570155"/>
            <a:ext cx="5292763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ru-RU" sz="1867">
              <a:solidFill>
                <a:srgbClr val="FFFFFF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408796" y="3496240"/>
            <a:ext cx="5111823" cy="477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11"/>
          <p:cNvSpPr>
            <a:spLocks noGrp="1"/>
          </p:cNvSpPr>
          <p:nvPr>
            <p:ph type="body" sz="quarter" idx="12"/>
          </p:nvPr>
        </p:nvSpPr>
        <p:spPr>
          <a:xfrm>
            <a:off x="477205" y="656218"/>
            <a:ext cx="4935040" cy="2723396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600" b="1">
                <a:solidFill>
                  <a:schemeClr val="bg1"/>
                </a:solidFill>
                <a:latin typeface="Helios" pitchFamily="2" charset="0"/>
              </a:defRPr>
            </a:lvl1pPr>
            <a:lvl2pPr marL="457189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914377" indent="0"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1371566" indent="0"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828754" indent="0"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60886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4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9" t="-221" r="5294" b="6607"/>
          <a:stretch/>
        </p:blipFill>
        <p:spPr>
          <a:xfrm flipH="1">
            <a:off x="-42773" y="-65342"/>
            <a:ext cx="12234777" cy="6923343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20" name="Прямоугольник 19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accent3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4" name="Группа 23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6" name="Прямая соединительная линия 25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673680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5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r="7835" b="6360"/>
          <a:stretch/>
        </p:blipFill>
        <p:spPr>
          <a:xfrm>
            <a:off x="1" y="1"/>
            <a:ext cx="12234779" cy="6849979"/>
          </a:xfrm>
          <a:prstGeom prst="rect">
            <a:avLst/>
          </a:prstGeom>
        </p:spPr>
      </p:pic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18" name="Прямоугольник 17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0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tx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2" name="Группа 21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4" name="Прямая соединительная линия 23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4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316554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6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548655"/>
            <a:ext cx="10719103" cy="5540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0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ЦИТАТЫ</a:t>
            </a:r>
          </a:p>
        </p:txBody>
      </p: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77518" y="1736726"/>
            <a:ext cx="10703060" cy="33845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wift LightC" panose="020A0403080405020504" pitchFamily="18" charset="0"/>
              </a:defRPr>
            </a:lvl1pPr>
            <a:lvl2pPr marL="457189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2pPr>
            <a:lvl3pPr marL="914377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3pPr>
            <a:lvl4pPr marL="1371566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4pPr>
            <a:lvl5pPr marL="1828754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5pPr>
          </a:lstStyle>
          <a:p>
            <a:pPr lvl="0"/>
            <a:r>
              <a:rPr lang="ru-RU" dirty="0"/>
              <a:t>С другой стороны укрепление и развитие структуры требуют определения и уточнения системы обучения кадров, соответствует насущным потребностям. Не следует, однако забывать, что постоянное информационно-пропагандистское обеспечение нашей деятельности играет важную роль в формировании существенных финансовых и административных условий.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5" name="Группа 14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18" name="Прямая соединительная линия 1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Прямая соединительная линия 19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35149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7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548655"/>
            <a:ext cx="10719103" cy="5540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067" b="1" baseline="0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ЦИТАТЫ</a:t>
            </a:r>
          </a:p>
        </p:txBody>
      </p:sp>
      <p:sp>
        <p:nvSpPr>
          <p:cNvPr id="10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561476" y="1736726"/>
            <a:ext cx="10719103" cy="3384551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Swift LightC" panose="020A0403080405020504" pitchFamily="18" charset="0"/>
              </a:defRPr>
            </a:lvl1pPr>
            <a:lvl2pPr marL="457189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2pPr>
            <a:lvl3pPr marL="914377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3pPr>
            <a:lvl4pPr marL="1371566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4pPr>
            <a:lvl5pPr marL="1828754" indent="0">
              <a:buNone/>
              <a:defRPr sz="2400">
                <a:solidFill>
                  <a:schemeClr val="bg1"/>
                </a:solidFill>
                <a:latin typeface="Swift Light" panose="02000503070000020004" pitchFamily="50" charset="0"/>
              </a:defRPr>
            </a:lvl5pPr>
          </a:lstStyle>
          <a:p>
            <a:pPr lvl="0"/>
            <a:r>
              <a:rPr lang="ru-RU" dirty="0"/>
              <a:t>С другой стороны укрепление и развитие структуры требуют определения и уточнения системы обучения кадров, соответствует насущным потребностям. Не следует, однако забывать, что постоянное информационно-пропагандистское обеспечение нашей деятельности играет важную роль в формировании существенных финансовых и административных условий.</a:t>
            </a: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5" name="Группа 14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18" name="Прямая соединительная линия 1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0" name="Прямая соединительная линия 19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5764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ы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511221" y="1556797"/>
            <a:ext cx="5138587" cy="3096345"/>
          </a:xfrm>
          <a:prstGeom prst="rect">
            <a:avLst/>
          </a:prstGeom>
          <a:solidFill>
            <a:srgbClr val="4767A9"/>
          </a:solidFill>
          <a:ln w="76200">
            <a:solidFill>
              <a:srgbClr val="4767A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ru-RU" sz="1867">
              <a:solidFill>
                <a:srgbClr val="FFFFFF"/>
              </a:solidFill>
            </a:endParaRPr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05904" y="1269000"/>
            <a:ext cx="5249471" cy="43200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ru-RU" sz="1867">
              <a:solidFill>
                <a:srgbClr val="FFFFFF"/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310064"/>
            <a:ext cx="3746233" cy="2326104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ФИНАЛЬНОГО СЛАЙДА</a:t>
            </a:r>
          </a:p>
        </p:txBody>
      </p:sp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11" hasCustomPrompt="1"/>
          </p:nvPr>
        </p:nvSpPr>
        <p:spPr>
          <a:xfrm>
            <a:off x="6178559" y="2569263"/>
            <a:ext cx="5102020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0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КОНТАКТЫ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9" name="Группа 18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41996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ПУСТОГО СЛАЙДА</a:t>
            </a:r>
          </a:p>
        </p:txBody>
      </p:sp>
      <p:grpSp>
        <p:nvGrpSpPr>
          <p:cNvPr id="4" name="Группа 3"/>
          <p:cNvGrpSpPr/>
          <p:nvPr userDrawn="1"/>
        </p:nvGrpSpPr>
        <p:grpSpPr>
          <a:xfrm>
            <a:off x="545909" y="6309320"/>
            <a:ext cx="11047923" cy="0"/>
            <a:chOff x="1199456" y="6309320"/>
            <a:chExt cx="10375300" cy="0"/>
          </a:xfrm>
        </p:grpSpPr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2649381" y="6309320"/>
              <a:ext cx="8925375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1199456" y="6309320"/>
              <a:ext cx="1777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pic>
        <p:nvPicPr>
          <p:cNvPr id="10" name="Picture 2" descr="F:\MUSIC\Praca\60 08.03.2015\Styling\Design\JPEG\logo_blu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93757" r="73944"/>
          <a:stretch/>
        </p:blipFill>
        <p:spPr bwMode="auto">
          <a:xfrm>
            <a:off x="463353" y="6323447"/>
            <a:ext cx="1899987" cy="4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Прямая соединительная линия 18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102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ы_Желты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463349" y="1196757"/>
            <a:ext cx="11130483" cy="5608145"/>
            <a:chOff x="463350" y="1196754"/>
            <a:chExt cx="11130482" cy="5608145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18" name="Прямая соединительная линия 1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568393" y="1196754"/>
              <a:ext cx="18728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467" b="1" baseline="0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ДЛЯ БУЛЛЕТОВ (ЖЕЛТЫЕ МЕТКИ)</a:t>
            </a:r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11"/>
          </p:nvPr>
        </p:nvSpPr>
        <p:spPr>
          <a:xfrm>
            <a:off x="776371" y="184467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12"/>
          </p:nvPr>
        </p:nvSpPr>
        <p:spPr>
          <a:xfrm>
            <a:off x="6207860" y="184467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7066728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уллеты_Си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 baseline="0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ДЛЯ БУЛЛЕТОВ (СИНИЕ МЕТКИ)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44016" y="3501008"/>
            <a:ext cx="53765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545909" y="6309320"/>
            <a:ext cx="11047923" cy="0"/>
            <a:chOff x="1199456" y="6309320"/>
            <a:chExt cx="10375300" cy="0"/>
          </a:xfrm>
        </p:grpSpPr>
        <p:cxnSp>
          <p:nvCxnSpPr>
            <p:cNvPr id="18" name="Прямая соединительная линия 17"/>
            <p:cNvCxnSpPr/>
            <p:nvPr userDrawn="1"/>
          </p:nvCxnSpPr>
          <p:spPr>
            <a:xfrm>
              <a:off x="2649381" y="6309320"/>
              <a:ext cx="8925375" cy="0"/>
            </a:xfrm>
            <a:prstGeom prst="line">
              <a:avLst/>
            </a:prstGeom>
            <a:ln w="19050">
              <a:solidFill>
                <a:schemeClr val="accent1">
                  <a:shade val="95000"/>
                  <a:satMod val="10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1199456" y="6309320"/>
              <a:ext cx="1777271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 descr="F:\MUSIC\Praca\60 08.03.2015\Styling\Design\JPEG\logo_blue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0" t="93757" r="73944"/>
          <a:stretch/>
        </p:blipFill>
        <p:spPr bwMode="auto">
          <a:xfrm>
            <a:off x="463353" y="6323447"/>
            <a:ext cx="1899987" cy="48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 userDrawn="1"/>
        </p:nvCxnSpPr>
        <p:spPr>
          <a:xfrm>
            <a:off x="568395" y="1196755"/>
            <a:ext cx="187288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4"/>
          <p:cNvSpPr>
            <a:spLocks noGrp="1"/>
          </p:cNvSpPr>
          <p:nvPr>
            <p:ph type="body" sz="quarter" idx="13"/>
          </p:nvPr>
        </p:nvSpPr>
        <p:spPr>
          <a:xfrm>
            <a:off x="760328" y="184467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Tx/>
              <a:buBlip>
                <a:blip r:embed="rId3"/>
              </a:buBlip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14"/>
          </p:nvPr>
        </p:nvSpPr>
        <p:spPr>
          <a:xfrm>
            <a:off x="6239945" y="1828636"/>
            <a:ext cx="4800000" cy="4007485"/>
          </a:xfrm>
          <a:prstGeom prst="rect">
            <a:avLst/>
          </a:prstGeom>
        </p:spPr>
        <p:txBody>
          <a:bodyPr lIns="68580" tIns="34290" rIns="68580" bIns="34290"/>
          <a:lstStyle>
            <a:lvl1pPr marL="285744" indent="-285744">
              <a:spcBef>
                <a:spcPts val="0"/>
              </a:spcBef>
              <a:spcAft>
                <a:spcPts val="1800"/>
              </a:spcAft>
              <a:buClr>
                <a:schemeClr val="accent3"/>
              </a:buClr>
              <a:buFontTx/>
              <a:buBlip>
                <a:blip r:embed="rId3"/>
              </a:buBlip>
              <a:defRPr sz="2000">
                <a:latin typeface="Helios" pitchFamily="2" charset="0"/>
              </a:defRPr>
            </a:lvl1pPr>
            <a:lvl2pPr marL="742932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2pPr>
            <a:lvl3pPr marL="1200121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3pPr>
            <a:lvl4pPr marL="1657309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4pPr>
            <a:lvl5pPr marL="2114498" indent="-285744">
              <a:buClr>
                <a:schemeClr val="accent3"/>
              </a:buClr>
              <a:buFont typeface="Wingdings" panose="05000000000000000000" pitchFamily="2" charset="2"/>
              <a:buChar char="§"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16570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80" y="223284"/>
            <a:ext cx="10956759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ДИАГРАММЫ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144016" y="3501008"/>
            <a:ext cx="537659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sp>
        <p:nvSpPr>
          <p:cNvPr id="13" name="Диаграмма 3"/>
          <p:cNvSpPr>
            <a:spLocks noGrp="1"/>
          </p:cNvSpPr>
          <p:nvPr>
            <p:ph type="chart" sz="quarter" idx="13"/>
          </p:nvPr>
        </p:nvSpPr>
        <p:spPr>
          <a:xfrm>
            <a:off x="561480" y="1844673"/>
            <a:ext cx="10972799" cy="407193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2400"/>
            </a:lvl1pPr>
          </a:lstStyle>
          <a:p>
            <a:r>
              <a:rPr lang="ru-RU">
                <a:latin typeface="Helios" pitchFamily="2" charset="0"/>
              </a:rPr>
              <a:t>Вставка диаграммы</a:t>
            </a:r>
            <a:endParaRPr lang="ru-RU" dirty="0">
              <a:latin typeface="Helios" pitchFamily="2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463349" y="1196757"/>
            <a:ext cx="11130483" cy="5608145"/>
            <a:chOff x="463350" y="1196754"/>
            <a:chExt cx="11130482" cy="5608145"/>
          </a:xfrm>
        </p:grpSpPr>
        <p:grpSp>
          <p:nvGrpSpPr>
            <p:cNvPr id="17" name="Группа 16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0" name="Прямая соединительная линия 19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568393" y="1196754"/>
              <a:ext cx="18728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991915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ар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60" y="846886"/>
            <a:ext cx="9354623" cy="500032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561476" y="223284"/>
            <a:ext cx="10719103" cy="879395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spcBef>
                <a:spcPts val="0"/>
              </a:spcBef>
              <a:buNone/>
              <a:defRPr sz="3467" b="1">
                <a:solidFill>
                  <a:schemeClr val="tx2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КАРТА РОССИИ</a:t>
            </a:r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463349" y="1196757"/>
            <a:ext cx="11130483" cy="5608145"/>
            <a:chOff x="463350" y="1196754"/>
            <a:chExt cx="11130482" cy="5608145"/>
          </a:xfrm>
        </p:grpSpPr>
        <p:grpSp>
          <p:nvGrpSpPr>
            <p:cNvPr id="18" name="Группа 17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568393" y="1196754"/>
              <a:ext cx="187288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332363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14" name="Прямоугольник 13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tx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12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tx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sp>
        <p:nvSpPr>
          <p:cNvPr id="16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4767A9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4767A9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7" name="Группа 16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18" name="Группа 17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1" name="Прямая соединительная линия 20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19050">
                <a:solidFill>
                  <a:schemeClr val="accent1">
                    <a:shade val="95000"/>
                    <a:satMod val="10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2154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11" name="Прямоугольник 10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bg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accent3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0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tx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6" name="Группа 25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7" name="Группа 26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9" name="Прямая соединительная линия 28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987308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3">
    <p:bg>
      <p:bgPr>
        <a:solidFill>
          <a:srgbClr val="4767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MUSIC\Praca\60 08.03.2015\Styling\Design\JPEG\knigi copy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" y="0"/>
            <a:ext cx="121847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1"/>
          <p:cNvSpPr txBox="1">
            <a:spLocks/>
          </p:cNvSpPr>
          <p:nvPr userDrawn="1"/>
        </p:nvSpPr>
        <p:spPr>
          <a:xfrm>
            <a:off x="10936728" y="6377364"/>
            <a:ext cx="687696" cy="360357"/>
          </a:xfrm>
          <a:prstGeom prst="rect">
            <a:avLst/>
          </a:prstGeom>
        </p:spPr>
        <p:txBody>
          <a:bodyPr lIns="91440" tIns="45720" rIns="91440" bIns="45720"/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2"/>
                </a:solidFill>
                <a:latin typeface="HeliosUltraCompressedC" panose="00000508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CE8A76-64F7-4872-8D12-61D35368D605}" type="slidenum">
              <a:rPr lang="en-US" altLang="ru-RU" sz="1867" b="1" smtClean="0">
                <a:solidFill>
                  <a:srgbClr val="FFFFFF"/>
                </a:solidFill>
                <a:latin typeface="HeliosCondThin" panose="020B0303020202020204" pitchFamily="34" charset="-52"/>
              </a:rPr>
              <a:pPr/>
              <a:t>‹#›</a:t>
            </a:fld>
            <a:endParaRPr lang="en-US" altLang="ru-RU" sz="1867" b="1" dirty="0">
              <a:solidFill>
                <a:srgbClr val="FFFFFF"/>
              </a:solidFill>
              <a:latin typeface="HeliosCondThin" panose="020B0303020202020204" pitchFamily="34" charset="-52"/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1104780" y="1269000"/>
            <a:ext cx="4703189" cy="4320000"/>
            <a:chOff x="1104779" y="1556792"/>
            <a:chExt cx="4703189" cy="3240361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104779" y="1556792"/>
              <a:ext cx="4511168" cy="3096345"/>
            </a:xfrm>
            <a:prstGeom prst="rect">
              <a:avLst/>
            </a:prstGeom>
            <a:solidFill>
              <a:schemeClr val="accent1"/>
            </a:solidFill>
            <a:ln w="762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199456" y="1628801"/>
              <a:ext cx="4608512" cy="3168352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 sz="1867">
                <a:solidFill>
                  <a:srgbClr val="FFFFFF"/>
                </a:solidFill>
              </a:endParaRPr>
            </a:p>
          </p:txBody>
        </p:sp>
      </p:grpSp>
      <p:sp>
        <p:nvSpPr>
          <p:cNvPr id="24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570047" y="2550926"/>
            <a:ext cx="3746233" cy="1287428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3467" b="1">
                <a:solidFill>
                  <a:schemeClr val="bg1"/>
                </a:solidFill>
                <a:latin typeface="HeliosCond" panose="020B050602020203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ru-RU" dirty="0"/>
              <a:t>ЗАГОЛОВОК </a:t>
            </a:r>
          </a:p>
          <a:p>
            <a:pPr lvl="0"/>
            <a:r>
              <a:rPr lang="ru-RU" dirty="0"/>
              <a:t>ПОДРАЗДЕЛА</a:t>
            </a:r>
          </a:p>
        </p:txBody>
      </p:sp>
      <p:grpSp>
        <p:nvGrpSpPr>
          <p:cNvPr id="25" name="Группа 24"/>
          <p:cNvGrpSpPr/>
          <p:nvPr userDrawn="1"/>
        </p:nvGrpSpPr>
        <p:grpSpPr>
          <a:xfrm>
            <a:off x="463349" y="6309335"/>
            <a:ext cx="11130483" cy="495579"/>
            <a:chOff x="463350" y="6309320"/>
            <a:chExt cx="11130482" cy="495579"/>
          </a:xfrm>
        </p:grpSpPr>
        <p:grpSp>
          <p:nvGrpSpPr>
            <p:cNvPr id="26" name="Группа 25"/>
            <p:cNvGrpSpPr/>
            <p:nvPr userDrawn="1"/>
          </p:nvGrpSpPr>
          <p:grpSpPr>
            <a:xfrm>
              <a:off x="545910" y="6309320"/>
              <a:ext cx="11047922" cy="0"/>
              <a:chOff x="1199456" y="6309320"/>
              <a:chExt cx="10375300" cy="0"/>
            </a:xfrm>
          </p:grpSpPr>
          <p:cxnSp>
            <p:nvCxnSpPr>
              <p:cNvPr id="28" name="Прямая соединительная линия 27"/>
              <p:cNvCxnSpPr/>
              <p:nvPr userDrawn="1"/>
            </p:nvCxnSpPr>
            <p:spPr>
              <a:xfrm>
                <a:off x="2649381" y="6309320"/>
                <a:ext cx="8925375" cy="0"/>
              </a:xfrm>
              <a:prstGeom prst="line">
                <a:avLst/>
              </a:prstGeom>
              <a:ln w="28575">
                <a:solidFill>
                  <a:schemeClr val="bg1"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 userDrawn="1"/>
            </p:nvCxnSpPr>
            <p:spPr>
              <a:xfrm>
                <a:off x="1199456" y="6309320"/>
                <a:ext cx="177727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" name="Picture 2" descr="F:\MUSIC\Praca\60 08.03.2015\Styling\Design\JPEG\logo_blue.png"/>
            <p:cNvPicPr>
              <a:picLocks noChangeAspect="1" noChangeArrowheads="1"/>
            </p:cNvPicPr>
            <p:nvPr userDrawn="1"/>
          </p:nvPicPr>
          <p:blipFill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0" t="93757" r="73944"/>
            <a:stretch/>
          </p:blipFill>
          <p:spPr bwMode="auto">
            <a:xfrm>
              <a:off x="463350" y="6323432"/>
              <a:ext cx="1899987" cy="481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033947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91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transition spd="slow">
    <p:fade/>
  </p:transition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477207" y="3622408"/>
            <a:ext cx="5071540" cy="1113366"/>
          </a:xfrm>
        </p:spPr>
        <p:txBody>
          <a:bodyPr/>
          <a:lstStyle/>
          <a:p>
            <a:r>
              <a:rPr lang="ru-RU" sz="2400" dirty="0"/>
              <a:t>Мальцев Н.М.</a:t>
            </a:r>
          </a:p>
          <a:p>
            <a:r>
              <a:rPr lang="ru-RU" sz="2400" dirty="0"/>
              <a:t>Юрист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874225" y="575941"/>
            <a:ext cx="5641075" cy="2554545"/>
          </a:xfrm>
        </p:spPr>
        <p:txBody>
          <a:bodyPr/>
          <a:lstStyle/>
          <a:p>
            <a:r>
              <a:rPr lang="ru-RU" dirty="0"/>
              <a:t>Вопросы выплаты авторских вознаграждений при публичном исполнении музыкальных произведений и фонограмм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477205" y="656217"/>
            <a:ext cx="4935040" cy="2723396"/>
          </a:xfrm>
        </p:spPr>
        <p:txBody>
          <a:bodyPr/>
          <a:lstStyle/>
          <a:p>
            <a:r>
              <a:rPr lang="ru-RU" sz="2000" dirty="0"/>
              <a:t>«Интеллектуальная собственность для малого и среднего бизнеса»</a:t>
            </a:r>
          </a:p>
          <a:p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г. </a:t>
            </a:r>
            <a:r>
              <a:rPr lang="ru-RU" sz="2000" dirty="0" err="1"/>
              <a:t>Губаха</a:t>
            </a:r>
            <a:endParaRPr lang="ru-RU" sz="2000" dirty="0"/>
          </a:p>
          <a:p>
            <a:r>
              <a:rPr lang="ru-RU" sz="2000" dirty="0"/>
              <a:t>16 ноября 2016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957578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Ответственность!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695450"/>
            <a:ext cx="1086802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Нарушение исключительных прав на произведения:</a:t>
            </a:r>
          </a:p>
          <a:p>
            <a:r>
              <a:rPr lang="ru-RU" sz="2400" b="1" dirty="0"/>
              <a:t>Статья 1301 ГК РФ.</a:t>
            </a:r>
          </a:p>
          <a:p>
            <a:endParaRPr lang="ru-RU" sz="2400" b="1" dirty="0"/>
          </a:p>
          <a:p>
            <a:r>
              <a:rPr lang="ru-RU" sz="2400" dirty="0"/>
              <a:t>Компенсация:</a:t>
            </a:r>
          </a:p>
          <a:p>
            <a:r>
              <a:rPr lang="ru-RU" sz="2400" dirty="0"/>
              <a:t>1) в размере </a:t>
            </a:r>
            <a:r>
              <a:rPr lang="ru-RU" sz="2400" dirty="0">
                <a:solidFill>
                  <a:srgbClr val="4767A9"/>
                </a:solidFill>
              </a:rPr>
              <a:t>от 10 000 руб. </a:t>
            </a:r>
            <a:r>
              <a:rPr lang="ru-RU" sz="2400" dirty="0"/>
              <a:t>до </a:t>
            </a:r>
            <a:r>
              <a:rPr lang="ru-RU" sz="2400" b="1" dirty="0">
                <a:solidFill>
                  <a:srgbClr val="EF932D"/>
                </a:solidFill>
              </a:rPr>
              <a:t>5 000 000 руб</a:t>
            </a:r>
            <a:r>
              <a:rPr lang="ru-RU" sz="2400" dirty="0"/>
              <a:t>.</a:t>
            </a:r>
          </a:p>
          <a:p>
            <a:r>
              <a:rPr lang="ru-RU" sz="2400" dirty="0"/>
              <a:t>2) в двукратном размере стоимости контрафактных экземпляров произведения;</a:t>
            </a:r>
          </a:p>
          <a:p>
            <a:r>
              <a:rPr lang="ru-RU" sz="2400" dirty="0"/>
              <a:t>3) </a:t>
            </a:r>
            <a:r>
              <a:rPr lang="ru-RU" sz="2400" b="1" dirty="0"/>
              <a:t>в двукратном размере стоимости права использования произведения</a:t>
            </a:r>
            <a:r>
              <a:rPr lang="ru-RU" sz="2400" dirty="0"/>
              <a:t>, определяемой исходя из цены, которая при сравнимых обстоятельствах обычно взимается за правомерное использование произведения тем способом, который использовал нарушитель.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284995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Ответственность!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695450"/>
            <a:ext cx="108680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Нарушение исключительных прав на исполнения и фонограммы:</a:t>
            </a:r>
          </a:p>
          <a:p>
            <a:r>
              <a:rPr lang="ru-RU" sz="2400" b="1" dirty="0"/>
              <a:t>Статья 1311 ГК РФ.</a:t>
            </a:r>
          </a:p>
          <a:p>
            <a:endParaRPr lang="ru-RU" sz="2400" b="1" dirty="0"/>
          </a:p>
          <a:p>
            <a:r>
              <a:rPr lang="ru-RU" sz="2400" dirty="0"/>
              <a:t>Компенсация:</a:t>
            </a:r>
          </a:p>
          <a:p>
            <a:r>
              <a:rPr lang="ru-RU" sz="2400" dirty="0"/>
              <a:t>1) в размере </a:t>
            </a:r>
            <a:r>
              <a:rPr lang="ru-RU" sz="2400" dirty="0">
                <a:solidFill>
                  <a:srgbClr val="4767A9"/>
                </a:solidFill>
              </a:rPr>
              <a:t>от 10 000 руб. </a:t>
            </a:r>
            <a:r>
              <a:rPr lang="ru-RU" sz="2400" dirty="0"/>
              <a:t>до </a:t>
            </a:r>
            <a:r>
              <a:rPr lang="ru-RU" sz="2400" b="1" dirty="0">
                <a:solidFill>
                  <a:srgbClr val="EF932D"/>
                </a:solidFill>
              </a:rPr>
              <a:t>5 000 000 руб</a:t>
            </a:r>
            <a:r>
              <a:rPr lang="ru-RU" sz="2400" dirty="0"/>
              <a:t>.</a:t>
            </a:r>
          </a:p>
          <a:p>
            <a:r>
              <a:rPr lang="ru-RU" sz="2400" dirty="0"/>
              <a:t>2) в двукратном размере стоимости контрафактных экземпляров фонограммы;</a:t>
            </a:r>
          </a:p>
          <a:p>
            <a:r>
              <a:rPr lang="ru-RU" sz="2400" dirty="0"/>
              <a:t>3) </a:t>
            </a:r>
            <a:r>
              <a:rPr lang="ru-RU" sz="2400" b="1" dirty="0"/>
              <a:t>в двукратном размере стоимости права использования </a:t>
            </a:r>
            <a:r>
              <a:rPr lang="ru-RU" sz="2400" dirty="0"/>
              <a:t>объекта смежных прав, определяемой исходя из цены, которая при сравнимых обстоятельствах обычно взимается за правомерное использование такого объекта тем способом, который использовал нарушитель</a:t>
            </a:r>
          </a:p>
        </p:txBody>
      </p:sp>
    </p:spTree>
    <p:extLst>
      <p:ext uri="{BB962C8B-B14F-4D97-AF65-F5344CB8AC3E}">
        <p14:creationId xmlns:p14="http://schemas.microsoft.com/office/powerpoint/2010/main" val="268826223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Вопросы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685925"/>
            <a:ext cx="10878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Как получить согласие правообладателя, чтобы «проигрывать» музыку легально? </a:t>
            </a:r>
          </a:p>
          <a:p>
            <a:pPr marL="342900" indent="-342900">
              <a:buAutoNum type="arabicPeriod"/>
            </a:pPr>
            <a:r>
              <a:rPr lang="ru-RU" sz="2800" dirty="0"/>
              <a:t>Сколько это стоит и как платить?</a:t>
            </a:r>
          </a:p>
          <a:p>
            <a:pPr marL="342900" indent="-342900">
              <a:buAutoNum type="arabicPeriod"/>
            </a:pPr>
            <a:r>
              <a:rPr lang="ru-RU" sz="2800" dirty="0"/>
              <a:t>Можно ли не платить?</a:t>
            </a:r>
          </a:p>
        </p:txBody>
      </p:sp>
    </p:spTree>
    <p:extLst>
      <p:ext uri="{BB962C8B-B14F-4D97-AF65-F5344CB8AC3E}">
        <p14:creationId xmlns:p14="http://schemas.microsoft.com/office/powerpoint/2010/main" val="105620958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570047" y="1998476"/>
            <a:ext cx="3746233" cy="1287428"/>
          </a:xfrm>
        </p:spPr>
        <p:txBody>
          <a:bodyPr/>
          <a:lstStyle/>
          <a:p>
            <a:r>
              <a:rPr lang="ru-RU" sz="3600" dirty="0"/>
              <a:t>Общества по коллективному управлению правами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932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РАО и ВОИС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1" y="1638300"/>
            <a:ext cx="10923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Имеют право осуществлять </a:t>
            </a:r>
            <a:r>
              <a:rPr lang="ru-RU" sz="2800" b="1" dirty="0"/>
              <a:t>сбор вознаграждения </a:t>
            </a:r>
            <a:r>
              <a:rPr lang="ru-RU" sz="2800" dirty="0"/>
              <a:t>за публичное исполнение.</a:t>
            </a:r>
          </a:p>
          <a:p>
            <a:r>
              <a:rPr lang="ru-RU" sz="2800" dirty="0"/>
              <a:t>2. </a:t>
            </a:r>
            <a:r>
              <a:rPr lang="ru-RU" sz="2800" b="1" dirty="0"/>
              <a:t>Имеют государственную аккредитацию </a:t>
            </a:r>
            <a:r>
              <a:rPr lang="ru-RU" sz="2800" dirty="0"/>
              <a:t>– «расширенное коллективное управление». </a:t>
            </a:r>
          </a:p>
        </p:txBody>
      </p:sp>
    </p:spTree>
    <p:extLst>
      <p:ext uri="{BB962C8B-B14F-4D97-AF65-F5344CB8AC3E}">
        <p14:creationId xmlns:p14="http://schemas.microsoft.com/office/powerpoint/2010/main" val="105765436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Использование фонограммы, опубликованной в коммерческих целях</a:t>
            </a:r>
            <a:endParaRPr lang="ru-RU" b="0" dirty="0"/>
          </a:p>
        </p:txBody>
      </p:sp>
      <p:sp>
        <p:nvSpPr>
          <p:cNvPr id="3" name="TextBox 2"/>
          <p:cNvSpPr txBox="1"/>
          <p:nvPr/>
        </p:nvSpPr>
        <p:spPr>
          <a:xfrm>
            <a:off x="581025" y="1647825"/>
            <a:ext cx="110013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Статья 1326 ГК РФ</a:t>
            </a:r>
          </a:p>
          <a:p>
            <a:endParaRPr lang="ru-RU" sz="2800" dirty="0"/>
          </a:p>
          <a:p>
            <a:r>
              <a:rPr lang="ru-RU" sz="2800" dirty="0"/>
              <a:t>1. </a:t>
            </a:r>
            <a:r>
              <a:rPr lang="ru-RU" sz="2800" b="1" dirty="0"/>
              <a:t>Публичное исполнение фонограммы</a:t>
            </a:r>
            <a:r>
              <a:rPr lang="ru-RU" sz="2800" dirty="0"/>
              <a:t>, опубликованной в коммерческих целях, а также ее сообщение в эфир или по кабелю </a:t>
            </a:r>
            <a:r>
              <a:rPr lang="ru-RU" sz="2800" b="1" dirty="0">
                <a:solidFill>
                  <a:srgbClr val="4767A9"/>
                </a:solidFill>
              </a:rPr>
              <a:t>допускается без разрешения </a:t>
            </a:r>
            <a:r>
              <a:rPr lang="ru-RU" sz="2800" dirty="0"/>
              <a:t>обладателя исключительного права на фонограмму и обладателя исключительного права на зафиксированное в этой фонограмме исполнение, </a:t>
            </a:r>
            <a:r>
              <a:rPr lang="ru-RU" sz="2800" b="1" dirty="0"/>
              <a:t>но с выплатой им вознаграждения.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373655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Сбор и распределение вознаграждения за фонограммы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92" y="4123114"/>
            <a:ext cx="4638173" cy="18276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514475"/>
            <a:ext cx="11004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Осуществляет ВОИС. </a:t>
            </a:r>
          </a:p>
          <a:p>
            <a:pPr marL="342900" indent="-342900">
              <a:buAutoNum type="arabicPeriod"/>
            </a:pPr>
            <a:r>
              <a:rPr lang="ru-RU" sz="2800" dirty="0"/>
              <a:t>Пользователи заключают договор и предоставляют отчеты.</a:t>
            </a:r>
          </a:p>
          <a:p>
            <a:pPr marL="342900" indent="-342900">
              <a:buAutoNum type="arabicPeriod"/>
            </a:pPr>
            <a:r>
              <a:rPr lang="ru-RU" sz="2800" dirty="0"/>
              <a:t>Распределение вознаграждения: 50% - исполнителям, 50% - изготовителям фонограмм.</a:t>
            </a:r>
          </a:p>
        </p:txBody>
      </p:sp>
    </p:spTree>
    <p:extLst>
      <p:ext uri="{BB962C8B-B14F-4D97-AF65-F5344CB8AC3E}">
        <p14:creationId xmlns:p14="http://schemas.microsoft.com/office/powerpoint/2010/main" val="384876264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Сколько платить и случаи злоупотребления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3875" y="1609725"/>
            <a:ext cx="111347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Размеры (ставки) вознаграждения – на сайте ВОИС.</a:t>
            </a:r>
          </a:p>
          <a:p>
            <a:r>
              <a:rPr lang="ru-RU" sz="2800" dirty="0"/>
              <a:t>2. ВОИС имеет право собирать вознаграждение только за те фонограммы и исполнения, </a:t>
            </a:r>
            <a:r>
              <a:rPr lang="ru-RU" sz="2800" b="1" dirty="0"/>
              <a:t>исключительное право на которые действует на территории РФ. </a:t>
            </a:r>
            <a:r>
              <a:rPr lang="ru-RU" sz="2800" dirty="0"/>
              <a:t>Доказывать наличие права на получение вознаграждение должно ВОИС.</a:t>
            </a:r>
          </a:p>
          <a:p>
            <a:r>
              <a:rPr lang="ru-RU" sz="2800" dirty="0"/>
              <a:t>3. Факт нарушения должен быть </a:t>
            </a:r>
            <a:r>
              <a:rPr lang="ru-RU" sz="2800" b="1" dirty="0"/>
              <a:t>надлежащим образом зафиксирован.</a:t>
            </a:r>
          </a:p>
        </p:txBody>
      </p:sp>
    </p:spTree>
    <p:extLst>
      <p:ext uri="{BB962C8B-B14F-4D97-AF65-F5344CB8AC3E}">
        <p14:creationId xmlns:p14="http://schemas.microsoft.com/office/powerpoint/2010/main" val="324084490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Сбор и распределение вознаграждения за произведения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025" y="1647825"/>
            <a:ext cx="111066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Требуется получить согласие у РАО и платить вознаграждение.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/>
              <a:t>Пользователи заключают договор и предоставляют отчеты.</a:t>
            </a:r>
          </a:p>
          <a:p>
            <a:pPr marL="342900" indent="-342900">
              <a:buFontTx/>
              <a:buAutoNum type="arabicPeriod"/>
            </a:pPr>
            <a:r>
              <a:rPr lang="ru-RU" sz="2800" dirty="0"/>
              <a:t>Размеры (ставки) вознаграждения – на сайте РАО.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403711" y="4245301"/>
            <a:ext cx="2717792" cy="1438275"/>
            <a:chOff x="1284496" y="4173160"/>
            <a:chExt cx="2717792" cy="143827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496" y="4173160"/>
              <a:ext cx="1438275" cy="143827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22771" y="4538354"/>
              <a:ext cx="12795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4767A9"/>
                  </a:solidFill>
                </a:rPr>
                <a:t>РАО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801258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Альтернативы РАО и ВОИС</a:t>
            </a:r>
          </a:p>
        </p:txBody>
      </p:sp>
    </p:spTree>
    <p:extLst>
      <p:ext uri="{BB962C8B-B14F-4D97-AF65-F5344CB8AC3E}">
        <p14:creationId xmlns:p14="http://schemas.microsoft.com/office/powerpoint/2010/main" val="147068226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Структура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2928" y="1543052"/>
            <a:ext cx="10848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1. Правовые основы использования произведений и фонограмм.</a:t>
            </a:r>
          </a:p>
          <a:p>
            <a:r>
              <a:rPr lang="ru-RU" sz="2800" dirty="0"/>
              <a:t>2. Общества по коллективному управлению правами и их роль в сборе вознаграждения.</a:t>
            </a:r>
          </a:p>
          <a:p>
            <a:r>
              <a:rPr lang="ru-RU" sz="2800" dirty="0"/>
              <a:t>3. Альтернативные варианты выплаты вознаграждения.</a:t>
            </a:r>
          </a:p>
        </p:txBody>
      </p:sp>
    </p:spTree>
    <p:extLst>
      <p:ext uri="{BB962C8B-B14F-4D97-AF65-F5344CB8AC3E}">
        <p14:creationId xmlns:p14="http://schemas.microsoft.com/office/powerpoint/2010/main" val="402128296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Легальная музыка, но дешевле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8176" y="1485900"/>
            <a:ext cx="107632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Существует возможность заключить договор с компаниями, которые работают в сфере </a:t>
            </a:r>
            <a:r>
              <a:rPr lang="ru-RU" sz="2800" b="1" dirty="0"/>
              <a:t>альтернативного музыкального контента</a:t>
            </a:r>
            <a:r>
              <a:rPr lang="ru-RU" sz="2800" dirty="0"/>
              <a:t> для ритейла и кафе. 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724507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927506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Определенные правовые риски!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225" y="1638300"/>
            <a:ext cx="10747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Все права на музыку должны быть изъяты из реестров РАО и ВОИС.</a:t>
            </a:r>
          </a:p>
          <a:p>
            <a:pPr marL="342900" indent="-342900">
              <a:buAutoNum type="arabicPeriod"/>
            </a:pPr>
            <a:r>
              <a:rPr lang="ru-RU" sz="2800" dirty="0"/>
              <a:t>Возможно, защищать свои права придется в суде.  </a:t>
            </a:r>
          </a:p>
        </p:txBody>
      </p:sp>
    </p:spTree>
    <p:extLst>
      <p:ext uri="{BB962C8B-B14F-4D97-AF65-F5344CB8AC3E}">
        <p14:creationId xmlns:p14="http://schemas.microsoft.com/office/powerpoint/2010/main" val="263743157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4"/>
          <p:cNvSpPr>
            <a:spLocks noGrp="1"/>
          </p:cNvSpPr>
          <p:nvPr>
            <p:ph type="body" sz="quarter" idx="10"/>
          </p:nvPr>
        </p:nvSpPr>
        <p:spPr>
          <a:xfrm>
            <a:off x="1570047" y="2310064"/>
            <a:ext cx="3746233" cy="232610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  <a:p>
            <a:endParaRPr lang="ru-RU" dirty="0"/>
          </a:p>
        </p:txBody>
      </p:sp>
      <p:sp>
        <p:nvSpPr>
          <p:cNvPr id="8" name="Текст 4"/>
          <p:cNvSpPr txBox="1">
            <a:spLocks/>
          </p:cNvSpPr>
          <p:nvPr/>
        </p:nvSpPr>
        <p:spPr>
          <a:xfrm>
            <a:off x="6495402" y="1236052"/>
            <a:ext cx="4477407" cy="8492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000" b="1" kern="1200" cap="all" baseline="0">
                <a:solidFill>
                  <a:schemeClr val="bg1"/>
                </a:solidFill>
                <a:latin typeface="HeliosCond" panose="020B0506020202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/>
              <a:t>Юридическая фирма</a:t>
            </a:r>
            <a:r>
              <a:rPr lang="en-US" sz="2600" dirty="0"/>
              <a:t> </a:t>
            </a:r>
            <a:br>
              <a:rPr lang="en-US" sz="2600" dirty="0"/>
            </a:br>
            <a:r>
              <a:rPr lang="ru-RU" sz="2600" dirty="0"/>
              <a:t>« </a:t>
            </a:r>
            <a:r>
              <a:rPr lang="ru-RU" sz="2600" dirty="0" err="1"/>
              <a:t>Городисский</a:t>
            </a:r>
            <a:r>
              <a:rPr lang="ru-RU" sz="2600" dirty="0"/>
              <a:t> и Партнеры»</a:t>
            </a:r>
          </a:p>
        </p:txBody>
      </p:sp>
      <p:grpSp>
        <p:nvGrpSpPr>
          <p:cNvPr id="9" name="Group 648"/>
          <p:cNvGrpSpPr/>
          <p:nvPr/>
        </p:nvGrpSpPr>
        <p:grpSpPr>
          <a:xfrm>
            <a:off x="6784913" y="2532687"/>
            <a:ext cx="4274515" cy="3015862"/>
            <a:chOff x="-569" y="0"/>
            <a:chExt cx="3005311" cy="2408702"/>
          </a:xfrm>
        </p:grpSpPr>
        <p:sp>
          <p:nvSpPr>
            <p:cNvPr id="10" name="Shape 643"/>
            <p:cNvSpPr/>
            <p:nvPr/>
          </p:nvSpPr>
          <p:spPr>
            <a:xfrm>
              <a:off x="391149" y="19389"/>
              <a:ext cx="2613593" cy="23893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  <a:sym typeface="Gill Sans" charset="0"/>
                </a:rPr>
                <a:t>+7 (</a:t>
              </a: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342</a:t>
              </a:r>
              <a:r>
                <a:rPr dirty="0">
                  <a:solidFill>
                    <a:schemeClr val="bg1"/>
                  </a:solidFill>
                  <a:sym typeface="Gill Sans" charset="0"/>
                </a:rPr>
                <a:t>) </a:t>
              </a: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259 54 39</a:t>
              </a: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dirty="0">
                  <a:solidFill>
                    <a:schemeClr val="bg1"/>
                  </a:solidFill>
                  <a:sym typeface="Gill Sans" charset="0"/>
                </a:rPr>
                <a:t>+7 </a:t>
              </a:r>
              <a:r>
                <a:rPr lang="ru-RU" dirty="0">
                  <a:solidFill>
                    <a:schemeClr val="bg1"/>
                  </a:solidFill>
                  <a:sym typeface="Gill Sans" charset="0"/>
                </a:rPr>
                <a:t>(342) 259 54 39</a:t>
              </a: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ts val="180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MaltsevN@gorodissky.ru</a:t>
              </a: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endParaRPr dirty="0">
                <a:solidFill>
                  <a:schemeClr val="bg1"/>
                </a:solidFill>
                <a:ea typeface="Gill Sans"/>
                <a:cs typeface="Gill Sans"/>
                <a:sym typeface="Gill Sans"/>
              </a:endParaRPr>
            </a:p>
            <a:p>
              <a:pPr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1800">
                  <a:solidFill>
                    <a:srgbClr val="000000"/>
                  </a:solidFill>
                </a:defRPr>
              </a:pP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614000</a:t>
              </a:r>
              <a:r>
                <a:rPr lang="ru-RU" dirty="0">
                  <a:solidFill>
                    <a:schemeClr val="bg1"/>
                  </a:solidFill>
                  <a:sym typeface="Gill Sans" charset="0"/>
                </a:rPr>
                <a:t>, г. Пермь, </a:t>
              </a:r>
              <a:br>
                <a:rPr lang="ru-RU" dirty="0">
                  <a:solidFill>
                    <a:schemeClr val="bg1"/>
                  </a:solidFill>
                  <a:sym typeface="Gill Sans" charset="0"/>
                </a:rPr>
              </a:br>
              <a:r>
                <a:rPr lang="ru-RU" dirty="0">
                  <a:solidFill>
                    <a:schemeClr val="bg1"/>
                  </a:solidFill>
                  <a:sym typeface="Gill Sans" charset="0"/>
                </a:rPr>
                <a:t>ул. Петропавловская, 41, оф. 215</a:t>
              </a:r>
              <a:br>
                <a:rPr lang="en-US" dirty="0">
                  <a:solidFill>
                    <a:schemeClr val="bg1"/>
                  </a:solidFill>
                  <a:sym typeface="Gill Sans" charset="0"/>
                </a:rPr>
              </a:br>
              <a:br>
                <a:rPr lang="en-US" dirty="0">
                  <a:solidFill>
                    <a:schemeClr val="bg1"/>
                  </a:solidFill>
                  <a:sym typeface="Gill Sans" charset="0"/>
                </a:rPr>
              </a:br>
              <a:r>
                <a:rPr lang="en-US" dirty="0">
                  <a:solidFill>
                    <a:schemeClr val="bg1"/>
                  </a:solidFill>
                  <a:sym typeface="Gill Sans" charset="0"/>
                </a:rPr>
                <a:t>www.gorodissky.ru</a:t>
              </a:r>
            </a:p>
          </p:txBody>
        </p:sp>
        <p:pic>
          <p:nvPicPr>
            <p:cNvPr id="11" name="image138.png"/>
            <p:cNvPicPr/>
            <p:nvPr/>
          </p:nvPicPr>
          <p:blipFill>
            <a:blip r:embed="rId2">
              <a:biLevel thresh="25000"/>
              <a:extLst/>
            </a:blip>
            <a:stretch>
              <a:fillRect/>
            </a:stretch>
          </p:blipFill>
          <p:spPr>
            <a:xfrm>
              <a:off x="-569" y="972839"/>
              <a:ext cx="214122" cy="1376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39.png"/>
            <p:cNvPicPr/>
            <p:nvPr/>
          </p:nvPicPr>
          <p:blipFill>
            <a:blip r:embed="rId3">
              <a:biLevel thresh="25000"/>
              <a:extLst/>
            </a:blip>
            <a:stretch>
              <a:fillRect/>
            </a:stretch>
          </p:blipFill>
          <p:spPr>
            <a:xfrm>
              <a:off x="0" y="0"/>
              <a:ext cx="201755" cy="204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image140.png"/>
            <p:cNvPicPr/>
            <p:nvPr/>
          </p:nvPicPr>
          <p:blipFill>
            <a:blip r:embed="rId4">
              <a:biLevel thresh="25000"/>
              <a:extLst/>
            </a:blip>
            <a:stretch>
              <a:fillRect/>
            </a:stretch>
          </p:blipFill>
          <p:spPr>
            <a:xfrm>
              <a:off x="10700" y="482897"/>
              <a:ext cx="203439" cy="20378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image141.png"/>
            <p:cNvPicPr/>
            <p:nvPr/>
          </p:nvPicPr>
          <p:blipFill>
            <a:blip r:embed="rId5">
              <a:biLevel thresh="25000"/>
              <a:extLst/>
            </a:blip>
            <a:stretch>
              <a:fillRect/>
            </a:stretch>
          </p:blipFill>
          <p:spPr>
            <a:xfrm>
              <a:off x="29017" y="1390579"/>
              <a:ext cx="185121" cy="266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1487489" y="5887468"/>
            <a:ext cx="10114067" cy="346783"/>
          </a:xfrm>
          <a:prstGeom prst="rect">
            <a:avLst/>
          </a:prstGeom>
          <a:ln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767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FFFFFF"/>
                </a:solidFill>
                <a:sym typeface="Calibri Bold" charset="0"/>
              </a:rPr>
              <a:t>© ООО </a:t>
            </a:r>
            <a:r>
              <a:rPr lang="en-US" altLang="ru-RU" sz="1600" dirty="0">
                <a:solidFill>
                  <a:srgbClr val="FFFFFF"/>
                </a:solidFill>
              </a:rPr>
              <a:t>«</a:t>
            </a:r>
            <a:r>
              <a:rPr lang="ru-RU" altLang="ru-RU" sz="1600" dirty="0">
                <a:solidFill>
                  <a:srgbClr val="FFFFFF"/>
                </a:solidFill>
              </a:rPr>
              <a:t>Юридическая фирма </a:t>
            </a:r>
            <a:r>
              <a:rPr lang="ru-RU" altLang="ru-RU" sz="1600" dirty="0" err="1">
                <a:solidFill>
                  <a:srgbClr val="FFFFFF"/>
                </a:solidFill>
              </a:rPr>
              <a:t>Городисский</a:t>
            </a:r>
            <a:r>
              <a:rPr lang="ru-RU" altLang="ru-RU" sz="1600" dirty="0">
                <a:solidFill>
                  <a:srgbClr val="FFFFFF"/>
                </a:solidFill>
              </a:rPr>
              <a:t> и Партнёры</a:t>
            </a:r>
            <a:r>
              <a:rPr lang="en-US" altLang="ru-RU" sz="1600" dirty="0">
                <a:solidFill>
                  <a:srgbClr val="FFFFFF"/>
                </a:solidFill>
              </a:rPr>
              <a:t>»</a:t>
            </a:r>
            <a:r>
              <a:rPr lang="ru-RU" altLang="ru-RU" sz="1600" dirty="0">
                <a:solidFill>
                  <a:srgbClr val="FFFFFF"/>
                </a:solidFill>
              </a:rPr>
              <a:t>, 2016</a:t>
            </a:r>
            <a:r>
              <a:rPr lang="ru-RU" altLang="ru-RU" sz="1600" dirty="0">
                <a:solidFill>
                  <a:srgbClr val="FFFFFF"/>
                </a:solidFill>
                <a:sym typeface="Calibri Bold" charset="0"/>
              </a:rPr>
              <a:t> </a:t>
            </a:r>
            <a:endParaRPr lang="ru-RU" altLang="ru-RU" sz="1600" b="1" cap="all" dirty="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40" y="5129213"/>
            <a:ext cx="376783" cy="3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691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Правовые основы</a:t>
            </a:r>
          </a:p>
        </p:txBody>
      </p:sp>
    </p:spTree>
    <p:extLst>
      <p:ext uri="{BB962C8B-B14F-4D97-AF65-F5344CB8AC3E}">
        <p14:creationId xmlns:p14="http://schemas.microsoft.com/office/powerpoint/2010/main" val="142149403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51951" y="299484"/>
            <a:ext cx="10719103" cy="879395"/>
          </a:xfrm>
        </p:spPr>
        <p:txBody>
          <a:bodyPr/>
          <a:lstStyle/>
          <a:p>
            <a:r>
              <a:rPr lang="ru-RU" dirty="0"/>
              <a:t>Что такое музыка, звучащая в кафе с точки зрения интеллектуальной собственности?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70821" y="1342278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Музыкальный трек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9074" y="2353449"/>
            <a:ext cx="3608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/>
              <a:t>АВТОРСКОЕ ПРАВО </a:t>
            </a:r>
            <a:r>
              <a:rPr lang="en-US" sz="2400" b="1" dirty="0">
                <a:solidFill>
                  <a:srgbClr val="4767A9"/>
                </a:solidFill>
              </a:rPr>
              <a:t>©</a:t>
            </a:r>
            <a:endParaRPr lang="ru-RU" sz="2400" dirty="0">
              <a:solidFill>
                <a:srgbClr val="4767A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34081" y="2353448"/>
            <a:ext cx="3361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СМЕЖНЫЕ ПРАВА </a:t>
            </a:r>
            <a:r>
              <a:rPr lang="ru-RU" sz="2400" b="1" dirty="0">
                <a:solidFill>
                  <a:srgbClr val="4767A9"/>
                </a:solidFill>
              </a:rPr>
              <a:t>℗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0514" y="3173700"/>
            <a:ext cx="54809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Текст песни (Автор – «поэт-сочинитель»)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Музыка (Автор – композитор)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3101510"/>
            <a:ext cx="5957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Исполнения (Автор – «певец-исполнитель»)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Фонограмма (Изготовитель – звукозаписывающая компания)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188" y="4403570"/>
            <a:ext cx="3417078" cy="1346507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354518" y="4311802"/>
            <a:ext cx="2717792" cy="1438275"/>
            <a:chOff x="1284496" y="4173160"/>
            <a:chExt cx="2717792" cy="143827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496" y="4173160"/>
              <a:ext cx="1438275" cy="14382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722771" y="4538354"/>
              <a:ext cx="127951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4000" b="1" dirty="0">
                  <a:solidFill>
                    <a:srgbClr val="4767A9"/>
                  </a:solidFill>
                </a:rPr>
                <a:t>РАО</a:t>
              </a:r>
            </a:p>
          </p:txBody>
        </p:sp>
      </p:grpSp>
      <p:cxnSp>
        <p:nvCxnSpPr>
          <p:cNvPr id="13" name="Прямая со стрелкой 12"/>
          <p:cNvCxnSpPr/>
          <p:nvPr/>
        </p:nvCxnSpPr>
        <p:spPr>
          <a:xfrm flipH="1">
            <a:off x="4006735" y="1865498"/>
            <a:ext cx="264086" cy="409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921179" y="1878294"/>
            <a:ext cx="208668" cy="345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5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Какие виды интеллектуальных прав существуют?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743193" y="5527351"/>
            <a:ext cx="2705614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27530" y="3282201"/>
            <a:ext cx="5436661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8992" y="3295103"/>
            <a:ext cx="5428848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13734" y="1167333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</a:rPr>
              <a:t>Интеллектуальные права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81741" y="3430117"/>
            <a:ext cx="4465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Исключительное право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(основное имущественное)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151784" y="2070967"/>
            <a:ext cx="122413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816080" y="2070967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96000" y="2214983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3575" y="3450284"/>
            <a:ext cx="4706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Личные 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</a:rPr>
              <a:t>неимущественные права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7952" y="5585583"/>
            <a:ext cx="2318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Иные права</a:t>
            </a:r>
          </a:p>
        </p:txBody>
      </p:sp>
    </p:spTree>
    <p:extLst>
      <p:ext uri="{BB962C8B-B14F-4D97-AF65-F5344CB8AC3E}">
        <p14:creationId xmlns:p14="http://schemas.microsoft.com/office/powerpoint/2010/main" val="1653080555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4767A9"/>
                </a:solidFill>
              </a:rPr>
              <a:t>Исключительное право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7225" y="1619250"/>
            <a:ext cx="1088707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4767A9"/>
                </a:solidFill>
              </a:rPr>
              <a:t>Правообладатель вправе (ст. 1229 ГК РФ):</a:t>
            </a:r>
          </a:p>
          <a:p>
            <a:endParaRPr lang="ru-RU" sz="2400" dirty="0"/>
          </a:p>
          <a:p>
            <a:r>
              <a:rPr lang="ru-RU" sz="2400" dirty="0"/>
              <a:t>1. Использовать РИД любым не противоречащим закону способом.</a:t>
            </a:r>
          </a:p>
          <a:p>
            <a:r>
              <a:rPr lang="ru-RU" sz="2400" dirty="0"/>
              <a:t>2. Распоряжаться исключительным правом на РИД.</a:t>
            </a:r>
          </a:p>
          <a:p>
            <a:r>
              <a:rPr lang="ru-RU" sz="2400" dirty="0"/>
              <a:t>3. По своему усмотрению разрешать или запрещать другим лицам использование РИД.</a:t>
            </a:r>
          </a:p>
          <a:p>
            <a:endParaRPr lang="ru-RU" sz="2400" dirty="0"/>
          </a:p>
          <a:p>
            <a:r>
              <a:rPr lang="ru-RU" sz="2400" dirty="0"/>
              <a:t>Другие лица </a:t>
            </a:r>
            <a:r>
              <a:rPr lang="ru-RU" sz="2400" b="1" dirty="0"/>
              <a:t>не могут использовать</a:t>
            </a:r>
            <a:r>
              <a:rPr lang="ru-RU" sz="2400" dirty="0"/>
              <a:t> соответствующие результат интеллектуальной деятельности или средство индивидуализации </a:t>
            </a:r>
            <a:r>
              <a:rPr lang="ru-RU" sz="2400" b="1" dirty="0"/>
              <a:t>без согласия правообладателя</a:t>
            </a:r>
            <a:r>
              <a:rPr lang="ru-RU" sz="2400" dirty="0"/>
              <a:t>, </a:t>
            </a:r>
            <a:r>
              <a:rPr lang="ru-RU" sz="2400" b="1" u="sng" dirty="0"/>
              <a:t>за исключением определенных случаев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44655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Публичное исполнение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551" y="1657350"/>
            <a:ext cx="104870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Статья 1270. Исключительное право на произведение</a:t>
            </a:r>
          </a:p>
          <a:p>
            <a:r>
              <a:rPr lang="ru-RU" sz="2800" dirty="0"/>
              <a:t>2. Использованием произведения считается:</a:t>
            </a:r>
          </a:p>
          <a:p>
            <a:r>
              <a:rPr lang="ru-RU" sz="2800" dirty="0"/>
              <a:t>6) </a:t>
            </a:r>
            <a:r>
              <a:rPr lang="ru-RU" sz="2800" b="1" dirty="0">
                <a:solidFill>
                  <a:srgbClr val="4767A9"/>
                </a:solidFill>
              </a:rPr>
              <a:t>публичное исполнение произведения</a:t>
            </a:r>
            <a:r>
              <a:rPr lang="ru-RU" sz="2800" dirty="0"/>
              <a:t>, то есть представление произведения в живом исполнении или с помощью технических средств (радио, телевидения и иных технических средств) в месте, открытом для свободного посещения, или в месте, где присутствует значительное число лиц, не принадлежащих к обычному кругу семьи</a:t>
            </a:r>
          </a:p>
        </p:txBody>
      </p:sp>
    </p:spTree>
    <p:extLst>
      <p:ext uri="{BB962C8B-B14F-4D97-AF65-F5344CB8AC3E}">
        <p14:creationId xmlns:p14="http://schemas.microsoft.com/office/powerpoint/2010/main" val="23976396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Публичное исполнение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551" y="1657350"/>
            <a:ext cx="104870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Статья 1324. Исключительное право на фонограмму</a:t>
            </a:r>
            <a:endParaRPr lang="ru-RU" sz="2800" dirty="0"/>
          </a:p>
          <a:p>
            <a:r>
              <a:rPr lang="ru-RU" sz="2800" dirty="0"/>
              <a:t>2. Использованием фонограммы считается:</a:t>
            </a:r>
          </a:p>
          <a:p>
            <a:r>
              <a:rPr lang="ru-RU" sz="2800" dirty="0"/>
              <a:t>1) </a:t>
            </a:r>
            <a:r>
              <a:rPr lang="ru-RU" sz="2800" b="1" dirty="0">
                <a:solidFill>
                  <a:srgbClr val="4767A9"/>
                </a:solidFill>
              </a:rPr>
              <a:t>публичное исполнение</a:t>
            </a:r>
            <a:r>
              <a:rPr lang="ru-RU" sz="2800" dirty="0"/>
              <a:t>, то есть любое сообщение фонограммы с помощью технических средств в месте, открытом для свободного посещения, или в месте, где присутствует значительное число лиц, не принадлежащих к обычному кругу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97556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Ответственность!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8650" y="1695450"/>
            <a:ext cx="1086802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Нарушение исключительных прав на объекты авторских и смежных прав.</a:t>
            </a:r>
          </a:p>
          <a:p>
            <a:endParaRPr lang="ru-RU" sz="2800" dirty="0"/>
          </a:p>
          <a:p>
            <a:r>
              <a:rPr lang="ru-RU" sz="2800" dirty="0"/>
              <a:t>Общие положения (ст. 1250, 1252 ГК РФ):</a:t>
            </a:r>
          </a:p>
          <a:p>
            <a:endParaRPr lang="ru-RU" sz="2800" dirty="0"/>
          </a:p>
          <a:p>
            <a:r>
              <a:rPr lang="ru-RU" sz="2800" dirty="0"/>
              <a:t>Требования о возмещении убытков и взыскании компенсации подлежат применению </a:t>
            </a:r>
            <a:r>
              <a:rPr lang="ru-RU" sz="2800" b="1" dirty="0">
                <a:solidFill>
                  <a:srgbClr val="4767A9"/>
                </a:solidFill>
              </a:rPr>
              <a:t>независимо от вины нарушителя</a:t>
            </a:r>
            <a:r>
              <a:rPr lang="ru-RU" sz="2800" dirty="0"/>
              <a:t>, если он осуществляет предпринимательскую деятельность!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63651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Gorodissky">
  <a:themeElements>
    <a:clrScheme name="Другая 11">
      <a:dk1>
        <a:srgbClr val="484C5D"/>
      </a:dk1>
      <a:lt1>
        <a:srgbClr val="FFFFFF"/>
      </a:lt1>
      <a:dk2>
        <a:srgbClr val="4767A9"/>
      </a:dk2>
      <a:lt2>
        <a:srgbClr val="EEECE1"/>
      </a:lt2>
      <a:accent1>
        <a:srgbClr val="4767A9"/>
      </a:accent1>
      <a:accent2>
        <a:srgbClr val="484C5D"/>
      </a:accent2>
      <a:accent3>
        <a:srgbClr val="EF932D"/>
      </a:accent3>
      <a:accent4>
        <a:srgbClr val="EC595F"/>
      </a:accent4>
      <a:accent5>
        <a:srgbClr val="599999"/>
      </a:accent5>
      <a:accent6>
        <a:srgbClr val="709661"/>
      </a:accent6>
      <a:hlink>
        <a:srgbClr val="0000FF"/>
      </a:hlink>
      <a:folHlink>
        <a:srgbClr val="800080"/>
      </a:folHlink>
    </a:clrScheme>
    <a:fontScheme name="Другая 5">
      <a:majorFont>
        <a:latin typeface="HeliosCond"/>
        <a:ea typeface=""/>
        <a:cs typeface=""/>
      </a:majorFont>
      <a:minorFont>
        <a:latin typeface="Helio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3231</TotalTime>
  <Words>833</Words>
  <Application>Microsoft Office PowerPoint</Application>
  <PresentationFormat>Широкоэкранный</PresentationFormat>
  <Paragraphs>107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Helios</vt:lpstr>
      <vt:lpstr>Gill Sans</vt:lpstr>
      <vt:lpstr>Swift Light</vt:lpstr>
      <vt:lpstr>Wingdings</vt:lpstr>
      <vt:lpstr>HeliosCondThin</vt:lpstr>
      <vt:lpstr>HeliosCond</vt:lpstr>
      <vt:lpstr>Swift LightC</vt:lpstr>
      <vt:lpstr>Calibri</vt:lpstr>
      <vt:lpstr>Arial</vt:lpstr>
      <vt:lpstr>Calibri Bold</vt:lpstr>
      <vt:lpstr>Gorodissky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Мальцев Н.</dc:creator>
  <cp:lastModifiedBy>Никита Мальцев</cp:lastModifiedBy>
  <cp:revision>193</cp:revision>
  <cp:lastPrinted>2015-07-06T10:29:35Z</cp:lastPrinted>
  <dcterms:created xsi:type="dcterms:W3CDTF">2015-03-08T17:17:22Z</dcterms:created>
  <dcterms:modified xsi:type="dcterms:W3CDTF">2016-11-16T04:51:34Z</dcterms:modified>
</cp:coreProperties>
</file>