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6" r:id="rId11"/>
    <p:sldId id="264" r:id="rId12"/>
    <p:sldId id="285" r:id="rId13"/>
    <p:sldId id="268" r:id="rId14"/>
    <p:sldId id="287" r:id="rId15"/>
    <p:sldId id="288" r:id="rId16"/>
    <p:sldId id="289" r:id="rId17"/>
    <p:sldId id="290" r:id="rId18"/>
    <p:sldId id="292" r:id="rId19"/>
    <p:sldId id="293" r:id="rId20"/>
    <p:sldId id="294" r:id="rId21"/>
    <p:sldId id="270" r:id="rId22"/>
    <p:sldId id="286" r:id="rId23"/>
    <p:sldId id="291" r:id="rId24"/>
    <p:sldId id="271" r:id="rId25"/>
    <p:sldId id="274" r:id="rId26"/>
    <p:sldId id="276" r:id="rId27"/>
    <p:sldId id="295" r:id="rId28"/>
    <p:sldId id="296" r:id="rId29"/>
    <p:sldId id="297" r:id="rId30"/>
    <p:sldId id="298" r:id="rId31"/>
    <p:sldId id="277" r:id="rId32"/>
    <p:sldId id="278" r:id="rId33"/>
    <p:sldId id="281" r:id="rId34"/>
    <p:sldId id="282" r:id="rId35"/>
    <p:sldId id="283" r:id="rId36"/>
    <p:sldId id="279" r:id="rId37"/>
    <p:sldId id="280" r:id="rId3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9441-DAFD-4F22-922A-F2701CBE3D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3EBB-7A0E-4881-A01C-F4D1BFF4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39708AEC488347F5F4CD6AEF2DFD35020E674DFE0CA6F30DEF39D2C1D22DC19B9E9A5292267796Au4M3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554A58D48A78D66B06F43397F96FDCB244720BB44B4A6F0028DBD89B8DE6F47A5D64FE3989BA808N4R9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6F73EA4E05781C5D1D092D6349435C0F5E52401B656B92C7282459E082E977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conomic59@mail.ru" TargetMode="External"/><Relationship Id="rId2" Type="http://schemas.openxmlformats.org/officeDocument/2006/relationships/hyperlink" Target="http://gubakha.permarea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348B77C296A7342303995C404C0D5E9C60ACF10FD23D7A54300C9B219F01E4E500CEC3E0EB25FE2x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Правила благоустройства </a:t>
            </a:r>
            <a:r>
              <a:rPr lang="ru-RU" b="1" dirty="0">
                <a:solidFill>
                  <a:srgbClr val="0000FF"/>
                </a:solidFill>
              </a:rPr>
              <a:t>и содержания территории городского округа «Город </a:t>
            </a:r>
            <a:r>
              <a:rPr lang="ru-RU" b="1" dirty="0" err="1">
                <a:solidFill>
                  <a:srgbClr val="0000FF"/>
                </a:solidFill>
              </a:rPr>
              <a:t>Губаха</a:t>
            </a:r>
            <a:r>
              <a:rPr lang="ru-RU" b="1" dirty="0">
                <a:solidFill>
                  <a:srgbClr val="0000FF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14 марта 2014 года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Доклад начальника управления экономики </a:t>
            </a:r>
            <a:r>
              <a:rPr lang="ru-RU" sz="2300" dirty="0" err="1" smtClean="0">
                <a:solidFill>
                  <a:schemeClr val="tx1"/>
                </a:solidFill>
              </a:rPr>
              <a:t>В.Гречухиной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Организация работы по очистке и уборке территории торговых объектов и прилегающих к ним территорий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600" dirty="0"/>
              <a:t>Вывоз контейнеров и мусоросборников производится </a:t>
            </a:r>
            <a:r>
              <a:rPr lang="ru-RU" sz="1600" b="1" dirty="0">
                <a:solidFill>
                  <a:srgbClr val="FF0000"/>
                </a:solidFill>
              </a:rPr>
              <a:t>специальным транспортом</a:t>
            </a:r>
            <a:r>
              <a:rPr lang="ru-RU" sz="1600" dirty="0"/>
              <a:t>, использование которого для перевозки продовольственного сырья и пищевых продуктов не проводится. При централизованном сборе мусора мусоросборники должны доставляться чистыми и продезинфицированными.</a:t>
            </a:r>
          </a:p>
          <a:p>
            <a:pPr algn="just"/>
            <a:r>
              <a:rPr lang="ru-RU" sz="1600" dirty="0"/>
              <a:t>- </a:t>
            </a:r>
            <a:r>
              <a:rPr lang="ru-RU" sz="1600" b="1" dirty="0">
                <a:solidFill>
                  <a:srgbClr val="FF0000"/>
                </a:solidFill>
              </a:rPr>
              <a:t>Территория организации торговли и примыкающая к ней по </a:t>
            </a:r>
            <a:r>
              <a:rPr lang="ru-RU" sz="1600" b="1" dirty="0" smtClean="0">
                <a:solidFill>
                  <a:srgbClr val="FF0000"/>
                </a:solidFill>
              </a:rPr>
              <a:t>периметру территория  </a:t>
            </a:r>
            <a:r>
              <a:rPr lang="ru-RU" sz="1600" b="1" dirty="0">
                <a:solidFill>
                  <a:srgbClr val="FF0000"/>
                </a:solidFill>
              </a:rPr>
              <a:t>благоустраивается и содержится в чистоте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- При размещении организации торговли в отдельно стоящем здании рекомендуется предусматривать со стороны проезжей части автодорог </a:t>
            </a:r>
            <a:r>
              <a:rPr lang="ru-RU" sz="1600" b="1" dirty="0">
                <a:solidFill>
                  <a:srgbClr val="FF0000"/>
                </a:solidFill>
              </a:rPr>
              <a:t>площадку для временной парковки транспорта</a:t>
            </a:r>
            <a:r>
              <a:rPr lang="ru-RU" sz="1600" dirty="0"/>
              <a:t> персонала и посетителей, которая не располагается во дворах жилых домов.</a:t>
            </a:r>
          </a:p>
          <a:p>
            <a:pPr algn="just"/>
            <a:r>
              <a:rPr lang="ru-RU" sz="1600" dirty="0"/>
              <a:t>- На территории организации следует предусматривать устройство для ливневой канализации с соответствующим уклоном, а также устройство поливочных кранов для уборки территории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Границу прилегающих территорий следует определять в следующих границах:</a:t>
            </a:r>
          </a:p>
          <a:p>
            <a:r>
              <a:rPr lang="ru-RU" sz="1600" dirty="0" smtClean="0"/>
              <a:t>- для некапитальных объектов торговли, общественного питания и бытового обслуживания населения </a:t>
            </a:r>
            <a:r>
              <a:rPr lang="ru-RU" sz="1600" b="1" dirty="0" smtClean="0">
                <a:solidFill>
                  <a:srgbClr val="FF0000"/>
                </a:solidFill>
              </a:rPr>
              <a:t>- в радиусе не менее 10 метров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Установка урн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Для предотвращения засорения улиц, площадей, парков, скверов и других общественных мест отходами производства и потребления должны устанавливать специально предназначенные для временного хранения отходов емкости малого размера (урны). Объем устанавливаемых урн составляет </a:t>
            </a:r>
            <a:r>
              <a:rPr lang="ru-RU" sz="1400" b="1" dirty="0">
                <a:solidFill>
                  <a:srgbClr val="FF0000"/>
                </a:solidFill>
              </a:rPr>
              <a:t>от 30 до 40 литров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Нормы </a:t>
            </a:r>
            <a:r>
              <a:rPr lang="ru-RU" sz="1400" b="1" dirty="0">
                <a:solidFill>
                  <a:srgbClr val="FF0000"/>
                </a:solidFill>
              </a:rPr>
              <a:t>установки уличных урн:</a:t>
            </a:r>
          </a:p>
          <a:p>
            <a:pPr algn="just"/>
            <a:r>
              <a:rPr lang="ru-RU" sz="1400" dirty="0" smtClean="0"/>
              <a:t>- </a:t>
            </a:r>
            <a:r>
              <a:rPr lang="ru-RU" sz="1400" dirty="0"/>
              <a:t>у входов в нежилые здания, строения, сооружения и иных объектов устанавливается не менее двух урн;</a:t>
            </a:r>
          </a:p>
          <a:p>
            <a:pPr algn="just"/>
            <a:r>
              <a:rPr lang="ru-RU" sz="1400" dirty="0"/>
              <a:t>- у павильонов, киосков, лотков, иных нестационарных торговых объектов устанавливается </a:t>
            </a:r>
            <a:r>
              <a:rPr lang="ru-RU" sz="1400" b="1" dirty="0">
                <a:solidFill>
                  <a:srgbClr val="FF0000"/>
                </a:solidFill>
              </a:rPr>
              <a:t>не менее одной урны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/>
              <a:t>- у л</a:t>
            </a:r>
            <a:r>
              <a:rPr lang="ru-RU" sz="1400" dirty="0" smtClean="0"/>
              <a:t>етних </a:t>
            </a:r>
            <a:r>
              <a:rPr lang="ru-RU" sz="1400" dirty="0"/>
              <a:t>кафе - </a:t>
            </a:r>
            <a:r>
              <a:rPr lang="ru-RU" sz="1400" b="1" dirty="0">
                <a:solidFill>
                  <a:srgbClr val="FF0000"/>
                </a:solidFill>
              </a:rPr>
              <a:t>не менее двух урн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Конструкция </a:t>
            </a:r>
            <a:r>
              <a:rPr lang="ru-RU" sz="1400" dirty="0"/>
              <a:t>и внешний вид малых архитектурных форм (в т.ч. урн и скамеек) подлежат согласованию с отделом градостроительства администрации городского округа.</a:t>
            </a:r>
          </a:p>
          <a:p>
            <a:endParaRPr lang="ru-RU" sz="1400" dirty="0" smtClean="0"/>
          </a:p>
          <a:p>
            <a:r>
              <a:rPr lang="ru-RU" sz="1400" dirty="0" smtClean="0"/>
              <a:t>Установку</a:t>
            </a:r>
            <a:r>
              <a:rPr lang="ru-RU" sz="1400" dirty="0"/>
              <a:t>, очистку и содержание уличных урн организуют:</a:t>
            </a:r>
          </a:p>
          <a:p>
            <a:r>
              <a:rPr lang="ru-RU" sz="1400" dirty="0" smtClean="0"/>
              <a:t>- </a:t>
            </a:r>
            <a:r>
              <a:rPr lang="ru-RU" sz="1400" dirty="0"/>
              <a:t>около зданий, строений, сооружений, торговых объектов, в том числе нестационарных торговых объектов, и летних (сезонных) кафе, иных объектов - владельцы (арендаторы) данных объектов.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Места временной уличной торговли с внешней стороны должны быть оборудованы </a:t>
            </a:r>
            <a:r>
              <a:rPr lang="ru-RU" sz="1400" b="1" dirty="0" smtClean="0">
                <a:solidFill>
                  <a:srgbClr val="FF0000"/>
                </a:solidFill>
              </a:rPr>
              <a:t>пластмассовым контейнером (урной) с полиэтиленовым мешком для сбора мусора</a:t>
            </a:r>
            <a:r>
              <a:rPr lang="ru-RU" sz="1400" dirty="0" smtClean="0"/>
              <a:t>. Не допускается складирование тары и мусора на прилегающих газонах, крышах торговых палаток, киосков и т.д.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Требования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по благоустройству и содержанию территории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Размещение </a:t>
            </a:r>
            <a:r>
              <a:rPr lang="ru-RU" sz="1600" dirty="0"/>
              <a:t>объектов наружной рекламы производится в соответствии со схемой размещения рекламных конструкций с действующим законодательством. Объекты наружной рекламы, размещенные без оформления соответствующей разрешительной документации, признаются установленными незаконно (самовольно), подлежат демонтажу в установленном порядке и являются административным </a:t>
            </a:r>
            <a:r>
              <a:rPr lang="ru-RU" sz="1600" dirty="0" smtClean="0"/>
              <a:t>правонарушением.</a:t>
            </a:r>
          </a:p>
          <a:p>
            <a:pPr algn="just">
              <a:buNone/>
            </a:pPr>
            <a:endParaRPr lang="ru-RU" sz="1600" dirty="0" smtClean="0"/>
          </a:p>
          <a:p>
            <a:pPr algn="just"/>
            <a:r>
              <a:rPr lang="ru-RU" sz="1600" dirty="0"/>
              <a:t>Юридические, физические лица и иные хозяйствующие субъекты, осуществляющие на территории городского округа « Город </a:t>
            </a:r>
            <a:r>
              <a:rPr lang="ru-RU" sz="1600" dirty="0" err="1"/>
              <a:t>Губаха</a:t>
            </a:r>
            <a:r>
              <a:rPr lang="ru-RU" sz="1600" dirty="0"/>
              <a:t>» деятельность и имеющие объекты, которые посещаются населением, в том числе строительные площадки на период строительства объектов, объекты торговые и общественного питания, оптовые, мелкооптовые, вещевые, продуктовые склады и рынки, автозаправочные станции, автостоянки, </a:t>
            </a:r>
            <a:r>
              <a:rPr lang="ru-RU" sz="1600" dirty="0" err="1"/>
              <a:t>автомойки</a:t>
            </a:r>
            <a:r>
              <a:rPr lang="ru-RU" sz="1600" dirty="0"/>
              <a:t>, станции технического обслуживания автомобилей, парки культуры и отдыха, зоны отдыха и пляжи, объекты коммунально-бытового назначения, кладбища, обязаны </a:t>
            </a:r>
            <a:r>
              <a:rPr lang="ru-RU" sz="1600" b="1" dirty="0">
                <a:solidFill>
                  <a:srgbClr val="FF0000"/>
                </a:solidFill>
              </a:rPr>
              <a:t>обеспечить наличие и функционирование на закрепленных территориях стационарных туалетов или </a:t>
            </a:r>
            <a:r>
              <a:rPr lang="ru-RU" sz="1600" b="1" dirty="0" err="1">
                <a:solidFill>
                  <a:srgbClr val="FF0000"/>
                </a:solidFill>
              </a:rPr>
              <a:t>биотуалетов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(при отсутствии канализации) </a:t>
            </a:r>
            <a:r>
              <a:rPr lang="ru-RU" sz="1600" b="1" dirty="0">
                <a:solidFill>
                  <a:srgbClr val="FF0000"/>
                </a:solidFill>
              </a:rPr>
              <a:t>как для сотрудников, так и для посетителей</a:t>
            </a:r>
            <a:r>
              <a:rPr lang="ru-RU" sz="1600" dirty="0"/>
              <a:t>. Устройство выгребных ям на данных объектах запрещается.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Требования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по благоустройству и содержанию территории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На территории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 запрещается:</a:t>
            </a:r>
          </a:p>
          <a:p>
            <a:pPr algn="just"/>
            <a:r>
              <a:rPr lang="ru-RU" sz="1600" dirty="0"/>
              <a:t>- самовольно подключать промышленные, хозяйственно-бытовые и другие стоки к ливневой канализации, хозяйственно-фекальной канализации и наоборот;</a:t>
            </a:r>
          </a:p>
          <a:p>
            <a:pPr algn="just"/>
            <a:r>
              <a:rPr lang="ru-RU" sz="1600" dirty="0"/>
              <a:t>- складировать тару вне торговых объектов, оставлять на улице временные конструкции и передвижные сооружения, тару и мусор после окончания торговли;</a:t>
            </a:r>
          </a:p>
          <a:p>
            <a:pPr algn="just"/>
            <a:r>
              <a:rPr lang="ru-RU" sz="1600" dirty="0"/>
              <a:t>- расклеивать различного рода объявления, устанавливать и крепить вывески, указатели, а также информационные щиты и указатели на опорах освещения, электропередачи, деревьях, заборах, фасадах жилых домов вне специально отведенных для этого местах;</a:t>
            </a:r>
          </a:p>
          <a:p>
            <a:pPr algn="just"/>
            <a:r>
              <a:rPr lang="ru-RU" sz="1600" dirty="0"/>
              <a:t>- размещать на тротуарах, пешеходных дорожках, парковках автотранспорта выносные конструкции, содержащие информацию или указывающие на местонахождение объектов;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Уборка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территории в весенне-летний период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2.3.1. Весенне-летняя уборка территории общего пользования осуществляется </a:t>
            </a:r>
            <a:r>
              <a:rPr lang="ru-RU" sz="1600" b="1" dirty="0" smtClean="0">
                <a:solidFill>
                  <a:srgbClr val="FF0000"/>
                </a:solidFill>
              </a:rPr>
              <a:t>с 15 апреля по 14 октября.</a:t>
            </a:r>
          </a:p>
          <a:p>
            <a:pPr algn="just"/>
            <a:r>
              <a:rPr lang="ru-RU" sz="1600" dirty="0" smtClean="0"/>
              <a:t>Указанные сроки могут корректироваться администрацией городского округа «Город </a:t>
            </a:r>
            <a:r>
              <a:rPr lang="ru-RU" sz="1600" dirty="0" err="1" smtClean="0"/>
              <a:t>Губаха</a:t>
            </a:r>
            <a:r>
              <a:rPr lang="ru-RU" sz="1600" dirty="0" smtClean="0"/>
              <a:t>» в зависимости от погодных условий.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2.3.2. Уборка территорий общего пользования осуществляется путем проведения:</a:t>
            </a:r>
          </a:p>
          <a:p>
            <a:pPr algn="just"/>
            <a:r>
              <a:rPr lang="ru-RU" sz="1600" dirty="0" smtClean="0"/>
              <a:t>- систематических работ по поливу, подметанию дорог и тротуаров с искусственным покрытием, уборке территорий, содержанию газонов и зеленых насаждений;</a:t>
            </a:r>
          </a:p>
          <a:p>
            <a:pPr algn="just"/>
            <a:r>
              <a:rPr lang="ru-RU" sz="1600" dirty="0" smtClean="0"/>
              <a:t>- единичных массовых мероприятий (субботники, декадники, месячники), проводимых по соответствующим постановлениям администрации городского округа «Город </a:t>
            </a:r>
            <a:r>
              <a:rPr lang="ru-RU" sz="1600" dirty="0" err="1" smtClean="0"/>
              <a:t>Губаха</a:t>
            </a:r>
            <a:r>
              <a:rPr lang="ru-RU" sz="1600" dirty="0" smtClean="0"/>
              <a:t>» или волеизъявлению граждан и организаций.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2.3.3. Ежегодно весной после схода снега в соответствии с правовым актом администрации городского округа «Город </a:t>
            </a:r>
            <a:r>
              <a:rPr lang="ru-RU" sz="1600" dirty="0" err="1" smtClean="0"/>
              <a:t>Губаха</a:t>
            </a:r>
            <a:r>
              <a:rPr lang="ru-RU" sz="1600" dirty="0" smtClean="0"/>
              <a:t>» производится комплексная уборка территории городского округа, в том числе логов, пустошей, </a:t>
            </a:r>
            <a:r>
              <a:rPr lang="ru-RU" sz="1600" dirty="0" err="1" smtClean="0"/>
              <a:t>водоохранных</a:t>
            </a:r>
            <a:r>
              <a:rPr lang="ru-RU" sz="1600" dirty="0" smtClean="0"/>
              <a:t> зон и других территорий общего пользования.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Уборка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территории в весенне-летний период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2.3.4. Уборка территории городского округа в весенне-летний период производится с целью ликвидации загрязненности и запыленности территории и включает в себя:</a:t>
            </a:r>
          </a:p>
          <a:p>
            <a:pPr algn="just"/>
            <a:r>
              <a:rPr lang="ru-RU" sz="1600" dirty="0" smtClean="0"/>
              <a:t>2.3.4.1. в весенний период:</a:t>
            </a:r>
          </a:p>
          <a:p>
            <a:pPr algn="just"/>
            <a:r>
              <a:rPr lang="ru-RU" sz="1600" dirty="0" smtClean="0"/>
              <a:t>- рыхление снега и организацию отвода талых вод;</a:t>
            </a:r>
          </a:p>
          <a:p>
            <a:pPr algn="just"/>
            <a:r>
              <a:rPr lang="ru-RU" sz="1600" dirty="0" smtClean="0"/>
              <a:t>- сбор и вывоз мусора в местах общего пользования и на придомовых территориях;</a:t>
            </a:r>
          </a:p>
          <a:p>
            <a:pPr algn="just"/>
            <a:r>
              <a:rPr lang="ru-RU" sz="1600" dirty="0" smtClean="0"/>
              <a:t>- очистку решеток ливневой канализации;</a:t>
            </a:r>
          </a:p>
          <a:p>
            <a:pPr algn="just"/>
            <a:r>
              <a:rPr lang="ru-RU" sz="1600" dirty="0" smtClean="0"/>
              <a:t>- чистку дорог и тротуаров;</a:t>
            </a:r>
          </a:p>
          <a:p>
            <a:pPr algn="just"/>
            <a:r>
              <a:rPr lang="ru-RU" sz="1600" dirty="0" smtClean="0"/>
              <a:t>2.3.4.2. в летний период:</a:t>
            </a:r>
          </a:p>
          <a:p>
            <a:pPr algn="just"/>
            <a:r>
              <a:rPr lang="ru-RU" sz="1600" dirty="0" smtClean="0"/>
              <a:t>- поливку и подметание территории с искусственным покрытием объектов улично-дорожной сети (производится механическим и ручным способом);</a:t>
            </a:r>
          </a:p>
          <a:p>
            <a:pPr algn="just"/>
            <a:r>
              <a:rPr lang="ru-RU" sz="1600" dirty="0" smtClean="0"/>
              <a:t>- сбор мусора со всей территории;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ежегодную в срок до 1 июня окраску </a:t>
            </a:r>
            <a:r>
              <a:rPr lang="ru-RU" sz="1600" dirty="0" smtClean="0"/>
              <a:t>малых архитектурных форм, садовой и уличной мебели, </a:t>
            </a:r>
            <a:r>
              <a:rPr lang="ru-RU" sz="1600" b="1" dirty="0" smtClean="0">
                <a:solidFill>
                  <a:srgbClr val="FF0000"/>
                </a:solidFill>
              </a:rPr>
              <a:t>урн, </a:t>
            </a:r>
            <a:r>
              <a:rPr lang="ru-RU" sz="1600" dirty="0" smtClean="0"/>
              <a:t>спортивных и детских площадок, </a:t>
            </a:r>
            <a:r>
              <a:rPr lang="ru-RU" sz="1600" b="1" dirty="0" smtClean="0">
                <a:solidFill>
                  <a:srgbClr val="FF0000"/>
                </a:solidFill>
              </a:rPr>
              <a:t>ограждений;</a:t>
            </a:r>
          </a:p>
          <a:p>
            <a:pPr algn="just"/>
            <a:r>
              <a:rPr lang="ru-RU" sz="1600" dirty="0" smtClean="0"/>
              <a:t>- периодическое кошение травы (не менее 2 раз за сезон) и уборку скошенной травы в течение 3 суток;</a:t>
            </a:r>
          </a:p>
          <a:p>
            <a:pPr algn="just"/>
            <a:r>
              <a:rPr lang="ru-RU" sz="1600" dirty="0" smtClean="0"/>
              <a:t>- в период листопада - сбор и вывоз опавшей листвы;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в срок до 1 июня каждого года - окраску нестационарных торговых объектов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 smtClean="0"/>
              <a:t>- уборку территорий, в том числе мест стоянки автотранспорта у объектов торговли, организаций и предприятий, которая должна завершаться </a:t>
            </a:r>
            <a:r>
              <a:rPr lang="ru-RU" sz="1600" b="1" dirty="0" smtClean="0">
                <a:solidFill>
                  <a:srgbClr val="FF0000"/>
                </a:solidFill>
              </a:rPr>
              <a:t>к 8.00 часам утра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Уборка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территории в осенне-зимний период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2.4.1. Осенне-зимняя уборка территории общего пользования осуществляется </a:t>
            </a:r>
            <a:r>
              <a:rPr lang="ru-RU" sz="1600" b="1" dirty="0" smtClean="0">
                <a:solidFill>
                  <a:srgbClr val="FF0000"/>
                </a:solidFill>
              </a:rPr>
              <a:t>с 15 октября по 14 апреля.</a:t>
            </a:r>
          </a:p>
          <a:p>
            <a:pPr algn="just"/>
            <a:r>
              <a:rPr lang="ru-RU" sz="1600" dirty="0" smtClean="0"/>
              <a:t>Указанные сроки могут корректироваться администрацией городского округа «Город </a:t>
            </a:r>
            <a:r>
              <a:rPr lang="ru-RU" sz="1600" dirty="0" err="1" smtClean="0"/>
              <a:t>Губаха</a:t>
            </a:r>
            <a:r>
              <a:rPr lang="ru-RU" sz="1600" dirty="0" smtClean="0"/>
              <a:t>» в зависимости от погодных условий.</a:t>
            </a:r>
          </a:p>
          <a:p>
            <a:pPr algn="just"/>
            <a:r>
              <a:rPr lang="ru-RU" sz="1600" dirty="0" smtClean="0"/>
              <a:t>2.4.2. Уборка территорий общего пользования в зимний период включает в себя:</a:t>
            </a:r>
          </a:p>
          <a:p>
            <a:pPr algn="just"/>
            <a:r>
              <a:rPr lang="ru-RU" sz="1600" dirty="0" smtClean="0"/>
              <a:t>- очистку дорожного полотна и тротуаров от снега;</a:t>
            </a:r>
          </a:p>
          <a:p>
            <a:pPr algn="just"/>
            <a:r>
              <a:rPr lang="ru-RU" sz="1600" dirty="0" smtClean="0"/>
              <a:t>- при возникновении скользкости или гололеда - посыпку песком пешеходных зон, ступеней лестниц, пешеходных мостов и подходов к ним, обработку дорожного полотна </a:t>
            </a:r>
            <a:r>
              <a:rPr lang="ru-RU" sz="1600" dirty="0" err="1" smtClean="0"/>
              <a:t>противогололедным</a:t>
            </a:r>
            <a:r>
              <a:rPr lang="ru-RU" sz="1600" dirty="0" smtClean="0"/>
              <a:t> материалом;</a:t>
            </a:r>
          </a:p>
          <a:p>
            <a:pPr algn="just"/>
            <a:r>
              <a:rPr lang="ru-RU" sz="1600" dirty="0" smtClean="0"/>
              <a:t>- вывоз снега с площадей, улиц следует производить только на специально отведенные места.</a:t>
            </a:r>
          </a:p>
          <a:p>
            <a:pPr algn="just"/>
            <a:r>
              <a:rPr lang="ru-RU" sz="1600" dirty="0" smtClean="0"/>
              <a:t>2.4.3. Мероприятия по подготовке уборочной техники к работе в зимний период проводятся владельцами техники в срок до 15 октября текущего года.</a:t>
            </a:r>
          </a:p>
          <a:p>
            <a:pPr algn="just"/>
            <a:r>
              <a:rPr lang="ru-RU" sz="1600" dirty="0" smtClean="0"/>
              <a:t>2.4.4. Организации, ответственные за уборку городских территорий, до 15 октября должны обеспечить завоз, заготовку и складирование необходимого количества </a:t>
            </a:r>
            <a:r>
              <a:rPr lang="ru-RU" sz="1600" dirty="0" err="1" smtClean="0"/>
              <a:t>противогололедных</a:t>
            </a:r>
            <a:r>
              <a:rPr lang="ru-RU" sz="1600" dirty="0" smtClean="0"/>
              <a:t> реагентов и материалов.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Уборка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территории в осенне-зимний период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2.4.11. В зимнее время организациями, эксплуатирующими здания, должна быть организована своевременная очистка кровель от снега, наледи и сосулек. Очистка крыш зданий на сторонах, выходящих на пешеходные зоны, от ледяных образований должна производиться немедленно по мере их образования с предварительной установкой ограждения опасных участков.</a:t>
            </a:r>
          </a:p>
          <a:p>
            <a:pPr algn="just"/>
            <a:r>
              <a:rPr lang="ru-RU" sz="1600" dirty="0" smtClean="0"/>
              <a:t>2.4.12. При сбрасывании снега и наледи, скалывании наледи (сосулек), производстве ремонтных и иных работ на кровле должны быть приняты меры, обеспечивающие сохранность деревьев и кустарников, воздушных линий электроснабжения, освещения и связи, дорожных знаков, дорожных светофоров, дорожных ограждений и направляющих устройств, остановочных павильонов транспорта общего пользования, декоративной отделки и инженерных элементов зданий. В случае повреждения указанных элементов они подлежат восстановлению за счет лица, осуществлявшего очистку кровли и допустившего повреждения.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Порядок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сбора </a:t>
            </a:r>
            <a:r>
              <a:rPr lang="ru-RU" sz="2700" dirty="0">
                <a:solidFill>
                  <a:srgbClr val="0000FF"/>
                </a:solidFill>
              </a:rPr>
              <a:t>и вывоза отходов на территории округа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3.2.29. Пищевые отходы разрешается собирать только в специально предназначенные для этого сборники (баки, ведра и т.д.), окрашенные изнутри и снаружи краской, закрывающиеся крышками (применять оцинкованные емкости без окраски запрещается).</a:t>
            </a:r>
          </a:p>
          <a:p>
            <a:pPr algn="just"/>
            <a:r>
              <a:rPr lang="ru-RU" sz="1600" dirty="0"/>
              <a:t>3.2.30. Временное хранение пищевых отходов до момента их вывоза не должно превышать одних суток для предотвращения их разложения и отрицательного воздействия на условия проживания.</a:t>
            </a:r>
          </a:p>
          <a:p>
            <a:pPr algn="just"/>
            <a:r>
              <a:rPr lang="ru-RU" sz="1600" dirty="0"/>
              <a:t>3.2.31. Временное хранение пищевых отходов в объектах торговли и общественного питания независимо от подчиненности их должно осуществляться только в охлаждаемых помещениях.</a:t>
            </a:r>
          </a:p>
          <a:p>
            <a:pPr algn="just"/>
            <a:r>
              <a:rPr lang="ru-RU" sz="1600" dirty="0"/>
              <a:t>3.2.32. Обезвреживание твердых и жидких бытовых отходов производится на специально отведенных участках или специальных сооружениях по обезвреживанию и переработке. </a:t>
            </a:r>
            <a:r>
              <a:rPr lang="ru-RU" sz="1600" b="1" dirty="0">
                <a:solidFill>
                  <a:srgbClr val="FF0000"/>
                </a:solidFill>
              </a:rPr>
              <a:t>Запрещается вывозить отходы на другие, не предназначенные для этого места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3.2.33. Твердые бытовые отходы следует вывозить на полигоны (усовершенствованные свалки), поля компостирования, перерабатывающие и </a:t>
            </a:r>
            <a:r>
              <a:rPr lang="ru-RU" sz="1600" b="1" dirty="0" err="1">
                <a:solidFill>
                  <a:srgbClr val="FF0000"/>
                </a:solidFill>
              </a:rPr>
              <a:t>сжигательные</a:t>
            </a:r>
            <a:r>
              <a:rPr lang="ru-RU" sz="1600" b="1" dirty="0">
                <a:solidFill>
                  <a:srgbClr val="FF0000"/>
                </a:solidFill>
              </a:rPr>
              <a:t> заводы, а жидкие бытовые отходы - на сливные станции или поля ассенизации.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Порядок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сбора </a:t>
            </a:r>
            <a:r>
              <a:rPr lang="ru-RU" sz="2700" dirty="0">
                <a:solidFill>
                  <a:srgbClr val="0000FF"/>
                </a:solidFill>
              </a:rPr>
              <a:t>и вывоза отходов на территории округа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3.2.37. Индивидуальным предпринимателям, физическим и юридическим лицам независимо от организационно-правовых форм </a:t>
            </a:r>
            <a:r>
              <a:rPr lang="ru-RU" sz="1600" b="1" dirty="0">
                <a:solidFill>
                  <a:srgbClr val="FF0000"/>
                </a:solidFill>
              </a:rPr>
              <a:t>запрещается складировать отходы </a:t>
            </a:r>
            <a:r>
              <a:rPr lang="ru-RU" sz="1600" dirty="0"/>
              <a:t>производства и потребления </a:t>
            </a:r>
            <a:r>
              <a:rPr lang="ru-RU" sz="1600" b="1" dirty="0">
                <a:solidFill>
                  <a:srgbClr val="FF0000"/>
                </a:solidFill>
              </a:rPr>
              <a:t>в контейнеры при отсутствии договора на оказание услуг по вывозу твердых бытовых отходов с организацией, осуществляющей вывоз ТБО.</a:t>
            </a:r>
          </a:p>
          <a:p>
            <a:pPr algn="just"/>
            <a:r>
              <a:rPr lang="ru-RU" sz="1600" dirty="0"/>
              <a:t>3.2.38. Организацию сбора и вывоза отходов обеспечивают:</a:t>
            </a:r>
          </a:p>
          <a:p>
            <a:pPr algn="just"/>
            <a:r>
              <a:rPr lang="ru-RU" sz="1600" dirty="0"/>
              <a:t>- с мест сбора и (или) накопления отходов в районе жилой застройки - организации по обслуживанию жилищного фонда, владельцы индивидуальных жилых домов, владельцы жилых и административных зданий и (или) строений, объектов социальной сферы;</a:t>
            </a:r>
          </a:p>
          <a:p>
            <a:pPr algn="just"/>
            <a:r>
              <a:rPr lang="ru-RU" sz="1600" dirty="0"/>
              <a:t>- на территории нестационарного торгового объекта - владельцы соответствующих нестационарных торговых объектов на основании договоров с организациями, осуществляющими сбор и вывоз ТБО, заключенных с ними;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Нормативно-правовая база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buAutoNum type="arabicParenR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от 06.10.2003 N 131-ФЗ "Об общих принципах организации местного самоуправления в Российской Федерации",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Закон Пермского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края от 01.11.2007 N 139-ПК "Об административных правонарушениях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marL="514350" indent="-514350" algn="just">
              <a:buAutoNum type="arabicParenR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разработке норм и правил по благоустройству территорий муниципальных образований, утвержденными Приказом Министерства регионального развития Российской Федерации от 27.12.2011 N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613,</a:t>
            </a:r>
          </a:p>
          <a:p>
            <a:pPr marL="514350" indent="-514350" algn="just">
              <a:buAutoNum type="arabicParenR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от 24.12.2013 № 2067 «Об утверждении Правил благоустройства и содержания территории городского округа «Город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Губаха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Поддержание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архитектурного </a:t>
            </a:r>
            <a:r>
              <a:rPr lang="ru-RU" sz="2700" dirty="0">
                <a:solidFill>
                  <a:srgbClr val="0000FF"/>
                </a:solidFill>
              </a:rPr>
              <a:t>облика города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2.5.2. Собственники (владельцы), арендаторы и пользователи зданий в установленном законом порядке должны обеспечивать содержание зданий и их конструктивных элементов в исправном состоянии, обеспечивать надлежащую эксплуатацию зданий, проведение текущего и капитального ремонта.</a:t>
            </a:r>
          </a:p>
          <a:p>
            <a:pPr algn="just"/>
            <a:r>
              <a:rPr lang="ru-RU" sz="1600" dirty="0"/>
              <a:t>2.5.3. Запрещается осуществление мероприятий по реконструкции зданий и их конструктивных элементов, устройство пристроек, навесов, козырьков без получения разрешений, выдаваемых в установленном порядке отделом градостроительства комитета по управлению муниципальным имуществом администрации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».</a:t>
            </a:r>
          </a:p>
          <a:p>
            <a:pPr algn="just"/>
            <a:r>
              <a:rPr lang="ru-RU" sz="1600" dirty="0"/>
              <a:t>2.5.4. Повреждения конструктивных элементов зданий, не влияющие на их прочностные характеристики, должны устраняться в течение 6 месяцев с момента повреждения. Повреждения водоотводящей системы, системы внешнего освещения, прочих внешних элементов (номерных знаков, вывесок, рекламных конструкций и др.) должны устраняться в течение 10 дней с момента повреждения.</a:t>
            </a:r>
          </a:p>
          <a:p>
            <a:pPr algn="just"/>
            <a:r>
              <a:rPr lang="ru-RU" sz="1600" dirty="0"/>
              <a:t>2.5.5. </a:t>
            </a:r>
            <a:r>
              <a:rPr lang="ru-RU" sz="1600" b="1" dirty="0">
                <a:solidFill>
                  <a:srgbClr val="FF0000"/>
                </a:solidFill>
              </a:rPr>
              <a:t>Фасады зданий не должны иметь видимых повреждений строительной части, декоративной отделки и инженерных элементов и должны поддерживаться в надлежащем эстетическом состоянии.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Поддержание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архитектурного </a:t>
            </a:r>
            <a:r>
              <a:rPr lang="ru-RU" sz="2700" dirty="0">
                <a:solidFill>
                  <a:srgbClr val="0000FF"/>
                </a:solidFill>
              </a:rPr>
              <a:t>облика города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2.5.10. </a:t>
            </a:r>
            <a:r>
              <a:rPr lang="ru-RU" sz="1600" b="1" dirty="0">
                <a:solidFill>
                  <a:srgbClr val="FF0000"/>
                </a:solidFill>
              </a:rPr>
              <a:t>Вывески</a:t>
            </a:r>
            <a:r>
              <a:rPr lang="ru-RU" sz="1600" dirty="0"/>
              <a:t> и витрины магазинов, предприятий общественного питания, бытового обслуживания населения и других подобных объектов должны быть оборудованы надлежащим образом и эксплуатироваться в соответствии с установленными требованиями.</a:t>
            </a:r>
          </a:p>
          <a:p>
            <a:pPr algn="just"/>
            <a:r>
              <a:rPr lang="ru-RU" sz="1600" dirty="0"/>
              <a:t>2.5.11. Установка объектов мелкорозничной торговой сети осуществляется </a:t>
            </a:r>
            <a:r>
              <a:rPr lang="ru-RU" sz="1600" b="1" dirty="0">
                <a:solidFill>
                  <a:srgbClr val="FF0000"/>
                </a:solidFill>
              </a:rPr>
              <a:t>на основании договора аренды земельного участка.</a:t>
            </a:r>
          </a:p>
          <a:p>
            <a:pPr algn="just"/>
            <a:r>
              <a:rPr lang="ru-RU" sz="1600" dirty="0"/>
              <a:t>- При размещении данных объектов должно предусматриваться отсутствие помех движению пешеходов и средств механизированной уборки территории.</a:t>
            </a:r>
          </a:p>
          <a:p>
            <a:pPr algn="just"/>
            <a:r>
              <a:rPr lang="ru-RU" sz="1600" dirty="0"/>
              <a:t>- В процессе эксплуатации владельцы объектов мелкорозничной торговой сети обеспечивают:</a:t>
            </a:r>
          </a:p>
          <a:p>
            <a:pPr algn="just"/>
            <a:r>
              <a:rPr lang="ru-RU" sz="1600" dirty="0"/>
              <a:t>- предоставление необходимой информации и допуск на свой объект представителей администрации городского округа, муниципальных предприятий и учреждений, осуществляющих контроль за порядком землепользования, благоустройством, а также учреждений, осуществляющих контроль за санитарным состоянием и чистотой объекта;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Вывески магазинов, предприятий общественного питания, бытового обслуживания населения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Закон Российской Федерации от 07.02.1992 № 2300-1 «О защите прав потребителей»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Статья 8. Право потребителя на информацию об изготовителе (исполнителе, продавце) и о товарах (работах, услугах)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1. Потребитель вправе потребовать предоставления необходимой и достоверной информации об изготовителе (исполнителе, продавце), </a:t>
            </a:r>
            <a:r>
              <a:rPr lang="ru-RU" sz="1600" dirty="0" smtClean="0">
                <a:hlinkClick r:id="rId2"/>
              </a:rPr>
              <a:t>режиме его работы и реализуемых им товарах (работах, услугах).</a:t>
            </a:r>
          </a:p>
          <a:p>
            <a:pPr algn="just"/>
            <a:r>
              <a:rPr lang="ru-RU" sz="1600" dirty="0" smtClean="0"/>
              <a:t>2. Указанная в </a:t>
            </a:r>
            <a:r>
              <a:rPr lang="ru-RU" sz="1600" dirty="0" smtClean="0">
                <a:hlinkClick r:id=""/>
              </a:rPr>
              <a:t>пункте 1 настоящей статьи информация в наглядной и доступной форме доводится до сведения потребителей при заключении договоров купли-продажи и договоров о выполнении работ (оказании услуг) способами, принятыми в отдельных сферах обслуживания потребителей, </a:t>
            </a:r>
            <a:r>
              <a:rPr lang="ru-RU" sz="1600" b="1" dirty="0" smtClean="0">
                <a:solidFill>
                  <a:srgbClr val="FF0000"/>
                </a:solidFill>
                <a:hlinkClick r:id=""/>
              </a:rPr>
              <a:t>на русском языке</a:t>
            </a:r>
            <a:r>
              <a:rPr lang="ru-RU" sz="1600" dirty="0" smtClean="0">
                <a:hlinkClick r:id=""/>
              </a:rPr>
              <a:t>, а дополнительно, по усмотрению изготовителя (исполнителя, продавца), на государственных языках субъектов Российской Федерации и родных языках народов Российской Федерации.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Вывески магазинов, предприятий общественного питания, бытового обслуживания населения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Закон Российской Федерации от 07.02.1992 № 2300-1 «О защите прав потребителей»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400" dirty="0" smtClean="0"/>
              <a:t>Статья 9. Информация об изготовителе (исполнителе, продавце)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1. Изготовитель (исполнитель, продавец) обязан довести до сведения потребителя фирменное наименование (</a:t>
            </a:r>
            <a:r>
              <a:rPr lang="ru-RU" sz="1400" dirty="0" err="1" smtClean="0"/>
              <a:t>наименование</a:t>
            </a:r>
            <a:r>
              <a:rPr lang="ru-RU" sz="1400" dirty="0" smtClean="0"/>
              <a:t>) своей организации, место ее нахождения (адрес) и </a:t>
            </a:r>
            <a:r>
              <a:rPr lang="ru-RU" sz="1400" dirty="0" smtClean="0">
                <a:hlinkClick r:id="rId2"/>
              </a:rPr>
              <a:t>режим ее работы. Продавец (исполнитель) размещает указанную информацию на вывеске.</a:t>
            </a:r>
          </a:p>
          <a:p>
            <a:pPr algn="just"/>
            <a:r>
              <a:rPr lang="ru-RU" sz="1400" dirty="0" smtClean="0"/>
              <a:t>Изготовитель (исполнитель, продавец) - индивидуальный предприниматель - должен предоставить потребителю информацию о государственной регистрации и наименовании зарегистрировавшего его органа.</a:t>
            </a:r>
          </a:p>
          <a:p>
            <a:pPr algn="just"/>
            <a:r>
              <a:rPr lang="ru-RU" sz="1400" dirty="0" smtClean="0"/>
              <a:t>2. Если вид деятельности, осуществляемый изготовителем (исполнителем, продавцом), подлежит лицензированию и (или) исполнитель имеет государственную аккредитацию, до сведения потребителя должна быть доведена информация о виде деятельности изготовителя (исполнителя, продавца), номере лицензии и (или) номере свидетельства о государственной аккредитации, сроках действия указанных лицензии и (или) свидетельства, а также информация об органе, выдавшем указанные лицензию и (или) свидетельство.</a:t>
            </a:r>
          </a:p>
          <a:p>
            <a:pPr algn="just"/>
            <a:r>
              <a:rPr lang="ru-RU" sz="1400" dirty="0" smtClean="0"/>
              <a:t>3. Информация, предусмотренная </a:t>
            </a:r>
            <a:r>
              <a:rPr lang="ru-RU" sz="1400" dirty="0" smtClean="0">
                <a:hlinkClick r:id=""/>
              </a:rPr>
              <a:t>пунктами 1 и 2 настоящей статьи, должна быть доведена до сведения потребителей также при осуществлении торговли, бытового и иных видов обслуживания потребителей во временных помещениях, на ярмарках, с лотков и в других случаях, если торговля, бытовое и иные виды обслуживания потребителей осуществляются вне постоянного места нахождения продавца (исполнителя).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Требования к передвижению машин и механизмов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на территории городского округа «Город </a:t>
            </a:r>
            <a:r>
              <a:rPr lang="ru-RU" sz="2700" dirty="0" err="1">
                <a:solidFill>
                  <a:srgbClr val="0000FF"/>
                </a:solidFill>
              </a:rPr>
              <a:t>Губаха</a:t>
            </a:r>
            <a:r>
              <a:rPr lang="ru-RU" sz="2700" dirty="0">
                <a:solidFill>
                  <a:srgbClr val="0000FF"/>
                </a:solidFill>
              </a:rPr>
              <a:t>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Передвижение по территории города транспортных средств, осуществляющих перевозку сыпучих, жидких, иных аморфных грузов, допускается при условии обеспечения герметичности кузовов транспортных средств и при наличии пологов, предотвращающих загрязнение территории города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2.7.4. Стоянка и парковка транспортных средств допускается в специально отведенных местах: гаражах, стоянках, местах парковки, иных специализированных местах при условии обеспечения беспрепятственной уборки территории города, сбора и вывоза мусора, проезда специальной техники и транспорта оперативных и иных служб</a:t>
            </a:r>
            <a:r>
              <a:rPr lang="ru-RU" sz="1600" dirty="0" smtClean="0"/>
              <a:t>.</a:t>
            </a:r>
          </a:p>
          <a:p>
            <a:pPr algn="just">
              <a:buNone/>
            </a:pPr>
            <a:endParaRPr lang="ru-RU" sz="1600" dirty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Владельцы </a:t>
            </a:r>
            <a:r>
              <a:rPr lang="ru-RU" sz="1600" b="1" dirty="0">
                <a:solidFill>
                  <a:srgbClr val="FF0000"/>
                </a:solidFill>
              </a:rPr>
              <a:t>строений, в том числе владельцы киосков, ларьков, павильонов, иных объектов мелкорозничной торговли, бытового и иного обслуживания населения, обязаны содержать в надлежащем состоянии территорию, используемую ими в качестве подъезда, разгрузки-погрузки автотранспорта.</a:t>
            </a:r>
          </a:p>
          <a:p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Озеленение территории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4.1.2. Выделяются три основные категории озелененных территорий, каждая из которых имеет свои особенности по отношению к гражданскому обороту (отношения к собственности, продажа, аренда), режимам пользования и способам хозяйствования:</a:t>
            </a:r>
          </a:p>
          <a:p>
            <a:pPr algn="just"/>
            <a:r>
              <a:rPr lang="ru-RU" sz="1600" dirty="0"/>
              <a:t>- озелененные территории общего пользования - территории, используемые для рекреации всего населения;</a:t>
            </a:r>
          </a:p>
          <a:p>
            <a:pPr algn="just"/>
            <a:r>
              <a:rPr lang="ru-RU" sz="1600" dirty="0"/>
              <a:t>- </a:t>
            </a:r>
            <a:r>
              <a:rPr lang="ru-RU" sz="1600" b="1" dirty="0">
                <a:solidFill>
                  <a:srgbClr val="FF0000"/>
                </a:solidFill>
              </a:rPr>
              <a:t>озелененные территории ограниченного пользования</a:t>
            </a:r>
            <a:r>
              <a:rPr lang="ru-RU" sz="1600" dirty="0"/>
              <a:t>. Это территории в пределах жилой, гражданской, промышленной застройки, территорий и организаций обслуживания населения и здравоохранения, науки, образования, рассчитанные на пользование определенными группами населения;</a:t>
            </a:r>
          </a:p>
          <a:p>
            <a:pPr algn="just"/>
            <a:r>
              <a:rPr lang="ru-RU" sz="1600" dirty="0"/>
              <a:t>- озелененные территории специального назначения: санитарно-защитные, </a:t>
            </a:r>
            <a:r>
              <a:rPr lang="ru-RU" sz="1600" dirty="0" err="1"/>
              <a:t>водоохранные</a:t>
            </a:r>
            <a:r>
              <a:rPr lang="ru-RU" sz="1600" dirty="0"/>
              <a:t>, защитно-мелиоративные зоны, кладбища, насаждения вдоль автомобильных и железных дорог, питомники, цветочно-оранжерейные хозяйства, территории, подпадающие под действие Федерального </a:t>
            </a:r>
            <a:r>
              <a:rPr lang="ru-RU" sz="1600" u="sng" dirty="0">
                <a:hlinkClick r:id="rId2"/>
              </a:rPr>
              <a:t>закона</a:t>
            </a:r>
            <a:r>
              <a:rPr lang="ru-RU" sz="1600" dirty="0"/>
              <a:t> "Об особо охраняемых территориях</a:t>
            </a:r>
            <a:r>
              <a:rPr lang="ru-RU" sz="1600" dirty="0" smtClean="0"/>
              <a:t>".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4.2.3</a:t>
            </a:r>
            <a:r>
              <a:rPr lang="ru-RU" sz="1600" b="1" dirty="0">
                <a:solidFill>
                  <a:srgbClr val="FF0000"/>
                </a:solidFill>
              </a:rPr>
              <a:t>. Озелененные территории ограниченного пользования финансируются за счет того объекта, при котором они создаются.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Освещение территории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5.1.7. Освещение территорий, находящихся в собственности, должно осуществляться </a:t>
            </a:r>
            <a:r>
              <a:rPr lang="ru-RU" sz="1600" dirty="0" err="1" smtClean="0"/>
              <a:t>энергоснабжающими</a:t>
            </a:r>
            <a:r>
              <a:rPr lang="ru-RU" sz="1600" dirty="0" smtClean="0"/>
              <a:t> организациями по договорам с физическими или юридическими лицами независимо от их организационно-правовых форм, являющимися собственниками отведенных в установленном порядке земельных участков.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Нормы освещенности территории</a:t>
            </a:r>
          </a:p>
          <a:p>
            <a:pPr algn="just"/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500437"/>
          <a:ext cx="6096000" cy="287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Освещаемые участки территорий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Средняя горизонтальная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освещенность на уровне земли,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лк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6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Переходные аллеи и дороги,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велосипедные дорожки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8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Внутренние служебно-хозяйственные и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пожарные проезды, тротуары-подъезды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8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Автостоянки, хозяйственные площадки и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площадки при мусоросборниках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8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Прогулочные дорожки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8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Физкультурные площадки и площадки для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 детей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846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Текущее состояние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12" name="Содержимое 11" descr="IMG_241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378" y="1071546"/>
            <a:ext cx="8251026" cy="550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Текущее состояние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6" name="Рисунок 5" descr="IMG_2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7572396" cy="504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Текущее состояние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6" name="Рисунок 5" descr="IMG_2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50099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Правила благоустройства и содержания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территории городского округа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/>
              <a:t>Правила благоустройства и содержания территории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 (далее - Правила) разработаны с целью определения </a:t>
            </a:r>
            <a:r>
              <a:rPr lang="ru-RU" sz="1600" b="1" dirty="0">
                <a:solidFill>
                  <a:srgbClr val="FF0000"/>
                </a:solidFill>
              </a:rPr>
              <a:t>требований по содержанию зданий (включая жилые дома), сооружений и земельных участков, на которых они расположены, к внешнему виду фасадов и ограждений соответствующих зданий и сооружений</a:t>
            </a:r>
            <a:r>
              <a:rPr lang="ru-RU" sz="1600" dirty="0"/>
              <a:t>, перечень работ по благоустройству и периодичность их выполнения; установление порядка участия собственников зданий (помещений в них) и сооружений в благоустройстве прилегающих территорий; организация благоустройства территории городского округа (включая освещение улиц, озеленение территории, установку указателей с наименованиями улиц и номерами домов, размещение и содержание малых архитектурных форм), а также установления требований при выполнении уборочных работ, обеспечивающих чистоту и необходимые условия безопасного движения транспортных средств, пешеходов, </a:t>
            </a:r>
            <a:r>
              <a:rPr lang="ru-RU" sz="1600" b="1" dirty="0">
                <a:solidFill>
                  <a:srgbClr val="FF0000"/>
                </a:solidFill>
              </a:rPr>
              <a:t>ответственности за нарушение санитарного содержания и благоустройства территории</a:t>
            </a:r>
            <a:r>
              <a:rPr lang="ru-RU" sz="1600" dirty="0"/>
              <a:t>, состояния объектов наружного освещения, благоустройства и содержания придомовых территорий, </a:t>
            </a:r>
            <a:r>
              <a:rPr lang="ru-RU" sz="1600" b="1" dirty="0">
                <a:solidFill>
                  <a:srgbClr val="FF0000"/>
                </a:solidFill>
              </a:rPr>
              <a:t>требования по землепользованию, </a:t>
            </a:r>
            <a:r>
              <a:rPr lang="ru-RU" sz="1600" dirty="0"/>
              <a:t>содержание мест погребения, </a:t>
            </a:r>
            <a:r>
              <a:rPr lang="ru-RU" sz="1600" b="1" dirty="0">
                <a:solidFill>
                  <a:srgbClr val="FF0000"/>
                </a:solidFill>
              </a:rPr>
              <a:t>состояние архитектурного облика города, зеленых насаждений, зданий, сооружений и других объектов городской инфраструктуры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Текущее состояние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8" name="Рисунок 7" descr="IMG_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7858148" cy="523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Контроль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8.1. Контроль соблюдения установленных норм и правил в сфере благоустройства и содержания на территории городского округа обеспечивают администрация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», органы внутренних дел и другие уполномоченные на это органы (должностные лица) в соответствии с законодательством Российской Федерации.</a:t>
            </a:r>
          </a:p>
          <a:p>
            <a:pPr algn="just"/>
            <a:r>
              <a:rPr lang="ru-RU" sz="1600" dirty="0"/>
              <a:t>8.2. Контроль соблюдения настоящих Правил осуществляют должностные лица администрации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», уполномоченные на составление протоколов об административных правонарушениях, на выдачу предписаний и осуществление контроля их исполнения.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8.3. </a:t>
            </a:r>
            <a:r>
              <a:rPr lang="ru-RU" sz="1600" dirty="0"/>
              <a:t>Осуществляя контроль, уполномоченные должностные лица администрации вправе:</a:t>
            </a:r>
          </a:p>
          <a:p>
            <a:pPr algn="just"/>
            <a:r>
              <a:rPr lang="ru-RU" sz="1600" dirty="0"/>
              <a:t>- выносить предписания об устранении нарушений;</a:t>
            </a:r>
          </a:p>
          <a:p>
            <a:pPr algn="just"/>
            <a:r>
              <a:rPr lang="ru-RU" sz="1600" dirty="0"/>
              <a:t>- составлять акты;</a:t>
            </a:r>
          </a:p>
          <a:p>
            <a:pPr algn="just"/>
            <a:r>
              <a:rPr lang="ru-RU" sz="1600" dirty="0"/>
              <a:t>- составлять протоколы об административных правонарушениях;</a:t>
            </a:r>
          </a:p>
          <a:p>
            <a:pPr algn="just"/>
            <a:r>
              <a:rPr lang="ru-RU" sz="1600" dirty="0"/>
              <a:t>- привлекать к административной ответственности</a:t>
            </a:r>
          </a:p>
          <a:p>
            <a:pPr algn="just"/>
            <a:r>
              <a:rPr lang="ru-RU" sz="1600" dirty="0"/>
              <a:t>- осуществлять иные действия, направленные на осуществление контроля исполнения настоящих Правил.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Контроль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8.4</a:t>
            </a:r>
            <a:r>
              <a:rPr lang="ru-RU" sz="1600" dirty="0"/>
              <a:t>. В случае нарушения гражданами, должностными лицами и юридическими лицами требований природоохранного, земельного, санитарного законодательства, законодательства о пожарной безопасности, законодательства в области строительства и архитектурной деятельности, законодательства в области обеспечения безопасности дорожного движения, иного специального законодательства ответственность наступает в порядке, установленном действующим законодательством Российской Федерации, нормативно-правовыми актами Пермского края и.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».</a:t>
            </a:r>
          </a:p>
          <a:p>
            <a:pPr algn="just"/>
            <a:r>
              <a:rPr lang="ru-RU" sz="1600" dirty="0"/>
              <a:t>8.5. Физические, должностные и юридические лица, виновные в нарушении настоящих Правил, привлекаются к административной ответственности в соответствии с действующим законодательством.</a:t>
            </a:r>
          </a:p>
          <a:p>
            <a:pPr algn="just"/>
            <a:r>
              <a:rPr lang="ru-RU" sz="1600" dirty="0"/>
              <a:t>8.6. Привлечение к административной ответственности не освобождает виновное лицо от обязанности устранить допущенные нарушения и возместить причиненный вред в установленном законом порядке.</a:t>
            </a:r>
          </a:p>
          <a:p>
            <a:pPr algn="just"/>
            <a:r>
              <a:rPr lang="ru-RU" sz="1600" dirty="0"/>
              <a:t>8.7. Юридические и физические лица, нанесшие своими противоправными действиями или бездействием ущерб муниципальному образованию или другим лицам, обязаны возместить нанесенный ущерб в соответствии с действующим законодательством.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Административная ответственность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Закон Пермского края от 01.11.2007 №139-ПК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«Об административных правонарушениях»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Статья 2.31. Нарушение правил организации благоустройства и озеленения территории</a:t>
            </a:r>
          </a:p>
          <a:p>
            <a:pPr algn="just"/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1. Неисполнение или нарушение муниципальных нормативных правовых актов, принятых в пределах полномочий органов местного самоуправления, установленных законодательством Российской Федерации, в целях организации благоустройства и озеленения территории муниципального образования, использования, охраны, защиты, воспроизводства лесов, лесов особо охраняемых природных территорий, расположенных в границах муниципального образования, -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влечет наложение административного штрафа на граждан в размере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от одной тысячи до трех тысяч рублей</a:t>
            </a:r>
            <a:r>
              <a:rPr lang="ru-RU" sz="1600" dirty="0" smtClean="0">
                <a:cs typeface="Times New Roman" pitchFamily="18" charset="0"/>
              </a:rPr>
              <a:t>; на должностных лиц -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от двух тысяч до десяти тысяч рублей</a:t>
            </a:r>
            <a:r>
              <a:rPr lang="ru-RU" sz="1600" dirty="0" smtClean="0">
                <a:cs typeface="Times New Roman" pitchFamily="18" charset="0"/>
              </a:rPr>
              <a:t>; на юридических лиц -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от десяти до пятидесяти тысяч рублей</a:t>
            </a:r>
            <a:r>
              <a:rPr lang="ru-RU" sz="16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2. Те же действия (бездействие), совершенные лицом, подвергнутым административному наказанию за одно из нарушений, предусмотренных </a:t>
            </a:r>
            <a:r>
              <a:rPr lang="ru-RU" sz="1600" dirty="0" smtClean="0">
                <a:cs typeface="Times New Roman" pitchFamily="18" charset="0"/>
                <a:hlinkClick r:id=""/>
              </a:rPr>
              <a:t>частью 1 настоящей статьи, -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влекут наложение административного штрафа на граждан в размере от одной тысячи пятисот до пяти тысяч рублей; на должностных лиц - от десяти тысяч до пятидесяти тысяч рублей; на юридических лиц - от пятидесяти тысяч до двухсот тысяч рублей.</a:t>
            </a:r>
          </a:p>
          <a:p>
            <a:pPr algn="just"/>
            <a:endParaRPr lang="ru-RU" sz="1600" dirty="0">
              <a:cs typeface="Times New Roman" pitchFamily="18" charset="0"/>
            </a:endParaRPr>
          </a:p>
          <a:p>
            <a:pPr algn="just"/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Административная ответственность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Закон Пермского края от 01.11.2007 №139-ПК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«Об административных правонарушениях»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Статья 2.33. Нарушение правил организации сбора, вывоза, утилизации и переработки бытовых и промышленных отходов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1. Неисполнение или нарушение муниципальных нормативных правовых актов, принятых в пределах полномочий органов местного самоуправления, установленных законодательством Российской Федерации, в целях организации сбора, вывоза, утилизации и переработки бытовых и промышленных отходов на территории муниципального образования, -</a:t>
            </a:r>
          </a:p>
          <a:p>
            <a:pPr algn="just"/>
            <a:r>
              <a:rPr lang="ru-RU" sz="1600" dirty="0" smtClean="0"/>
              <a:t>влечет наложение административного штрафа на граждан в размере </a:t>
            </a:r>
            <a:r>
              <a:rPr lang="ru-RU" sz="1600" b="1" dirty="0" smtClean="0">
                <a:solidFill>
                  <a:srgbClr val="FF0000"/>
                </a:solidFill>
              </a:rPr>
              <a:t>от одной тысячи до трех тысяч рублей</a:t>
            </a:r>
            <a:r>
              <a:rPr lang="ru-RU" sz="1600" dirty="0" smtClean="0"/>
              <a:t>; на должностных лиц - </a:t>
            </a:r>
            <a:r>
              <a:rPr lang="ru-RU" sz="1600" b="1" dirty="0" smtClean="0">
                <a:solidFill>
                  <a:srgbClr val="FF0000"/>
                </a:solidFill>
              </a:rPr>
              <a:t>от двух тысяч до десяти тысяч рублей</a:t>
            </a:r>
            <a:r>
              <a:rPr lang="ru-RU" sz="1600" dirty="0" smtClean="0"/>
              <a:t>; на юридических лиц - </a:t>
            </a:r>
            <a:r>
              <a:rPr lang="ru-RU" sz="1600" b="1" dirty="0" smtClean="0">
                <a:solidFill>
                  <a:srgbClr val="FF0000"/>
                </a:solidFill>
              </a:rPr>
              <a:t>от десяти тысяч до пятидесяти тысяч рублей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2. Те же действия (бездействие), совершенные лицом, подвергнутым административному наказанию за одно из нарушений, предусмотренных </a:t>
            </a:r>
            <a:r>
              <a:rPr lang="ru-RU" sz="1600" dirty="0" smtClean="0">
                <a:hlinkClick r:id=""/>
              </a:rPr>
              <a:t>частью 1 настоящей статьи, -</a:t>
            </a:r>
          </a:p>
          <a:p>
            <a:pPr algn="just"/>
            <a:r>
              <a:rPr lang="ru-RU" sz="1600" dirty="0" smtClean="0"/>
              <a:t>влекут наложение административного штрафа на граждан в размере от одной тысячи пятисот до пяти тысяч рублей; на должностных лиц - от десяти тысяч до пятидесяти тысяч рублей; на юридических лиц - от пятидесяти тысяч до двухсот тысяч рублей.</a:t>
            </a:r>
          </a:p>
          <a:p>
            <a:pPr algn="just"/>
            <a:endParaRPr lang="ru-RU" sz="1600" dirty="0">
              <a:cs typeface="Times New Roman" pitchFamily="18" charset="0"/>
            </a:endParaRPr>
          </a:p>
          <a:p>
            <a:pPr algn="just"/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Административная ответственность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Закон Пермского края от 01.11.2007 №139-ПК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«Об административных правонарушениях»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Статья 2.32. Нарушение правил организации освещения улиц и установки указателей с названиями улиц и номерами домов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Неисполнение или нарушение муниципальных нормативных правовых актов, принятых в пределах полномочий органов местного самоуправления, установленных законодательством Российской Федерации, в целях организации освещения улиц и установки указателей с названиями улиц и номерами домов на территории муниципального образования, -</a:t>
            </a:r>
          </a:p>
          <a:p>
            <a:pPr algn="just"/>
            <a:r>
              <a:rPr lang="ru-RU" sz="1600" dirty="0" smtClean="0"/>
              <a:t>влечет наложение административного штрафа на граждан в размере от одной тысячи до одной тысячи пятисот рублей; на должностных лиц - от двух тысяч до трех тысяч рублей; на юридических лиц - от двадцати тысяч до тридцати тысяч рублей.</a:t>
            </a:r>
          </a:p>
          <a:p>
            <a:pPr algn="just"/>
            <a:endParaRPr lang="ru-RU" sz="1600" dirty="0">
              <a:cs typeface="Times New Roman" pitchFamily="18" charset="0"/>
            </a:endParaRPr>
          </a:p>
          <a:p>
            <a:pPr algn="just"/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Итоги совещания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Предлагается: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600" dirty="0" smtClean="0"/>
              <a:t>Довести правила благоустройства и содержания территории городского округа до всех сотрудников</a:t>
            </a:r>
            <a:r>
              <a:rPr lang="ru-RU" sz="1600" dirty="0" smtClean="0">
                <a:cs typeface="Times New Roman" pitchFamily="18" charset="0"/>
              </a:rPr>
              <a:t> (постановление администрации от 24.12.2013 № 2067 «Об утверждении Правил благоустройства и содержания территории городского округа «Город </a:t>
            </a:r>
            <a:r>
              <a:rPr lang="ru-RU" sz="1600" dirty="0" err="1" smtClean="0">
                <a:cs typeface="Times New Roman" pitchFamily="18" charset="0"/>
              </a:rPr>
              <a:t>Губаха</a:t>
            </a:r>
            <a:r>
              <a:rPr lang="ru-RU" sz="1600" dirty="0" smtClean="0">
                <a:cs typeface="Times New Roman" pitchFamily="18" charset="0"/>
              </a:rPr>
              <a:t>»);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600" dirty="0" smtClean="0">
                <a:cs typeface="Times New Roman" pitchFamily="18" charset="0"/>
              </a:rPr>
              <a:t>Установить урны возле торговых объектов, объектов общественного питания и бытового обслуживания населения;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наличие договора на вывоз ТБО?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В срок до 1 июня текущего года провести работы по окраске торговых объектов, урн, ограждений, озеленению прилегающей территории;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600" dirty="0" smtClean="0">
                <a:cs typeface="Times New Roman" pitchFamily="18" charset="0"/>
              </a:rPr>
              <a:t>Принять участие в осенне-зимней (весенне-летней) уборке прилегающей  территории;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600" dirty="0" smtClean="0">
                <a:cs typeface="Times New Roman" pitchFamily="18" charset="0"/>
              </a:rPr>
              <a:t>Оформить вывески объектов торговли, общественного питания и бытового обслуживания населения в соответствии с установленными требованиями, оформить информационный стенд для потребителей.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600" dirty="0" smtClean="0">
                <a:cs typeface="Times New Roman" pitchFamily="18" charset="0"/>
              </a:rPr>
              <a:t>Провести работы по освещению территории в соответствии с установленными нормами.</a:t>
            </a:r>
          </a:p>
          <a:p>
            <a:pPr algn="just">
              <a:buFont typeface="Arial" pitchFamily="34" charset="0"/>
              <a:buAutoNum type="arabicPeriod"/>
            </a:pPr>
            <a:endParaRPr lang="ru-RU" sz="1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</a:pPr>
            <a:endParaRPr lang="ru-RU" sz="1600" dirty="0" smtClean="0">
              <a:cs typeface="Times New Roman" pitchFamily="18" charset="0"/>
            </a:endParaRPr>
          </a:p>
          <a:p>
            <a:pPr algn="just">
              <a:buAutoNum type="arabicPeriod"/>
            </a:pPr>
            <a:endParaRPr lang="ru-RU" sz="1600" dirty="0" smtClean="0"/>
          </a:p>
          <a:p>
            <a:pPr algn="just">
              <a:buAutoNum type="arabicPeriod"/>
            </a:pPr>
            <a:endParaRPr lang="ru-RU" sz="1600" dirty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Итоги совещания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Благоустроить и сделать наш город чище можно только совместными усилиями.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Приглашаем к сотрудничеству</a:t>
            </a:r>
            <a:endParaRPr lang="ru-RU" sz="18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Материалы совещания размещены </a:t>
            </a:r>
          </a:p>
          <a:p>
            <a:pPr algn="ctr">
              <a:buNone/>
            </a:pPr>
            <a:r>
              <a:rPr lang="ru-RU" sz="1600" dirty="0" smtClean="0"/>
              <a:t>на официальном сайте </a:t>
            </a:r>
            <a:r>
              <a:rPr lang="en-US" sz="1600" dirty="0" smtClean="0">
                <a:hlinkClick r:id="rId2"/>
              </a:rPr>
              <a:t>http://gubakha.permarea.ru/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в разделе «Предпринимательство»</a:t>
            </a:r>
          </a:p>
          <a:p>
            <a:pPr algn="just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Управление ЖКХ и инфраструктуры </a:t>
            </a:r>
            <a:r>
              <a:rPr lang="ru-RU" sz="1600" smtClean="0"/>
              <a:t>г.Губаха</a:t>
            </a:r>
            <a:r>
              <a:rPr lang="ru-RU" sz="1600" dirty="0" smtClean="0"/>
              <a:t>, ул.Дегтярева,16а</a:t>
            </a:r>
          </a:p>
          <a:p>
            <a:pPr algn="ctr">
              <a:buNone/>
            </a:pPr>
            <a:r>
              <a:rPr lang="ru-RU" sz="1600" dirty="0" smtClean="0"/>
              <a:t>Алексей Валентинович </a:t>
            </a:r>
            <a:r>
              <a:rPr lang="ru-RU" sz="1600" dirty="0" err="1" smtClean="0"/>
              <a:t>Бибердорф</a:t>
            </a:r>
            <a:r>
              <a:rPr lang="ru-RU" sz="1600" dirty="0" smtClean="0"/>
              <a:t>- начальник управления,  тел.4-71-40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Управление экономики  </a:t>
            </a:r>
            <a:r>
              <a:rPr lang="ru-RU" sz="1600" dirty="0" err="1" smtClean="0"/>
              <a:t>г.Губаха</a:t>
            </a:r>
            <a:r>
              <a:rPr lang="ru-RU" sz="1600" dirty="0" smtClean="0"/>
              <a:t>, ул.Никонова,44, каб.33, </a:t>
            </a:r>
            <a:r>
              <a:rPr lang="en-US" sz="1600" dirty="0" smtClean="0">
                <a:hlinkClick r:id="rId3"/>
              </a:rPr>
              <a:t>economic59@mail.ru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Венера </a:t>
            </a:r>
            <a:r>
              <a:rPr lang="ru-RU" sz="1600" dirty="0" err="1" smtClean="0"/>
              <a:t>Сафиулловна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Гречухина-начальник</a:t>
            </a:r>
            <a:r>
              <a:rPr lang="ru-RU" sz="1600" dirty="0" smtClean="0"/>
              <a:t> управления, тел.4-18-88</a:t>
            </a:r>
          </a:p>
          <a:p>
            <a:pPr algn="ctr">
              <a:buNone/>
            </a:pPr>
            <a:endParaRPr lang="ru-RU" sz="21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00FF"/>
                </a:solidFill>
              </a:rPr>
              <a:t>Благодарим за внимание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Правила благоустройства и содержания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территории городского округа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Правила </a:t>
            </a:r>
            <a:r>
              <a:rPr lang="ru-RU" sz="1600" dirty="0"/>
              <a:t>обязательны для соблюдения всеми физическими и юридическими лицами независимо от их организационно-правовой формы.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Правила </a:t>
            </a:r>
            <a:r>
              <a:rPr lang="ru-RU" sz="1600" dirty="0"/>
              <a:t>действуют на всей территории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», включая поселки Широковский, Углеуральский, Парма, </a:t>
            </a:r>
            <a:r>
              <a:rPr lang="ru-RU" sz="1600" dirty="0" err="1"/>
              <a:t>Шестаки</a:t>
            </a:r>
            <a:r>
              <a:rPr lang="ru-RU" sz="1600" dirty="0"/>
              <a:t>, Нагорнский и обязательны для соблюдения и исполнения всеми физическими и юридическими лицами независимо от их организационно-правовой формы.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Основные понятия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1.2.1. Благоустройство </a:t>
            </a:r>
            <a:r>
              <a:rPr lang="ru-RU" sz="1600" dirty="0"/>
              <a:t>- комплекс мероприятий, направленных на обеспечение и улучшение санитарного и эстетического состояния территории городского округа «Город </a:t>
            </a:r>
            <a:r>
              <a:rPr lang="ru-RU" sz="1600" dirty="0" err="1"/>
              <a:t>Губаха</a:t>
            </a:r>
            <a:r>
              <a:rPr lang="ru-RU" sz="1600" dirty="0"/>
              <a:t>», повышение комфортности условий проживания жителей города, поддержание архитектурного облика городского округа в составе г. </a:t>
            </a:r>
            <a:r>
              <a:rPr lang="ru-RU" sz="1600" dirty="0" err="1"/>
              <a:t>Губаха</a:t>
            </a:r>
            <a:r>
              <a:rPr lang="ru-RU" sz="1600" dirty="0"/>
              <a:t>, поселки Углеуральский, </a:t>
            </a:r>
            <a:r>
              <a:rPr lang="ru-RU" sz="1600" dirty="0" err="1" smtClean="0"/>
              <a:t>Шестаки</a:t>
            </a:r>
            <a:r>
              <a:rPr lang="ru-RU" sz="1600" dirty="0"/>
              <a:t>, Парма, Нагорнский, Широковский (далее г. </a:t>
            </a:r>
            <a:r>
              <a:rPr lang="ru-RU" sz="1600" dirty="0" err="1"/>
              <a:t>Губаха</a:t>
            </a:r>
            <a:r>
              <a:rPr lang="ru-RU" sz="1600" dirty="0" smtClean="0"/>
              <a:t>).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1.2.2. Содержание </a:t>
            </a:r>
            <a:r>
              <a:rPr lang="ru-RU" sz="1600" b="1" dirty="0">
                <a:solidFill>
                  <a:srgbClr val="FF0000"/>
                </a:solidFill>
              </a:rPr>
              <a:t>территории </a:t>
            </a:r>
            <a:r>
              <a:rPr lang="ru-RU" sz="1600" dirty="0"/>
              <a:t>- комплекс мероприятий, проводимых на представленном земельном участке, связанных с уборкой территории открытого грунта, уборкой и своевременным ремонтом искусственного покрытия, очисткой и восстановлением решеток ливневой канализации, поддержанием в чистоте и проведением своевременного ремонта фасадов зданий и сооружений, малых архитектурных форм, заборов и ограждений; содержанием строительных площадок, зеленых насаждений, инженерных коммуникаций и их конструктивных элементов, объектов транспортной инфраструктуры и иных объектов недвижимости, находящихся на земельном участке, в </a:t>
            </a:r>
            <a:r>
              <a:rPr lang="ru-RU" sz="1600" dirty="0" smtClean="0"/>
              <a:t>соответствии </a:t>
            </a:r>
            <a:r>
              <a:rPr lang="ru-RU" sz="1600" dirty="0"/>
              <a:t>с действующим законодательством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1.2.3. Уборка </a:t>
            </a:r>
            <a:r>
              <a:rPr lang="ru-RU" sz="1600" b="1" dirty="0">
                <a:solidFill>
                  <a:srgbClr val="FF0000"/>
                </a:solidFill>
              </a:rPr>
              <a:t>территории </a:t>
            </a:r>
            <a:r>
              <a:rPr lang="ru-RU" sz="1600" dirty="0"/>
              <a:t>- комплекс мероприятий, связанных с регулярной очисткой территории открытого грунта и территорий с твердым покрытием от грязи, мусора, снега, льда, газонов - от мусора, а также со сбором и вывозом в специально отведенные для этого места отходов производства и потребления, листвы, другого мусора; иные мероприятия, направленные на обеспечение экологического и санитарно-эпидемиологического благополучия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Основные понятия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1.2.12. </a:t>
            </a:r>
            <a:r>
              <a:rPr lang="ru-RU" sz="1600" b="1" dirty="0" smtClean="0">
                <a:solidFill>
                  <a:srgbClr val="FF0000"/>
                </a:solidFill>
              </a:rPr>
              <a:t>Прилегающая территория </a:t>
            </a:r>
            <a:r>
              <a:rPr lang="ru-RU" sz="1600" dirty="0" smtClean="0"/>
              <a:t>- </a:t>
            </a:r>
            <a:r>
              <a:rPr lang="ru-RU" sz="1600" dirty="0" err="1" smtClean="0"/>
              <a:t>территория</a:t>
            </a:r>
            <a:r>
              <a:rPr lang="ru-RU" sz="1600" dirty="0" smtClean="0"/>
              <a:t>, непосредственно примыкающая к границам земельного участка здания, строения, сооружения, ограждения, строительной площадки, торговым объектам, рекламным конструкциям и иным объектам, находящимся в собственности физических или юридических лиц или принадлежащим им на ином вещном либо обязательственном праве.</a:t>
            </a:r>
          </a:p>
          <a:p>
            <a:pPr algn="just"/>
            <a:r>
              <a:rPr lang="ru-RU" sz="1600" dirty="0" smtClean="0"/>
              <a:t>1.2.37. </a:t>
            </a:r>
            <a:r>
              <a:rPr lang="ru-RU" sz="1600" b="1" dirty="0" smtClean="0">
                <a:solidFill>
                  <a:srgbClr val="FF0000"/>
                </a:solidFill>
              </a:rPr>
              <a:t>Архитектурный облик города </a:t>
            </a:r>
            <a:r>
              <a:rPr lang="ru-RU" sz="1600" dirty="0" smtClean="0"/>
              <a:t>(улицы, квартала) - пространственно-композиционное решение территории, при котором общая </a:t>
            </a:r>
            <a:r>
              <a:rPr lang="ru-RU" sz="1600" dirty="0" err="1" smtClean="0"/>
              <a:t>взаимоувязка</a:t>
            </a:r>
            <a:r>
              <a:rPr lang="ru-RU" sz="1600" dirty="0" smtClean="0"/>
              <a:t> объектов капитального строительства, всех элементов застройки, элементов внешнего благоустройства (в том числе рекламы, вывесок, ландшафтного, садово-паркового искусства и так далее) и окружающей среды осуществлена с учетом воплощенных архитектурных решений, соразмерности пропорций, цвета, пластики, метроритмических закономерностей и направлена на создание комфортной городской среды.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Требования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по благоустройству и содержанию территории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2.1.1. Физические и юридические лица независимо от их организационно-правовых форм, являющиеся собственниками и иными законными владельцами или пользователями зданий, сооружений, иных объектов (в том числе временных), расположенных на территории городского округа, обязаны:</a:t>
            </a:r>
          </a:p>
          <a:p>
            <a:pPr algn="just"/>
            <a:r>
              <a:rPr lang="ru-RU" sz="1600" dirty="0"/>
              <a:t>2.1.1.1. </a:t>
            </a:r>
            <a:r>
              <a:rPr lang="ru-RU" sz="1600" b="1" dirty="0">
                <a:solidFill>
                  <a:srgbClr val="FF0000"/>
                </a:solidFill>
              </a:rPr>
              <a:t>обеспечивать своевременную и качественную очистку и уборку </a:t>
            </a:r>
            <a:r>
              <a:rPr lang="ru-RU" sz="1600" dirty="0"/>
              <a:t>принадлежащих им на праве собственности или ином вещном либо обязательственном праве </a:t>
            </a:r>
            <a:r>
              <a:rPr lang="ru-RU" sz="1600" b="1" dirty="0">
                <a:solidFill>
                  <a:srgbClr val="FF0000"/>
                </a:solidFill>
              </a:rPr>
              <a:t>земельных участков </a:t>
            </a:r>
            <a:r>
              <a:rPr lang="ru-RU" sz="1600" dirty="0"/>
              <a:t>в соответствии с действующим законодательством и настоящими Правилами, самостоятельно или посредством привлечения иных организаций за счет собственных средств;</a:t>
            </a:r>
          </a:p>
          <a:p>
            <a:pPr algn="just"/>
            <a:r>
              <a:rPr lang="ru-RU" sz="1600" dirty="0"/>
              <a:t>2.1.1.2. за свой счет обеспечить чистоту и надлежащее </a:t>
            </a:r>
            <a:r>
              <a:rPr lang="ru-RU" sz="1600" b="1" dirty="0">
                <a:solidFill>
                  <a:srgbClr val="FF0000"/>
                </a:solidFill>
              </a:rPr>
              <a:t>эстетическое состояние внешних элементов </a:t>
            </a:r>
            <a:r>
              <a:rPr lang="ru-RU" sz="1600" dirty="0"/>
              <a:t>указанных </a:t>
            </a:r>
            <a:r>
              <a:rPr lang="ru-RU" sz="1600" b="1" dirty="0">
                <a:solidFill>
                  <a:srgbClr val="FF0000"/>
                </a:solidFill>
              </a:rPr>
              <a:t>объектов,</a:t>
            </a:r>
            <a:r>
              <a:rPr lang="ru-RU" sz="1600" dirty="0"/>
              <a:t> в том числе фасадов и ограждений соответствующих зданий и сооружений, принимать меры по приведению объектов в соответствие с требованиями настоящих Правил.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Требования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по благоустройству и содержанию территории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2.1.2. В случае, когда объект недвижимости принадлежит на праве собственности или ином вещном либо обязательственном праве нескольким лицам, территория, подлежащая уборке, определяется </a:t>
            </a:r>
            <a:r>
              <a:rPr lang="ru-RU" sz="1600" b="1" dirty="0">
                <a:solidFill>
                  <a:srgbClr val="FF0000"/>
                </a:solidFill>
              </a:rPr>
              <a:t>пропорционально доле </a:t>
            </a:r>
            <a:r>
              <a:rPr lang="ru-RU" sz="1600" dirty="0"/>
              <a:t>в праве собственности или иного права на объект недвижимости.</a:t>
            </a:r>
          </a:p>
          <a:p>
            <a:pPr algn="just"/>
            <a:r>
              <a:rPr lang="ru-RU" sz="1600" dirty="0"/>
              <a:t>2.1.3. </a:t>
            </a:r>
            <a:r>
              <a:rPr lang="ru-RU" sz="1600" b="1" dirty="0">
                <a:solidFill>
                  <a:srgbClr val="FF0000"/>
                </a:solidFill>
              </a:rPr>
              <a:t>Границы</a:t>
            </a:r>
            <a:r>
              <a:rPr lang="ru-RU" sz="1600" dirty="0"/>
              <a:t> содержания и уборки на территории городского округа физическими и юридическими лицами определяются </a:t>
            </a:r>
            <a:r>
              <a:rPr lang="ru-RU" sz="1600" b="1" dirty="0">
                <a:solidFill>
                  <a:srgbClr val="FF0000"/>
                </a:solidFill>
              </a:rPr>
              <a:t>в соответствии с границами предоставленного земельного участка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00FF"/>
                </a:solidFill>
              </a:rPr>
              <a:t>Организация работы по очистке и уборке территории торговых объектов и прилегающих к ним территорий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Организацию работы по очистке и уборке территории рынков и прилегающих к ним территорий обязаны обеспечить администрации рынков в соответствии с действующими санитарными нормами и правилами торговли на рынках.</a:t>
            </a:r>
          </a:p>
          <a:p>
            <a:pPr algn="just"/>
            <a:r>
              <a:rPr lang="ru-RU" sz="1600" dirty="0"/>
              <a:t>- Территория рынка разграничивается на функциональные зоны: торговая, административно-складская, хозяйственная, стоянка для транспорта.</a:t>
            </a:r>
          </a:p>
          <a:p>
            <a:pPr algn="just"/>
            <a:r>
              <a:rPr lang="ru-RU" sz="1600" dirty="0"/>
              <a:t>- В хозяйственной зоне устраиваются навесы для хранения тары и площадки для сбора мусора и пищевых отходов.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Для </a:t>
            </a:r>
            <a:r>
              <a:rPr lang="ru-RU" sz="1600" dirty="0"/>
              <a:t>сбора мусора и пищевых отходов предусматривают раздельные контейнеры с крышками (или специально закрытые конструкции), установленные на площадках с твердым покрытием, размеры которых превышают площадь основания контейнеров на 1 м во все стороны. </a:t>
            </a:r>
            <a:endParaRPr lang="ru-RU" sz="1600" dirty="0" smtClean="0"/>
          </a:p>
          <a:p>
            <a:pPr algn="just"/>
            <a:r>
              <a:rPr lang="ru-RU" sz="1600" dirty="0" smtClean="0"/>
              <a:t>Площадки </a:t>
            </a:r>
            <a:r>
              <a:rPr lang="ru-RU" sz="1600" dirty="0"/>
              <a:t>для сбора мусора и пищевых отходов располагаются на расстоянии не менее </a:t>
            </a:r>
            <a:r>
              <a:rPr lang="ru-RU" sz="1600" b="1" dirty="0">
                <a:solidFill>
                  <a:srgbClr val="FF0000"/>
                </a:solidFill>
              </a:rPr>
              <a:t>25 м от организации торговли</a:t>
            </a:r>
            <a:r>
              <a:rPr lang="ru-RU" sz="1600" dirty="0"/>
              <a:t>. Допускается сокращать указанное расстояние, исходя из местных условий размещения организаций торговли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- Контейнеры и мусоросборники очищаются при заполнении не более чем на 2/3 их объема, </a:t>
            </a:r>
            <a:r>
              <a:rPr lang="ru-RU" sz="1600" b="1" dirty="0" smtClean="0">
                <a:solidFill>
                  <a:srgbClr val="FF0000"/>
                </a:solidFill>
              </a:rPr>
              <a:t>но не реже 1 раза в сутки</a:t>
            </a:r>
            <a:r>
              <a:rPr lang="ru-RU" sz="1600" dirty="0" smtClean="0"/>
              <a:t>. В теплое время года они подвергаются дезинфекции с применением средств, разрешенных к применению на территории Российской Федерации в установленном </a:t>
            </a:r>
            <a:r>
              <a:rPr lang="ru-RU" sz="1600" u="sng" dirty="0" smtClean="0">
                <a:hlinkClick r:id="rId2"/>
              </a:rPr>
              <a:t>порядке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4455</Words>
  <Application>Microsoft Office PowerPoint</Application>
  <PresentationFormat>Экран (4:3)</PresentationFormat>
  <Paragraphs>240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Правила благоустройства и содержания территории городского округа «Город Губаха»</vt:lpstr>
      <vt:lpstr>Нормативно-правовая база</vt:lpstr>
      <vt:lpstr>Правила благоустройства и содержания  территории городского округа</vt:lpstr>
      <vt:lpstr>Правила благоустройства и содержания  территории городского округа</vt:lpstr>
      <vt:lpstr>Основные понятия</vt:lpstr>
      <vt:lpstr>Основные понятия</vt:lpstr>
      <vt:lpstr>Требования  по благоустройству и содержанию территории</vt:lpstr>
      <vt:lpstr>Требования  по благоустройству и содержанию территории</vt:lpstr>
      <vt:lpstr>Организация работы по очистке и уборке территории торговых объектов и прилегающих к ним территорий</vt:lpstr>
      <vt:lpstr>Организация работы по очистке и уборке территории торговых объектов и прилегающих к ним территорий</vt:lpstr>
      <vt:lpstr>Установка урн</vt:lpstr>
      <vt:lpstr>Требования  по благоустройству и содержанию территории</vt:lpstr>
      <vt:lpstr>Требования  по благоустройству и содержанию территории</vt:lpstr>
      <vt:lpstr>Уборка  территории в весенне-летний период</vt:lpstr>
      <vt:lpstr>Уборка  территории в весенне-летний период</vt:lpstr>
      <vt:lpstr>Уборка  территории в осенне-зимний период</vt:lpstr>
      <vt:lpstr>Уборка  территории в осенне-зимний период</vt:lpstr>
      <vt:lpstr>Порядок  сбора и вывоза отходов на территории округа</vt:lpstr>
      <vt:lpstr>Порядок  сбора и вывоза отходов на территории округа</vt:lpstr>
      <vt:lpstr>Поддержание  архитектурного облика города</vt:lpstr>
      <vt:lpstr>Поддержание  архитектурного облика города</vt:lpstr>
      <vt:lpstr>Вывески магазинов, предприятий общественного питания, бытового обслуживания населения</vt:lpstr>
      <vt:lpstr>Вывески магазинов, предприятий общественного питания, бытового обслуживания населения</vt:lpstr>
      <vt:lpstr>Требования к передвижению машин и механизмов на территории городского округа «Город Губаха»</vt:lpstr>
      <vt:lpstr>Озеленение территории</vt:lpstr>
      <vt:lpstr>Освещение территории</vt:lpstr>
      <vt:lpstr>Текущее состояние</vt:lpstr>
      <vt:lpstr>Текущее состояние</vt:lpstr>
      <vt:lpstr>Текущее состояние</vt:lpstr>
      <vt:lpstr>Текущее состояние</vt:lpstr>
      <vt:lpstr>Контроль</vt:lpstr>
      <vt:lpstr>Контроль</vt:lpstr>
      <vt:lpstr>Административная ответственность Закон Пермского края от 01.11.2007 №139-ПК  «Об административных правонарушениях»</vt:lpstr>
      <vt:lpstr>Административная ответственность Закон Пермского края от 01.11.2007 №139-ПК  «Об административных правонарушениях»</vt:lpstr>
      <vt:lpstr>Административная ответственность Закон Пермского края от 01.11.2007 №139-ПК  «Об административных правонарушениях»</vt:lpstr>
      <vt:lpstr>Итоги совещания</vt:lpstr>
      <vt:lpstr>Итоги совещания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благоустройства и содержания территории городского округа «Город Губаха»</dc:title>
  <dc:creator>Пользователь</dc:creator>
  <cp:lastModifiedBy>Пользователь</cp:lastModifiedBy>
  <cp:revision>58</cp:revision>
  <dcterms:created xsi:type="dcterms:W3CDTF">2014-03-17T16:23:56Z</dcterms:created>
  <dcterms:modified xsi:type="dcterms:W3CDTF">2014-03-27T09:19:49Z</dcterms:modified>
</cp:coreProperties>
</file>